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comments/comment5.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6.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7.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8.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4"/>
  </p:notes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60" r:id="rId28"/>
    <p:sldId id="258" r:id="rId29"/>
    <p:sldId id="259" r:id="rId30"/>
    <p:sldId id="286" r:id="rId31"/>
    <p:sldId id="285" r:id="rId32"/>
    <p:sldId id="287" r:id="rId3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ssell L. Burke" initials="RL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569" autoAdjust="0"/>
    <p:restoredTop sz="94660"/>
  </p:normalViewPr>
  <p:slideViewPr>
    <p:cSldViewPr>
      <p:cViewPr>
        <p:scale>
          <a:sx n="60" d="100"/>
          <a:sy n="60" d="100"/>
        </p:scale>
        <p:origin x="-1410"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6-04T21:28:19.432" idx="1">
    <p:pos x="10" y="10"/>
    <p:text>i would prefer for the 1st, and wherever possible other, pics of terps be in the water, because that's where they spend most of their lives.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6-04T21:32:33.178" idx="3">
    <p:pos x="10" y="10"/>
    <p:text>the ssp don't seem to be supported by modern molecular techniques, so i usually ignore this pretty outdated approach, I think a better approach would be a slide (or two or three) showing how terps are different in different parts of their range--like how terps on most of the Atlantic coast look much the same and live in Spartina marshes, then the mangrove terps, then the gulf coast terps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3-06-04T21:33:31.122" idx="4">
    <p:pos x="10" y="10"/>
    <p:text>our's eat a lot of algae and other plant material</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3-06-04T21:35:09.056" idx="5">
    <p:pos x="10" y="10"/>
    <p:text>do terrapins aestivate?  not sure about that</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3-06-04T21:35:52.192" idx="6">
    <p:pos x="10" y="10"/>
    <p:text>might want to add feeding and mating to these cycles</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3-06-04T21:36:58.603" idx="7">
    <p:pos x="10" y="10"/>
    <p:text>designation is an odd word.  do you mean protection?</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3-06-04T21:38:51.209" idx="8">
    <p:pos x="10" y="18"/>
    <p:text>i'd start by pointing out that most DBT are totally dependent on marshes, and humans destroyed most east coast marshes by the 1970s, and that marsh loss is comtinuing in many parts of the coast</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3-06-04T21:29:52.488" idx="2">
    <p:pos x="10" y="10"/>
    <p:text>my idea about this slide show was that it was about DBT first and the DBT WG second.  so i'd like all the DBT natural history stuff up front and then some mention of the WG at the end, a group people intersted in DBT might join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Tree>
    <p:extLst>
      <p:ext uri="{BB962C8B-B14F-4D97-AF65-F5344CB8AC3E}">
        <p14:creationId xmlns:p14="http://schemas.microsoft.com/office/powerpoint/2010/main" val="11434978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yellowfin.dnr.sc.gov/ACEHerpGuide/Pages/Turtles/Emydidae/Malaclemysterrapin.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Male and female terrapins show </a:t>
            </a:r>
            <a:r>
              <a:rPr lang="en-US" sz="1800" b="1" i="0" u="none" strike="noStrike" cap="none" baseline="0"/>
              <a:t>sexual dimorphism. Sexual Dimorphism </a:t>
            </a:r>
            <a:r>
              <a:rPr lang="en-US" sz="1800" b="0" i="0" u="none" strike="noStrike" cap="none" baseline="0"/>
              <a:t>is when one sex (male or female) is extremely different looking for the other sex.</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 For terrapins, females are much larger, having larger heads and flat plastron. Males are smaller in size and have convex plastrons which fits with the females flat plastron during copulation.</a:t>
            </a:r>
            <a:r>
              <a:rPr lang="en-US" sz="1800" b="1" i="0" u="sng" strike="noStrike" cap="none" baseline="0">
                <a:solidFill>
                  <a:schemeClr val="hlink"/>
                </a:solidFill>
                <a:hlinkClick r:id="rId3"/>
              </a:rPr>
              <a:t> </a:t>
            </a:r>
          </a:p>
          <a:p>
            <a:endParaRPr lang="en-US" sz="1800" b="1" i="0" u="sng" strike="noStrike" cap="none" baseline="0">
              <a:solidFill>
                <a:schemeClr val="hlink"/>
              </a:solidFill>
              <a:hlinkClick r:id="rId3"/>
            </a:endParaRPr>
          </a:p>
          <a:p>
            <a:pPr marL="0" marR="0" lvl="0" indent="0" algn="l" rtl="0">
              <a:buSzPct val="25000"/>
              <a:buFont typeface="Arial"/>
              <a:buNone/>
            </a:pPr>
            <a:r>
              <a:rPr lang="en-US" sz="1800" b="1" i="0" u="sng" strike="noStrike" cap="none" baseline="0">
                <a:solidFill>
                  <a:schemeClr val="hlink"/>
                </a:solidFill>
                <a:hlinkClick r:id="rId3"/>
              </a:rPr>
              <a:t>yellowfin.dnr.sc.gov/.../Malaclemysterrapin.html</a:t>
            </a:r>
            <a:r>
              <a:rPr lang="en-US" sz="1800" b="0" i="0" u="none" strike="noStrike" cap="none" baseline="0"/>
              <a:t> </a:t>
            </a:r>
          </a:p>
          <a:p>
            <a:endParaRPr lang="en-US" sz="1800" b="0" i="0" u="none" strike="noStrike" cap="none" baseline="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a:t>Terrapins are the only freshwater turtle that can tolerate fluctuating salinity for long periods. P. 26 Diamonds</a:t>
            </a:r>
          </a:p>
          <a:p>
            <a:pPr marL="457200" marR="0" lvl="0" indent="-304800" algn="l" rtl="0">
              <a:lnSpc>
                <a:spcPct val="115000"/>
              </a:lnSpc>
              <a:buClr>
                <a:srgbClr val="000000"/>
              </a:buClr>
              <a:buSzPct val="101851"/>
              <a:buFont typeface="Arial"/>
              <a:buChar char="•"/>
            </a:pPr>
            <a:r>
              <a:rPr lang="en-US" sz="1800" b="0" i="0" u="none" strike="noStrike" cap="none" baseline="0"/>
              <a:t>Terrapins have the ability to drink freshwater or rainfall off the surface of the water.</a:t>
            </a:r>
          </a:p>
          <a:p>
            <a:pPr marL="457200" marR="0" lvl="0" indent="-304800" algn="l" rtl="0">
              <a:lnSpc>
                <a:spcPct val="115000"/>
              </a:lnSpc>
              <a:buClr>
                <a:srgbClr val="000000"/>
              </a:buClr>
              <a:buSzPct val="101851"/>
              <a:buFont typeface="Arial"/>
              <a:buChar char="•"/>
            </a:pPr>
            <a:r>
              <a:rPr lang="en-US" sz="1800" b="0" i="0" u="none" strike="noStrike" cap="none" baseline="0"/>
              <a:t>Link for picture http://www.arkive.org/species/GES/reptiles/Dermochelys_coriacea/more_still_images.html</a:t>
            </a:r>
          </a:p>
          <a:p>
            <a:endParaRPr lang="en-US" sz="1800" b="0" i="0" u="none" strike="noStrike" cap="none" baseline="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a:t>Hibernation or Brumate( winter months) and Aestivation  (summer months for dry heat) are two ways of conserving energy. Fat storage is needed before this process begins.</a:t>
            </a:r>
          </a:p>
          <a:p>
            <a:pPr marL="0" marR="0" lvl="0" indent="0" algn="l" rtl="0">
              <a:lnSpc>
                <a:spcPct val="115000"/>
              </a:lnSpc>
              <a:buClr>
                <a:srgbClr val="000000"/>
              </a:buClr>
              <a:buSzPct val="25000"/>
              <a:buFont typeface="Arial"/>
              <a:buNone/>
            </a:pPr>
            <a:r>
              <a:rPr lang="en-US" sz="1800" b="0" i="0" u="none" strike="noStrike" cap="none" baseline="0"/>
              <a:t>At lower temperatures, terrapins enter a state of Torpor – a low metabolic rate, an inactive state of being.</a:t>
            </a:r>
          </a:p>
          <a:p>
            <a:endParaRPr lang="en-US" sz="1800" b="0" i="0" u="none" strike="noStrike" cap="none" baseline="0"/>
          </a:p>
          <a:p>
            <a:pPr marL="0" marR="0" lvl="0" indent="0" algn="l" rtl="0">
              <a:buSzPct val="25000"/>
              <a:buFont typeface="Arial"/>
              <a:buNone/>
            </a:pPr>
            <a:r>
              <a:rPr lang="en-US" sz="1800" b="0" i="0" u="none" strike="noStrike" cap="none" baseline="0"/>
              <a:t>1.  Terrapins must fast to eliminate bacteria growth in their body</a:t>
            </a:r>
          </a:p>
          <a:p>
            <a:pPr marL="0" marR="0" lvl="0" indent="0" algn="l" rtl="0">
              <a:buSzPct val="25000"/>
              <a:buFont typeface="Arial"/>
              <a:buNone/>
            </a:pPr>
            <a:r>
              <a:rPr lang="en-US" sz="1800" b="0" i="0" u="none" strike="noStrike" cap="none" baseline="0"/>
              <a:t>2.  They must find an overwintering location usually in creeks or borrowed under mud</a:t>
            </a:r>
          </a:p>
          <a:p>
            <a:pPr marL="0" marR="0" lvl="0" indent="0" algn="l" rtl="0">
              <a:buSzPct val="25000"/>
              <a:buFont typeface="Arial"/>
              <a:buNone/>
            </a:pPr>
            <a:r>
              <a:rPr lang="en-US" sz="1800" b="0" i="0" u="none" strike="noStrike" cap="none" baseline="0"/>
              <a:t>3.  Must maintain a dormant state</a:t>
            </a:r>
          </a:p>
          <a:p>
            <a:pPr marL="457200" marR="0" lvl="0" indent="-304800" algn="l" rtl="0">
              <a:lnSpc>
                <a:spcPct val="115000"/>
              </a:lnSpc>
              <a:buClr>
                <a:srgbClr val="000000"/>
              </a:buClr>
              <a:buSzPct val="61110"/>
              <a:buFont typeface="Arial"/>
              <a:buAutoNum type="arabicPeriod"/>
            </a:pPr>
            <a:r>
              <a:rPr lang="en-US" sz="1800" b="0" i="0" u="none" strike="noStrike" cap="none" baseline="0"/>
              <a:t>Have a  low metabolic  rate in order to conserve energy</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Terrapins are freeze tolerant. They are capable of converting some of their body’s water to ice and remain frozen for throughout the cold months. It is still uncertain how terrapins can accomplish this.</a:t>
            </a:r>
          </a:p>
          <a:p>
            <a:endParaRPr lang="en-US" sz="1800" b="0" i="0" u="none" strike="noStrike" cap="none" baseline="0"/>
          </a:p>
          <a:p>
            <a:pPr marL="0" marR="0" lvl="0" indent="0" algn="l" rtl="0">
              <a:buSzPct val="25000"/>
              <a:buFont typeface="Arial"/>
              <a:buNone/>
            </a:pPr>
            <a:r>
              <a:rPr lang="en-US" sz="1800" b="0" i="0" u="none" strike="noStrike" cap="none" baseline="0"/>
              <a:t>Picture http://turtle_tails.tripod.com/raisingbabyturtles/rbt11_10.JPG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US" sz="1800" b="0" i="0" u="none" strike="noStrike" cap="none" baseline="0"/>
              <a:t>Adult Terrapin Life Cycle</a:t>
            </a:r>
          </a:p>
          <a:p>
            <a:pPr marL="0" marR="0" lvl="0" indent="0" algn="l" rtl="0">
              <a:buClr>
                <a:srgbClr val="000000"/>
              </a:buClr>
              <a:buSzPct val="101851"/>
              <a:buFont typeface="Arial"/>
              <a:buChar char="•"/>
            </a:pPr>
            <a:r>
              <a:rPr lang="en-US" sz="1800" b="0" i="0" u="none" strike="noStrike" cap="none" baseline="0"/>
              <a:t>In the fall adult terrapins prepare for the colder temperatures  of winter by burrowing in the mud.</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Once it is warm enough, terrapins are active in the water, in spring they will mate in the water.</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During the summer, females search for an area to nest on land, then they return to the water.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US" sz="1800" b="0" i="0" u="none" strike="noStrike" cap="none" baseline="0"/>
              <a:t>Hatchling Terrapin Life Cycle:</a:t>
            </a:r>
          </a:p>
          <a:p>
            <a:pPr marL="0" marR="0" lvl="0" indent="0" algn="l" rtl="0">
              <a:buClr>
                <a:srgbClr val="000000"/>
              </a:buClr>
              <a:buSzPct val="101851"/>
              <a:buFont typeface="Arial"/>
              <a:buChar char="•"/>
            </a:pPr>
            <a:r>
              <a:rPr lang="en-US" sz="1800" b="0" i="0" u="none" strike="noStrike" cap="none" baseline="0"/>
              <a:t>Hatchlings that emerge in the fall either overwinter on land or in the water</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In the spring overwintering turtles emerge and then enter the water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a:t>The number off eggs a terrapin can lay in one single event is called a </a:t>
            </a:r>
            <a:r>
              <a:rPr lang="en-US" sz="1800" b="1" i="0" u="none" strike="noStrike" cap="none" baseline="0"/>
              <a:t>Clutch</a:t>
            </a:r>
            <a:r>
              <a:rPr lang="en-US" sz="1800" b="0" i="0" u="none" strike="noStrike" cap="none" baseline="0"/>
              <a:t>. Several clutches are possible per female in one nesting season with a 14 – 17 grace period of fertilization. Two or three clutches is common per nesting season.</a:t>
            </a:r>
          </a:p>
          <a:p>
            <a:pPr marL="0" marR="0" lvl="0" indent="0" algn="l" rtl="0">
              <a:lnSpc>
                <a:spcPct val="115000"/>
              </a:lnSpc>
              <a:buClr>
                <a:srgbClr val="000000"/>
              </a:buClr>
              <a:buSzPct val="25000"/>
              <a:buFont typeface="Arial"/>
              <a:buNone/>
            </a:pPr>
            <a:r>
              <a:rPr lang="en-US" sz="1800" b="0" i="0" u="none" strike="noStrike" cap="none" baseline="0"/>
              <a:t>http://www.nrdc.org/water/conservation/hbyear/hbjun.asp</a:t>
            </a:r>
          </a:p>
          <a:p>
            <a:pPr marL="457200" marR="0" lvl="0" indent="-304800" algn="l" rtl="0">
              <a:lnSpc>
                <a:spcPct val="115000"/>
              </a:lnSpc>
              <a:buClr>
                <a:srgbClr val="000000"/>
              </a:buClr>
              <a:buSzPct val="101851"/>
              <a:buFont typeface="Arial"/>
              <a:buChar char="•"/>
            </a:pPr>
            <a:r>
              <a:rPr lang="en-US" sz="1800" b="0" i="0" u="none" strike="noStrike" cap="none" baseline="0"/>
              <a:t>Females can store sperm for the advantage of producing more than one clutch in one season with out multiple mating.</a:t>
            </a:r>
          </a:p>
          <a:p>
            <a:pPr marL="457200" marR="0" lvl="0" indent="-304800" algn="l" rtl="0">
              <a:lnSpc>
                <a:spcPct val="115000"/>
              </a:lnSpc>
              <a:buClr>
                <a:srgbClr val="000000"/>
              </a:buClr>
              <a:buSzPct val="101851"/>
              <a:buFont typeface="Arial"/>
              <a:buChar char="•"/>
            </a:pPr>
            <a:r>
              <a:rPr lang="en-US" sz="1800" b="0" i="0" u="none" strike="noStrike" cap="none" baseline="0"/>
              <a:t>Terrapins are very particular about their nesting location. Several attempts on land can be made before a female will lay a clutch of eggs p  80- 100 etc…</a:t>
            </a:r>
          </a:p>
          <a:p>
            <a:pPr marL="457200" marR="0" lvl="0" indent="-304800" algn="l" rtl="0">
              <a:lnSpc>
                <a:spcPct val="115000"/>
              </a:lnSpc>
              <a:buClr>
                <a:srgbClr val="000000"/>
              </a:buClr>
              <a:buSzPct val="101851"/>
              <a:buFont typeface="Arial"/>
              <a:buChar char="•"/>
            </a:pPr>
            <a:r>
              <a:rPr lang="en-US" sz="1800" b="0" i="0" u="none" strike="noStrike" cap="none" baseline="0"/>
              <a:t>Females can choose sandy or unrooted substrate when choosing a nest but other terrain could also be possible; dirt, rocks, or shells.</a:t>
            </a:r>
          </a:p>
          <a:p>
            <a:pPr marL="457200" marR="0" lvl="0" indent="-304800" algn="l" rtl="0">
              <a:lnSpc>
                <a:spcPct val="115000"/>
              </a:lnSpc>
              <a:buClr>
                <a:srgbClr val="000000"/>
              </a:buClr>
              <a:buSzPct val="101851"/>
              <a:buFont typeface="Arial"/>
              <a:buChar char="•"/>
            </a:pPr>
            <a:r>
              <a:rPr lang="en-US" sz="1800" b="0" i="0" u="none" strike="noStrike" cap="none" baseline="0">
                <a:solidFill>
                  <a:srgbClr val="50B432"/>
                </a:solidFill>
              </a:rPr>
              <a:t>Females dig their nose into the sand before they lay their eggs to make sure they picked a good nesting location</a:t>
            </a:r>
          </a:p>
          <a:p>
            <a:pPr marL="457200" marR="0" lvl="0" indent="-304800" algn="l" rtl="0">
              <a:lnSpc>
                <a:spcPct val="115000"/>
              </a:lnSpc>
              <a:buClr>
                <a:srgbClr val="000000"/>
              </a:buClr>
              <a:buSzPct val="101851"/>
              <a:buFont typeface="Arial"/>
              <a:buChar char="•"/>
            </a:pPr>
            <a:r>
              <a:rPr lang="en-US" sz="1800" b="0" i="0" u="none" strike="noStrike" cap="none" baseline="0"/>
              <a:t>http://www.wetlandsinstitute.org/education/teacher/Turtle_Talk.pdf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457200" lvl="0" indent="-304800" rtl="0">
              <a:lnSpc>
                <a:spcPct val="115000"/>
              </a:lnSpc>
              <a:buClr>
                <a:srgbClr val="000000"/>
              </a:buClr>
              <a:buSzPct val="101851"/>
              <a:buFont typeface="Arial"/>
              <a:buChar char="•"/>
            </a:pPr>
            <a:r>
              <a:rPr lang="en-US" b="1"/>
              <a:t>Temperature-Dependent Sex Determination (TSD) </a:t>
            </a:r>
            <a:r>
              <a:rPr lang="en-US"/>
              <a:t>is a different strategy than mammalian genetics. Terrapins do not have the typical X and Y chromosomes. The incubation temperature of the nest determines the sex ration of hatchlings. At warmer temperatures, females are produced whereas at cooler temperatures males are produces.</a:t>
            </a:r>
          </a:p>
          <a:p>
            <a:pPr marL="457200" lvl="0" indent="-304800">
              <a:lnSpc>
                <a:spcPct val="115000"/>
              </a:lnSpc>
              <a:buClr>
                <a:srgbClr val="000000"/>
              </a:buClr>
              <a:buSzPct val="101851"/>
              <a:buFont typeface="Arial"/>
              <a:buChar char="•"/>
            </a:pPr>
            <a:r>
              <a:rPr lang="en-US"/>
              <a:t>There are several factors that influence nest temperature. Some include the weather temperatures (if it is a hot and dry summer vs. a cool and wet summer), ground temperature, nest depth,  humidity, or nest substrate.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a:t>It is impossible to determine the difference between a male and female hatchling. Because of their size and lack of unspecific features that are seen in the adults, all living hatchlings can not be sexed.</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Egg yolk sacs serve as a the hatchlings food source providing important nutrients for the first two weeks of a hatchling life. This sac is located on the hatchlings plastron.</a:t>
            </a:r>
          </a:p>
          <a:p>
            <a:endParaRPr lang="en-US" sz="1800" b="0" i="0" u="none" strike="noStrike" cap="none" baseline="0"/>
          </a:p>
          <a:p>
            <a:pPr marL="0" marR="0" lvl="0" indent="0" algn="l" rtl="0">
              <a:buSzPct val="25000"/>
              <a:buFont typeface="Arial"/>
              <a:buNone/>
            </a:pPr>
            <a:r>
              <a:rPr lang="en-US" sz="1800" b="0" i="0" u="none" strike="noStrike" cap="none" baseline="0"/>
              <a:t>The egg tooth is made up of </a:t>
            </a:r>
            <a:r>
              <a:rPr lang="en-US" sz="1800" b="1" i="0" u="none" strike="noStrike" cap="none" baseline="0"/>
              <a:t>Keratin,</a:t>
            </a:r>
            <a:r>
              <a:rPr lang="en-US" sz="1800" b="0" i="0" u="none" strike="noStrike" cap="none" baseline="0"/>
              <a:t> a fibrous material just like your fingernails, that will eventually fall off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buSzPct val="25000"/>
              <a:buFont typeface="Arial"/>
              <a:buNone/>
            </a:pPr>
            <a:r>
              <a:rPr lang="en-US" sz="1800" b="0" i="0" u="none" strike="noStrike" cap="none" baseline="0"/>
              <a:t>Once hatchling enter the water, it is very unlikely they will come out until they have reached sexual maturity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 Named for diamond shaped patterns on carapace</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 Terrapins are mostly noted for their signature smile or mustache like appearance</a:t>
            </a:r>
          </a:p>
          <a:p>
            <a:endParaRPr lang="en-US" sz="1800" b="0" i="0" u="none" strike="noStrike" cap="none" baseline="0"/>
          </a:p>
          <a:p>
            <a:pPr marL="0" marR="0" lvl="0" indent="0" algn="l" rtl="0">
              <a:buClr>
                <a:srgbClr val="000000"/>
              </a:buClr>
              <a:buSzPct val="101851"/>
              <a:buFont typeface="Arial"/>
              <a:buChar char="•"/>
            </a:pPr>
            <a:r>
              <a:rPr lang="en-US" sz="1800" b="0" i="1" u="none" strike="noStrike" cap="none" baseline="0"/>
              <a:t> Malaclemys terrapin</a:t>
            </a:r>
            <a:r>
              <a:rPr lang="en-US" sz="1800" b="0" i="0" u="none" strike="noStrike" cap="none" baseline="0"/>
              <a:t> name from Greek and Native American meaning soft bodied turtle</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 Only turtle that tolerates fresh water, salt water and intermediates. Other turtles live in strictly freshwater or marine and tortoises live only on land.</a:t>
            </a:r>
          </a:p>
          <a:p>
            <a:endParaRPr lang="en-US" sz="1800" b="0" i="0" u="none" strike="noStrike" cap="none" baseline="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6" name="Shape 3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Currently there is no federal designation for the diamondback terrapin. However, it is considered endangered by the state of Rhode Island, threatened in Massachusetts and a species of concern in several other states.  </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State regulation permits what is allowable for taking. For more information, check with your states Department of Natural Resources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6" name="Shape 3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South Carolina, Florida and Texas currently carry no listing or designation.</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State regulation permits what is allowable for taking. For more information, check with your states Department of Natural Resources</a:t>
            </a:r>
          </a:p>
          <a:p>
            <a:endParaRPr lang="en-US" sz="1800" b="0" i="0" u="none" strike="noStrike" cap="none" baseline="0"/>
          </a:p>
        </p:txBody>
      </p:sp>
      <p:sp>
        <p:nvSpPr>
          <p:cNvPr id="367" name="Shape 3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75" name="Shape 3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a:t>Erosion, development, and bulk heading can reduce, fragment, or eliminate nesting locations.</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The loss in salt marsh habitat is the number one threat to terrapins. The loss can be directly related to the decline in terrapin populations. Because salt marshes serve as primary habitat source for terrapins, without their locale, the terrapin population could also diminish.  </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Another threat to terrapin populations is erosion. If a highly elevated slope is present, females will have a hard time climbing the slope which restricts them from laying their eggs in prime nesting locations. As a result poor habitat selection will be made which does not guarantee the best hatchling success. Females are often forced to lay their eggs in unfamiliar substrate.</a:t>
            </a:r>
          </a:p>
          <a:p>
            <a:pPr marL="457200" marR="0" lvl="0" indent="-304800" algn="l" rtl="0">
              <a:lnSpc>
                <a:spcPct val="115000"/>
              </a:lnSpc>
              <a:buClr>
                <a:srgbClr val="000000"/>
              </a:buClr>
              <a:buSzPct val="101851"/>
              <a:buFont typeface="Arial"/>
              <a:buChar char="•"/>
            </a:pPr>
            <a:r>
              <a:rPr lang="en-US" sz="1800" b="0" i="0" u="none" strike="noStrike" cap="none" baseline="0"/>
              <a:t>Blue crabs and terrapins share a very similar home range</a:t>
            </a:r>
          </a:p>
          <a:p>
            <a:pPr marL="457200" marR="0" lvl="0" indent="-304800" algn="l" rtl="0">
              <a:lnSpc>
                <a:spcPct val="115000"/>
              </a:lnSpc>
              <a:buClr>
                <a:srgbClr val="000000"/>
              </a:buClr>
              <a:buSzPct val="101851"/>
              <a:buFont typeface="Arial"/>
              <a:buChar char="•"/>
            </a:pPr>
            <a:r>
              <a:rPr lang="en-US" sz="1800" b="0" i="0" u="none" strike="noStrike" cap="none" baseline="0"/>
              <a:t>By catch in commercial and recreational Blue claw crab traps are a major threat to terrapins, bait used in crab traps also attract terrapins leading to entrapment</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Traps that are abandoned or that become loose from their moorings are considered ghost traps and are responsible for terrapin deaths by drowning</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Some states limit the number of traps fishermen use or the depth at which the trap is set.</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Also some states require Turtle Excluder Devices, or By-Catch Reduction devices on crab traps.  TED’s limit the size of the entrance funnel, crabs can still enter but larger turtles are restricted.  Capture of older, larger females is reduced however, smaller males and juveniles are still at risk.</a:t>
            </a:r>
          </a:p>
          <a:p>
            <a:endParaRPr lang="en-US" sz="1800" b="0" i="0" u="none" strike="noStrike" cap="none" baseline="0"/>
          </a:p>
          <a:p>
            <a:pPr marL="0" marR="0" lvl="0" indent="0" algn="l" rtl="0">
              <a:lnSpc>
                <a:spcPct val="115000"/>
              </a:lnSpc>
              <a:buSzPct val="25000"/>
              <a:buFont typeface="Arial"/>
              <a:buNone/>
            </a:pPr>
            <a:r>
              <a:rPr lang="en-US" sz="1800" b="0" i="0" u="none" strike="noStrike" cap="none" baseline="0"/>
              <a:t>http://intraweb.stockton.edu/ccrp/description.html</a:t>
            </a:r>
          </a:p>
          <a:p>
            <a:pPr marL="0" marR="0" lvl="0" indent="0" algn="l" rtl="0">
              <a:lnSpc>
                <a:spcPct val="115000"/>
              </a:lnSpc>
              <a:buSzPct val="25000"/>
              <a:buFont typeface="Arial"/>
              <a:buNone/>
            </a:pPr>
            <a:r>
              <a:rPr lang="en-US" sz="1800" b="0" i="0" u="none" strike="noStrike" cap="none" baseline="0"/>
              <a:t>http://www.terrapinconservation.org/articles.htm</a:t>
            </a:r>
          </a:p>
          <a:p>
            <a:pPr marL="457200" marR="0" lvl="0" indent="-304800" algn="l" rtl="0">
              <a:lnSpc>
                <a:spcPct val="115000"/>
              </a:lnSpc>
              <a:buClr>
                <a:srgbClr val="000000"/>
              </a:buClr>
              <a:buSzPct val="101851"/>
              <a:buFont typeface="Arial"/>
              <a:buChar char="•"/>
            </a:pPr>
            <a:r>
              <a:rPr lang="en-US" sz="1800" b="0" i="0" u="none" strike="noStrike" cap="none" baseline="0"/>
              <a:t>When a females leaves the water in search of location of a nest, they often cross roads and become victims of car strikes.</a:t>
            </a:r>
          </a:p>
          <a:p>
            <a:endParaRPr lang="en-US" sz="1800" b="0" i="0" u="none" strike="noStrike" cap="none" baseline="0"/>
          </a:p>
          <a:p>
            <a:pPr marL="0" marR="0" lvl="0" indent="0" algn="l" rtl="0">
              <a:lnSpc>
                <a:spcPct val="115000"/>
              </a:lnSpc>
              <a:buSzPct val="25000"/>
              <a:buFont typeface="Arial"/>
              <a:buNone/>
            </a:pPr>
            <a:r>
              <a:rPr lang="en-US" sz="1800" b="0" i="0" u="none" strike="noStrike" cap="none" baseline="0"/>
              <a:t>http://www.jekyllislandauthority.org/turtlecenter/diamondbackterrapins.htm   pictures website</a:t>
            </a:r>
          </a:p>
          <a:p>
            <a:pPr marL="0" marR="0" lvl="0" indent="0" algn="l" rtl="0">
              <a:lnSpc>
                <a:spcPct val="115000"/>
              </a:lnSpc>
              <a:buSzPct val="25000"/>
              <a:buFont typeface="Arial"/>
              <a:buNone/>
            </a:pPr>
            <a:r>
              <a:rPr lang="en-US" sz="1800" b="0" i="0" u="none" strike="noStrike" cap="none" baseline="0"/>
              <a:t>http://nytts.org/proceedings/wood-rdk.htm    roadkill pic</a:t>
            </a:r>
          </a:p>
          <a:p>
            <a:pPr marL="0" marR="0" lvl="0" indent="0" algn="l" rtl="0">
              <a:lnSpc>
                <a:spcPct val="115000"/>
              </a:lnSpc>
              <a:buSzPct val="25000"/>
              <a:buFont typeface="Arial"/>
              <a:buNone/>
            </a:pPr>
            <a:r>
              <a:rPr lang="en-US" sz="1800" b="0" i="0" u="none" strike="noStrike" cap="none" baseline="0"/>
              <a:t>http://dnr.wi.gov/org/land/er/herps/turtles/turtle1.htm  turtle crossing pic</a:t>
            </a:r>
          </a:p>
          <a:p>
            <a:endParaRPr lang="en-US" sz="1800" b="0" i="0" u="none" strike="noStrike" cap="none" baseline="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06" name="Shape 4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a:t>Conservation is the key element for helping to protect terrapins throughout their range. Habitat management is essential for maintaining a viable population.</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Head starting programs eliminates egg predation. Eggs removed from their natural settings, placed in incubators, raised, and then released back into the wild.</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Terrapins are used as marketing icons which promotes public awareness of the species.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US" sz="1800" b="1" i="0" u="none" strike="noStrike" cap="none" baseline="0"/>
              <a:t>Objectives of the Working Group:</a:t>
            </a:r>
          </a:p>
          <a:p>
            <a:pPr marL="0" marR="0" lvl="0" indent="0" algn="l" rtl="0">
              <a:buSzPct val="25000"/>
              <a:buFont typeface="Arial"/>
              <a:buNone/>
            </a:pPr>
            <a:r>
              <a:rPr lang="en-US" sz="1800" b="0" i="0" u="none" strike="noStrike" cap="none" baseline="0"/>
              <a:t>1. To advocate and promote sound, scientifically based survey and population studies that can identify demographic trends and identify causal factors contributing to changes in population size, growth and structure. </a:t>
            </a:r>
          </a:p>
          <a:p>
            <a:endParaRPr lang="en-US" sz="1800" b="0" i="0" u="none" strike="noStrike" cap="none" baseline="0"/>
          </a:p>
          <a:p>
            <a:pPr marL="0" marR="0" lvl="0" indent="0" algn="l" rtl="0">
              <a:buSzPct val="25000"/>
              <a:buFont typeface="Arial"/>
              <a:buNone/>
            </a:pPr>
            <a:r>
              <a:rPr lang="en-US" sz="1800" b="0" i="0" u="none" strike="noStrike" cap="none" baseline="0"/>
              <a:t>2. To identify factors that threaten terrapin populations and take the necessary steps to remedy those situations. </a:t>
            </a:r>
          </a:p>
          <a:p>
            <a:endParaRPr lang="en-US" sz="1800" b="0" i="0" u="none" strike="noStrike" cap="none" baseline="0"/>
          </a:p>
          <a:p>
            <a:pPr marL="0" marR="0" lvl="0" indent="0" algn="l" rtl="0">
              <a:buSzPct val="25000"/>
              <a:buFont typeface="Arial"/>
              <a:buNone/>
            </a:pPr>
            <a:r>
              <a:rPr lang="en-US" sz="1800" b="0" i="0" u="none" strike="noStrike" cap="none" baseline="0"/>
              <a:t>3. To maintain a database of the known terrapin populations that are or have been studied with specific attention to changes in population growth rate. </a:t>
            </a:r>
          </a:p>
          <a:p>
            <a:endParaRPr lang="en-US" sz="1800" b="0" i="0" u="none" strike="noStrike" cap="none" baseline="0"/>
          </a:p>
          <a:p>
            <a:pPr marL="0" marR="0" lvl="0" indent="0" algn="l" rtl="0">
              <a:buSzPct val="25000"/>
              <a:buFont typeface="Arial"/>
              <a:buNone/>
            </a:pPr>
            <a:r>
              <a:rPr lang="en-US" sz="1800" b="0" i="0" u="none" strike="noStrike" cap="none" baseline="0"/>
              <a:t>4. To provide advice and recommendations for the research direction and effective management and conservation of terrapins throughout their range. </a:t>
            </a:r>
          </a:p>
          <a:p>
            <a:endParaRPr lang="en-US" sz="1800" b="0" i="0" u="none" strike="noStrike" cap="none" baseline="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buClr>
                <a:srgbClr val="000000"/>
              </a:buClr>
              <a:buSzPct val="25000"/>
              <a:buFont typeface="Arial"/>
              <a:buNone/>
            </a:pPr>
            <a:r>
              <a:rPr lang="en-US" sz="1800" b="0" i="0" u="none" strike="noStrike" cap="none" baseline="0"/>
              <a:t>5. To promote and assist educational programs that focus on terrapin conservation or that use the terrapin as a model organism to promote environmental awareness and stewardship. </a:t>
            </a:r>
          </a:p>
          <a:p>
            <a:endParaRPr lang="en-US" sz="1800" b="0" i="0" u="none" strike="noStrike" cap="none" baseline="0"/>
          </a:p>
          <a:p>
            <a:pPr marL="0" marR="0" lvl="0" indent="0" algn="l" rtl="0">
              <a:buClr>
                <a:srgbClr val="000000"/>
              </a:buClr>
              <a:buSzPct val="25000"/>
              <a:buFont typeface="Arial"/>
              <a:buNone/>
            </a:pPr>
            <a:r>
              <a:rPr lang="en-US" sz="1800" b="0" i="0" u="none" strike="noStrike" cap="none" baseline="0"/>
              <a:t>6. To meet once every three years as the “Workshop on the Ecology, Status and Conservation of Diamondback Terrapins.” The Diamondback Terrapin Working Group will hold an open meeting during the workshop to conduct general business. </a:t>
            </a:r>
          </a:p>
          <a:p>
            <a:endParaRPr lang="en-US" sz="1800" b="0" i="0" u="none" strike="noStrike" cap="none" baseline="0"/>
          </a:p>
          <a:p>
            <a:pPr marL="0" marR="0" lvl="0" indent="0" algn="l" rtl="0">
              <a:buSzPct val="25000"/>
              <a:buFont typeface="Arial"/>
              <a:buNone/>
            </a:pPr>
            <a:r>
              <a:rPr lang="en-US" sz="1800" b="0" i="0" u="none" strike="noStrike" cap="none" baseline="0"/>
              <a:t>7. To serve as a source of information on terrapins and their associated habitats. One aspect of this will be to maintain a bibliography of all known scientific publications concerning diamondback terrapins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US" sz="1800" b="0" i="0" u="none" strike="noStrike" cap="none" baseline="0"/>
              <a:t>Terrapins primary habitats are salt marsh through north and south regions &amp; mangrove swamps in the Florida keys, more about habitats later.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18" name="Shape 4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12" name="Shape 4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Only North American terrapin that strictly lives in </a:t>
            </a:r>
            <a:r>
              <a:rPr lang="en-US" sz="1800" b="1" i="0" u="none" strike="noStrike" cap="none" baseline="0"/>
              <a:t>brackish water</a:t>
            </a:r>
            <a:r>
              <a:rPr lang="en-US" sz="1800" b="0" i="0" u="none" strike="noStrike" cap="none" baseline="0"/>
              <a:t>. Brackish water is where salt enters freshwater and mixes.</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They do not have teeth so food is crushed with the terrapins strong jaw.  </a:t>
            </a:r>
          </a:p>
          <a:p>
            <a:pPr marL="0" marR="0" lvl="0" indent="0" algn="l" rtl="0">
              <a:buSzPct val="25000"/>
              <a:buFont typeface="Arial"/>
              <a:buNone/>
            </a:pPr>
            <a:r>
              <a:rPr lang="en-US" sz="1800" b="0" i="0" u="none" strike="noStrike" cap="none" baseline="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A salt marsh is predominantly covered with cordgrass, </a:t>
            </a:r>
            <a:r>
              <a:rPr lang="en-US" sz="1800" b="0" i="1" u="none" strike="noStrike" cap="none" baseline="0"/>
              <a:t>Spartina alterniflora.  </a:t>
            </a:r>
          </a:p>
          <a:p>
            <a:endParaRPr lang="en-US" sz="1800" b="0" i="1" u="none" strike="noStrike" cap="none" baseline="0"/>
          </a:p>
          <a:p>
            <a:pPr marL="0" marR="0" lvl="0" indent="0" algn="l" rtl="0">
              <a:buClr>
                <a:srgbClr val="000000"/>
              </a:buClr>
              <a:buSzPct val="101851"/>
              <a:buFont typeface="Arial"/>
              <a:buChar char="•"/>
            </a:pPr>
            <a:r>
              <a:rPr lang="en-US" sz="1800" b="0" i="0" u="none" strike="noStrike" cap="none" baseline="0"/>
              <a:t>This plant species plays an important part of a terrapins food cycle. Once the plant dies, microscopic organisms consume the grass to detritus. Then crabs, mussels, and other invertebrates consume the detritus that in turn later become food for terrapins.</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This makes terrapins top consumers in this ecosystem.</a:t>
            </a:r>
            <a:r>
              <a:rPr lang="en-US" sz="1800" b="0" i="1" u="none" strike="noStrike" cap="none" baseline="0"/>
              <a:t> </a:t>
            </a:r>
            <a:r>
              <a:rPr lang="en-US" sz="1800" b="0" i="0" u="none" strike="noStrike" cap="none" baseline="0"/>
              <a:t>However, without the existence of salt marshes and cordgrass, the ecosystem and food cycle will no longer corporate.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These two hatchlings are moving in the saltmarsh. Notice the patches of cordgrass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6" name="Shape 2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A mangrove swamp is a subtropical and tropical environment that is mostly dominated by Mangrove trees and other halophytic trees and shrubs. </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Most mangrove swamps are found in the southern tip of Florida, but can also be seen through Louisiana and Texas.  </a:t>
            </a:r>
          </a:p>
        </p:txBody>
      </p:sp>
      <p:sp>
        <p:nvSpPr>
          <p:cNvPr id="207" name="Shape 2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All terrapins have hingeless shells, therefore they can not retract into their shell like other turtles. </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The carapace and plastron serve as a protective armor and structure like an external skeleton</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The carapace is made up of scutes, or plates around the terrapins shell. Each scute grows outward in direction and can sometimes tell the age of the terrapin. By counting the rings in each scute, you can estimate how old a terrapin is. This is very similar to counting tree rings.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Shape 16"/>
          <p:cNvSpPr/>
          <p:nvPr/>
        </p:nvSpPr>
        <p:spPr>
          <a:xfrm>
            <a:off x="164592" y="146304"/>
            <a:ext cx="8814815" cy="2505455"/>
          </a:xfrm>
          <a:prstGeom prst="round2DiagRect">
            <a:avLst>
              <a:gd name="adj1" fmla="val 11807"/>
              <a:gd name="adj2" fmla="val 0"/>
            </a:avLst>
          </a:prstGeom>
          <a:solidFill>
            <a:srgbClr val="A2A593">
              <a:alpha val="64313"/>
            </a:srgbClr>
          </a:solidFill>
          <a:ln w="11000" cap="rnd">
            <a:solidFill>
              <a:srgbClr val="B5B9A5">
                <a:alpha val="87450"/>
              </a:srgbClr>
            </a:solidFill>
            <a:prstDash val="solid"/>
            <a:round/>
            <a:headEnd type="none" w="med" len="med"/>
            <a:tailEnd type="none" w="med" len="med"/>
          </a:ln>
        </p:spPr>
        <p:txBody>
          <a:bodyPr lIns="91425" tIns="45700" rIns="91425" bIns="45700" anchor="ctr" anchorCtr="0">
            <a:noAutofit/>
          </a:bodyPr>
          <a:lstStyle/>
          <a:p>
            <a:endParaRPr/>
          </a:p>
        </p:txBody>
      </p:sp>
      <p:sp>
        <p:nvSpPr>
          <p:cNvPr id="17" name="Shape 17"/>
          <p:cNvSpPr txBox="1">
            <a:spLocks noGrp="1"/>
          </p:cNvSpPr>
          <p:nvPr>
            <p:ph type="ctrTitle"/>
          </p:nvPr>
        </p:nvSpPr>
        <p:spPr>
          <a:xfrm>
            <a:off x="464233" y="381001"/>
            <a:ext cx="8229600" cy="2209799"/>
          </a:xfrm>
          <a:prstGeom prst="rect">
            <a:avLst/>
          </a:prstGeom>
          <a:noFill/>
          <a:ln>
            <a:noFill/>
          </a:ln>
        </p:spPr>
        <p:txBody>
          <a:bodyPr lIns="91425" tIns="91425" rIns="91425" bIns="91425" anchor="b" anchorCtr="0"/>
          <a:lstStyle>
            <a:lvl1pPr marL="0" marR="0" indent="0" algn="r" rtl="0">
              <a:lnSpc>
                <a:spcPct val="100000"/>
              </a:lnSpc>
              <a:spcBef>
                <a:spcPts val="0"/>
              </a:spcBef>
              <a:spcAft>
                <a:spcPts val="0"/>
              </a:spcAft>
              <a:buClr>
                <a:srgbClr val="E7EACB"/>
              </a:buClr>
              <a:buFont typeface="Arial"/>
              <a:buNone/>
              <a:defRPr sz="4800" b="0" i="0" u="none" strike="noStrike" cap="none" baseline="0">
                <a:solidFill>
                  <a:srgbClr val="E7EACB"/>
                </a:solidFill>
                <a:latin typeface="Arial"/>
                <a:ea typeface="Arial"/>
                <a:cs typeface="Arial"/>
                <a:sym typeface="Arial"/>
              </a:defRPr>
            </a:lvl1pPr>
            <a:lvl2pPr marL="53975" marR="0" indent="-53975" algn="r" rtl="0">
              <a:lnSpc>
                <a:spcPct val="100000"/>
              </a:lnSpc>
              <a:spcBef>
                <a:spcPts val="0"/>
              </a:spcBef>
              <a:spcAft>
                <a:spcPts val="0"/>
              </a:spcAft>
              <a:buClr>
                <a:srgbClr val="E7EACB"/>
              </a:buClr>
              <a:buFont typeface="Arial"/>
              <a:buNone/>
              <a:defRPr sz="4600" b="0" i="0" u="none" strike="noStrike" cap="none" baseline="0">
                <a:solidFill>
                  <a:srgbClr val="E7EACB"/>
                </a:solidFill>
                <a:latin typeface="Arial"/>
                <a:ea typeface="Arial"/>
                <a:cs typeface="Arial"/>
                <a:sym typeface="Arial"/>
              </a:defRPr>
            </a:lvl2pPr>
            <a:lvl3pPr marL="53975" marR="0" indent="-53975" algn="r" rtl="0">
              <a:spcBef>
                <a:spcPts val="0"/>
              </a:spcBef>
              <a:spcAft>
                <a:spcPts val="0"/>
              </a:spcAft>
              <a:defRPr sz="4600" b="0" i="0" u="none" strike="noStrike" cap="none" baseline="0">
                <a:solidFill>
                  <a:srgbClr val="E7EACB"/>
                </a:solidFill>
                <a:latin typeface="Arial"/>
                <a:ea typeface="Arial"/>
                <a:cs typeface="Arial"/>
                <a:sym typeface="Arial"/>
              </a:defRPr>
            </a:lvl3pPr>
            <a:lvl4pPr marL="53975" marR="0" indent="-53975" algn="r" rtl="0">
              <a:spcBef>
                <a:spcPts val="0"/>
              </a:spcBef>
              <a:spcAft>
                <a:spcPts val="0"/>
              </a:spcAft>
              <a:defRPr sz="4600" b="0" i="0" u="none" strike="noStrike" cap="none" baseline="0">
                <a:solidFill>
                  <a:srgbClr val="E7EACB"/>
                </a:solidFill>
                <a:latin typeface="Arial"/>
                <a:ea typeface="Arial"/>
                <a:cs typeface="Arial"/>
                <a:sym typeface="Arial"/>
              </a:defRPr>
            </a:lvl4pPr>
            <a:lvl5pPr marL="53975" marR="0" indent="-53975" algn="r" rtl="0">
              <a:spcBef>
                <a:spcPts val="0"/>
              </a:spcBef>
              <a:spcAft>
                <a:spcPts val="0"/>
              </a:spcAft>
              <a:defRPr sz="4600" b="0" i="0" u="none" strike="noStrike" cap="none" baseline="0">
                <a:solidFill>
                  <a:srgbClr val="E7EACB"/>
                </a:solidFill>
                <a:latin typeface="Arial"/>
                <a:ea typeface="Arial"/>
                <a:cs typeface="Arial"/>
                <a:sym typeface="Arial"/>
              </a:defRPr>
            </a:lvl5pPr>
            <a:lvl6pPr marL="511175" marR="0" indent="-53975" algn="r" rtl="0">
              <a:spcBef>
                <a:spcPts val="0"/>
              </a:spcBef>
              <a:spcAft>
                <a:spcPts val="0"/>
              </a:spcAft>
              <a:defRPr sz="4600" b="0" i="0" u="none" strike="noStrike" cap="none" baseline="0">
                <a:solidFill>
                  <a:srgbClr val="E7EACB"/>
                </a:solidFill>
                <a:latin typeface="Arial"/>
                <a:ea typeface="Arial"/>
                <a:cs typeface="Arial"/>
                <a:sym typeface="Arial"/>
              </a:defRPr>
            </a:lvl6pPr>
            <a:lvl7pPr marL="968375" marR="0" indent="-53975" algn="r" rtl="0">
              <a:spcBef>
                <a:spcPts val="0"/>
              </a:spcBef>
              <a:spcAft>
                <a:spcPts val="0"/>
              </a:spcAft>
              <a:defRPr sz="4600" b="0" i="0" u="none" strike="noStrike" cap="none" baseline="0">
                <a:solidFill>
                  <a:srgbClr val="E7EACB"/>
                </a:solidFill>
                <a:latin typeface="Arial"/>
                <a:ea typeface="Arial"/>
                <a:cs typeface="Arial"/>
                <a:sym typeface="Arial"/>
              </a:defRPr>
            </a:lvl7pPr>
            <a:lvl8pPr marL="1425575" marR="0" indent="-53975" algn="r" rtl="0">
              <a:spcBef>
                <a:spcPts val="0"/>
              </a:spcBef>
              <a:spcAft>
                <a:spcPts val="0"/>
              </a:spcAft>
              <a:defRPr sz="4600" b="0" i="0" u="none" strike="noStrike" cap="none" baseline="0">
                <a:solidFill>
                  <a:srgbClr val="E7EACB"/>
                </a:solidFill>
                <a:latin typeface="Arial"/>
                <a:ea typeface="Arial"/>
                <a:cs typeface="Arial"/>
                <a:sym typeface="Arial"/>
              </a:defRPr>
            </a:lvl8pPr>
            <a:lvl9pPr marL="1882775" marR="0" indent="-53975" algn="r" rtl="0">
              <a:spcBef>
                <a:spcPts val="0"/>
              </a:spcBef>
              <a:spcAft>
                <a:spcPts val="0"/>
              </a:spcAft>
              <a:defRPr sz="4600" b="0" i="0" u="none" strike="noStrike" cap="none" baseline="0">
                <a:solidFill>
                  <a:srgbClr val="E7EACB"/>
                </a:solidFill>
                <a:latin typeface="Arial"/>
                <a:ea typeface="Arial"/>
                <a:cs typeface="Arial"/>
                <a:sym typeface="Arial"/>
              </a:defRPr>
            </a:lvl9pPr>
          </a:lstStyle>
          <a:p>
            <a:endParaRPr/>
          </a:p>
        </p:txBody>
      </p:sp>
      <p:sp>
        <p:nvSpPr>
          <p:cNvPr id="18" name="Shape 18"/>
          <p:cNvSpPr txBox="1">
            <a:spLocks noGrp="1"/>
          </p:cNvSpPr>
          <p:nvPr>
            <p:ph type="subTitle" idx="1"/>
          </p:nvPr>
        </p:nvSpPr>
        <p:spPr>
          <a:xfrm>
            <a:off x="2133600" y="2819400"/>
            <a:ext cx="6560234" cy="17526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accent1"/>
              </a:buClr>
              <a:buFont typeface="Arial"/>
              <a:buNone/>
              <a:defRPr sz="3200" b="0" i="0" u="none" strike="noStrike" cap="none" baseline="0">
                <a:solidFill>
                  <a:schemeClr val="lt1"/>
                </a:solidFill>
                <a:latin typeface="Arial"/>
                <a:ea typeface="Arial"/>
                <a:cs typeface="Arial"/>
                <a:sym typeface="Arial"/>
              </a:defRPr>
            </a:lvl1pPr>
            <a:lvl2pPr marL="457200" marR="0" indent="0" algn="ctr" rtl="0">
              <a:lnSpc>
                <a:spcPct val="100000"/>
              </a:lnSpc>
              <a:spcBef>
                <a:spcPts val="400"/>
              </a:spcBef>
              <a:spcAft>
                <a:spcPts val="0"/>
              </a:spcAft>
              <a:buClr>
                <a:schemeClr val="accent2"/>
              </a:buClr>
              <a:buFont typeface="Arial"/>
              <a:buNone/>
              <a:defRPr sz="2600" b="0" i="0" u="none" strike="noStrike" cap="none" baseline="0">
                <a:solidFill>
                  <a:schemeClr val="lt1"/>
                </a:solidFill>
                <a:latin typeface="Arial"/>
                <a:ea typeface="Arial"/>
                <a:cs typeface="Arial"/>
                <a:sym typeface="Arial"/>
              </a:defRPr>
            </a:lvl2pPr>
            <a:lvl3pPr marL="914400" marR="0" indent="0" algn="ctr" rtl="0">
              <a:lnSpc>
                <a:spcPct val="100000"/>
              </a:lnSpc>
              <a:spcBef>
                <a:spcPts val="400"/>
              </a:spcBef>
              <a:spcAft>
                <a:spcPts val="0"/>
              </a:spcAft>
              <a:buClr>
                <a:srgbClr val="A8CDD7"/>
              </a:buClr>
              <a:buFont typeface="Arial"/>
              <a:buNone/>
              <a:defRPr sz="2300" b="0" i="0" u="none" strike="noStrike" cap="none" baseline="0">
                <a:solidFill>
                  <a:schemeClr val="lt1"/>
                </a:solidFill>
                <a:latin typeface="Arial"/>
                <a:ea typeface="Arial"/>
                <a:cs typeface="Arial"/>
                <a:sym typeface="Arial"/>
              </a:defRPr>
            </a:lvl3pPr>
            <a:lvl4pPr marL="1371600" marR="0" indent="0" algn="ctr" rtl="0">
              <a:lnSpc>
                <a:spcPct val="100000"/>
              </a:lnSpc>
              <a:spcBef>
                <a:spcPts val="400"/>
              </a:spcBef>
              <a:spcAft>
                <a:spcPts val="0"/>
              </a:spcAft>
              <a:buClr>
                <a:srgbClr val="A8CDD7"/>
              </a:buClr>
              <a:buFont typeface="Arial"/>
              <a:buNone/>
              <a:defRPr sz="2000" b="0" i="0" u="none" strike="noStrike" cap="none" baseline="0">
                <a:solidFill>
                  <a:schemeClr val="lt1"/>
                </a:solidFill>
                <a:latin typeface="Arial"/>
                <a:ea typeface="Arial"/>
                <a:cs typeface="Arial"/>
                <a:sym typeface="Arial"/>
              </a:defRPr>
            </a:lvl4pPr>
            <a:lvl5pPr marL="1828800" marR="0" indent="0" algn="ctr" rtl="0">
              <a:lnSpc>
                <a:spcPct val="100000"/>
              </a:lnSpc>
              <a:spcBef>
                <a:spcPts val="400"/>
              </a:spcBef>
              <a:spcAft>
                <a:spcPts val="0"/>
              </a:spcAft>
              <a:buClr>
                <a:srgbClr val="A8CDD7"/>
              </a:buClr>
              <a:buFont typeface="Arial"/>
              <a:buNone/>
              <a:defRPr sz="1900" b="0" i="0" u="none" strike="noStrike" cap="none" baseline="0">
                <a:solidFill>
                  <a:schemeClr val="lt1"/>
                </a:solidFill>
                <a:latin typeface="Arial"/>
                <a:ea typeface="Arial"/>
                <a:cs typeface="Arial"/>
                <a:sym typeface="Arial"/>
              </a:defRPr>
            </a:lvl5pPr>
            <a:lvl6pPr marL="2286000" marR="0" indent="0" algn="ctr" rtl="0">
              <a:lnSpc>
                <a:spcPct val="100000"/>
              </a:lnSpc>
              <a:spcBef>
                <a:spcPts val="400"/>
              </a:spcBef>
              <a:spcAft>
                <a:spcPts val="0"/>
              </a:spcAft>
              <a:buClr>
                <a:schemeClr val="accent4"/>
              </a:buClr>
              <a:buFont typeface="Arial"/>
              <a:buNone/>
              <a:defRPr sz="1800" b="0" i="0" u="none" strike="noStrike" cap="none" baseline="0">
                <a:solidFill>
                  <a:schemeClr val="lt1"/>
                </a:solidFill>
                <a:latin typeface="Arial"/>
                <a:ea typeface="Arial"/>
                <a:cs typeface="Arial"/>
                <a:sym typeface="Arial"/>
              </a:defRPr>
            </a:lvl6pPr>
            <a:lvl7pPr marL="2743200" marR="0" indent="0" algn="ctr" rtl="0">
              <a:lnSpc>
                <a:spcPct val="100000"/>
              </a:lnSpc>
              <a:spcBef>
                <a:spcPts val="400"/>
              </a:spcBef>
              <a:spcAft>
                <a:spcPts val="0"/>
              </a:spcAft>
              <a:buClr>
                <a:schemeClr val="accent4"/>
              </a:buClr>
              <a:buFont typeface="Arial"/>
              <a:buNone/>
              <a:defRPr sz="1600" b="0" i="0" u="none" strike="noStrike" cap="none" baseline="0">
                <a:solidFill>
                  <a:schemeClr val="lt1"/>
                </a:solidFill>
                <a:latin typeface="Arial"/>
                <a:ea typeface="Arial"/>
                <a:cs typeface="Arial"/>
                <a:sym typeface="Arial"/>
              </a:defRPr>
            </a:lvl7pPr>
            <a:lvl8pPr marL="3200400" marR="0" indent="0" algn="ctr" rtl="0">
              <a:lnSpc>
                <a:spcPct val="100000"/>
              </a:lnSpc>
              <a:spcBef>
                <a:spcPts val="400"/>
              </a:spcBef>
              <a:spcAft>
                <a:spcPts val="0"/>
              </a:spcAft>
              <a:buClr>
                <a:schemeClr val="accent4"/>
              </a:buClr>
              <a:buFont typeface="Arial"/>
              <a:buNone/>
              <a:defRPr sz="1600" b="0" i="0" u="none" strike="noStrike" cap="none" baseline="0">
                <a:solidFill>
                  <a:schemeClr val="lt1"/>
                </a:solidFill>
                <a:latin typeface="Arial"/>
                <a:ea typeface="Arial"/>
                <a:cs typeface="Arial"/>
                <a:sym typeface="Arial"/>
              </a:defRPr>
            </a:lvl8pPr>
            <a:lvl9pPr marL="3657600" marR="0" indent="0" algn="ctr" rtl="0">
              <a:lnSpc>
                <a:spcPct val="100000"/>
              </a:lnSpc>
              <a:spcBef>
                <a:spcPts val="400"/>
              </a:spcBef>
              <a:spcAft>
                <a:spcPts val="0"/>
              </a:spcAft>
              <a:buClr>
                <a:schemeClr val="accent4"/>
              </a:buClr>
              <a:buFont typeface="Arial"/>
              <a:buNone/>
              <a:defRPr sz="1600" b="0" i="0" u="none" strike="noStrike" cap="none" baseline="0">
                <a:solidFill>
                  <a:schemeClr val="lt1"/>
                </a:solidFill>
                <a:latin typeface="Arial"/>
                <a:ea typeface="Arial"/>
                <a:cs typeface="Arial"/>
                <a:sym typeface="Arial"/>
              </a:defRPr>
            </a:lvl9pPr>
          </a:lstStyle>
          <a:p>
            <a:endParaRPr/>
          </a:p>
        </p:txBody>
      </p:sp>
      <p:sp>
        <p:nvSpPr>
          <p:cNvPr id="19" name="Shape 19"/>
          <p:cNvSpPr txBox="1">
            <a:spLocks noGrp="1"/>
          </p:cNvSpPr>
          <p:nvPr>
            <p:ph type="dt" idx="10"/>
          </p:nvPr>
        </p:nvSpPr>
        <p:spPr>
          <a:xfrm>
            <a:off x="5562600" y="650875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8639175" y="6508750"/>
            <a:ext cx="463550" cy="274636"/>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1600200" y="6508750"/>
            <a:ext cx="3906838"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54000"/>
            <a:ext cx="8229600" cy="1143000"/>
          </a:xfrm>
          <a:prstGeom prst="rect">
            <a:avLst/>
          </a:prstGeom>
          <a:noFill/>
          <a:ln>
            <a:noFill/>
          </a:ln>
        </p:spPr>
        <p:txBody>
          <a:bodyPr lIns="91425" tIns="91425" rIns="91425" bIns="91425" anchor="b" anchorCtr="0"/>
          <a:lstStyle>
            <a:lvl1pPr marL="53975" indent="-53975" algn="r" rtl="0">
              <a:spcBef>
                <a:spcPts val="0"/>
              </a:spcBef>
              <a:spcAft>
                <a:spcPts val="0"/>
              </a:spcAft>
              <a:defRPr sz="4600">
                <a:solidFill>
                  <a:srgbClr val="E7EACB"/>
                </a:solidFill>
              </a:defRPr>
            </a:lvl1pPr>
            <a:lvl2pPr marL="53975" indent="-53975" algn="r" rtl="0">
              <a:spcBef>
                <a:spcPts val="0"/>
              </a:spcBef>
              <a:spcAft>
                <a:spcPts val="0"/>
              </a:spcAft>
              <a:defRPr sz="4600">
                <a:solidFill>
                  <a:srgbClr val="E7EACB"/>
                </a:solidFill>
              </a:defRPr>
            </a:lvl2pPr>
            <a:lvl3pPr marL="53975" indent="-53975" algn="r" rtl="0">
              <a:spcBef>
                <a:spcPts val="0"/>
              </a:spcBef>
              <a:spcAft>
                <a:spcPts val="0"/>
              </a:spcAft>
              <a:defRPr sz="4600">
                <a:solidFill>
                  <a:srgbClr val="E7EACB"/>
                </a:solidFill>
              </a:defRPr>
            </a:lvl3pPr>
            <a:lvl4pPr marL="53975" indent="-53975" algn="r" rtl="0">
              <a:spcBef>
                <a:spcPts val="0"/>
              </a:spcBef>
              <a:spcAft>
                <a:spcPts val="0"/>
              </a:spcAft>
              <a:defRPr sz="4600">
                <a:solidFill>
                  <a:srgbClr val="E7EACB"/>
                </a:solidFill>
              </a:defRPr>
            </a:lvl4pPr>
            <a:lvl5pPr marL="53975" indent="-53975" algn="r" rtl="0">
              <a:spcBef>
                <a:spcPts val="0"/>
              </a:spcBef>
              <a:spcAft>
                <a:spcPts val="0"/>
              </a:spcAft>
              <a:defRPr sz="4600">
                <a:solidFill>
                  <a:srgbClr val="E7EACB"/>
                </a:solidFill>
              </a:defRPr>
            </a:lvl5pPr>
            <a:lvl6pPr marL="511175" indent="-53975" algn="r" rtl="0">
              <a:spcBef>
                <a:spcPts val="0"/>
              </a:spcBef>
              <a:spcAft>
                <a:spcPts val="0"/>
              </a:spcAft>
              <a:defRPr sz="4600">
                <a:solidFill>
                  <a:srgbClr val="E7EACB"/>
                </a:solidFill>
              </a:defRPr>
            </a:lvl6pPr>
            <a:lvl7pPr marL="968375" indent="-53975" algn="r" rtl="0">
              <a:spcBef>
                <a:spcPts val="0"/>
              </a:spcBef>
              <a:spcAft>
                <a:spcPts val="0"/>
              </a:spcAft>
              <a:defRPr sz="4600">
                <a:solidFill>
                  <a:srgbClr val="E7EACB"/>
                </a:solidFill>
              </a:defRPr>
            </a:lvl7pPr>
            <a:lvl8pPr marL="1425575" indent="-53975" algn="r" rtl="0">
              <a:spcBef>
                <a:spcPts val="0"/>
              </a:spcBef>
              <a:spcAft>
                <a:spcPts val="0"/>
              </a:spcAft>
              <a:defRPr sz="4600">
                <a:solidFill>
                  <a:srgbClr val="E7EACB"/>
                </a:solidFill>
              </a:defRPr>
            </a:lvl8pPr>
            <a:lvl9pPr marL="1882775" indent="-53975" algn="r" rtl="0">
              <a:spcBef>
                <a:spcPts val="0"/>
              </a:spcBef>
              <a:spcAft>
                <a:spcPts val="0"/>
              </a:spcAft>
              <a:defRPr sz="4600">
                <a:solidFill>
                  <a:srgbClr val="E7EACB"/>
                </a:solidFill>
              </a:defRPr>
            </a:lvl9pPr>
          </a:lstStyle>
          <a:p>
            <a:endParaRPr/>
          </a:p>
        </p:txBody>
      </p:sp>
      <p:sp>
        <p:nvSpPr>
          <p:cNvPr id="82" name="Shape 82"/>
          <p:cNvSpPr txBox="1">
            <a:spLocks noGrp="1"/>
          </p:cNvSpPr>
          <p:nvPr>
            <p:ph type="body" idx="1"/>
          </p:nvPr>
        </p:nvSpPr>
        <p:spPr>
          <a:xfrm rot="5400000">
            <a:off x="2309017" y="-205581"/>
            <a:ext cx="4525960" cy="8229600"/>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83" name="Shape 83"/>
          <p:cNvSpPr txBox="1">
            <a:spLocks noGrp="1"/>
          </p:cNvSpPr>
          <p:nvPr>
            <p:ph type="ftr" idx="11"/>
          </p:nvPr>
        </p:nvSpPr>
        <p:spPr>
          <a:xfrm>
            <a:off x="1295400" y="6400800"/>
            <a:ext cx="4211637"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84" name="Shape 84"/>
          <p:cNvSpPr txBox="1">
            <a:spLocks noGrp="1"/>
          </p:cNvSpPr>
          <p:nvPr>
            <p:ph type="dt" idx="10"/>
          </p:nvPr>
        </p:nvSpPr>
        <p:spPr>
          <a:xfrm>
            <a:off x="5562600" y="640080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8639175" y="6515100"/>
            <a:ext cx="463550" cy="273048"/>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8" name="Shape 88"/>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89" name="Shape 89"/>
          <p:cNvSpPr txBox="1">
            <a:spLocks noGrp="1"/>
          </p:cNvSpPr>
          <p:nvPr>
            <p:ph type="ftr" idx="11"/>
          </p:nvPr>
        </p:nvSpPr>
        <p:spPr>
          <a:xfrm>
            <a:off x="1295400" y="6400800"/>
            <a:ext cx="4211637"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90" name="Shape 90"/>
          <p:cNvSpPr txBox="1">
            <a:spLocks noGrp="1"/>
          </p:cNvSpPr>
          <p:nvPr>
            <p:ph type="dt" idx="10"/>
          </p:nvPr>
        </p:nvSpPr>
        <p:spPr>
          <a:xfrm>
            <a:off x="5562600" y="640080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8639175" y="6515100"/>
            <a:ext cx="463550" cy="273048"/>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OverTx" type="objOverTx">
  <p:cSld name="objOverTx">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53975" indent="-53975" algn="r" rtl="0">
              <a:spcBef>
                <a:spcPts val="0"/>
              </a:spcBef>
              <a:spcAft>
                <a:spcPts val="0"/>
              </a:spcAft>
              <a:defRPr sz="4600">
                <a:solidFill>
                  <a:srgbClr val="E7EACB"/>
                </a:solidFill>
              </a:defRPr>
            </a:lvl1pPr>
            <a:lvl2pPr marL="53975" indent="-53975" algn="r" rtl="0">
              <a:spcBef>
                <a:spcPts val="0"/>
              </a:spcBef>
              <a:spcAft>
                <a:spcPts val="0"/>
              </a:spcAft>
              <a:defRPr sz="4600">
                <a:solidFill>
                  <a:srgbClr val="E7EACB"/>
                </a:solidFill>
              </a:defRPr>
            </a:lvl2pPr>
            <a:lvl3pPr marL="53975" indent="-53975" algn="r" rtl="0">
              <a:spcBef>
                <a:spcPts val="0"/>
              </a:spcBef>
              <a:spcAft>
                <a:spcPts val="0"/>
              </a:spcAft>
              <a:defRPr sz="4600">
                <a:solidFill>
                  <a:srgbClr val="E7EACB"/>
                </a:solidFill>
              </a:defRPr>
            </a:lvl3pPr>
            <a:lvl4pPr marL="53975" indent="-53975" algn="r" rtl="0">
              <a:spcBef>
                <a:spcPts val="0"/>
              </a:spcBef>
              <a:spcAft>
                <a:spcPts val="0"/>
              </a:spcAft>
              <a:defRPr sz="4600">
                <a:solidFill>
                  <a:srgbClr val="E7EACB"/>
                </a:solidFill>
              </a:defRPr>
            </a:lvl4pPr>
            <a:lvl5pPr marL="53975" indent="-53975" algn="r" rtl="0">
              <a:spcBef>
                <a:spcPts val="0"/>
              </a:spcBef>
              <a:spcAft>
                <a:spcPts val="0"/>
              </a:spcAft>
              <a:defRPr sz="4600">
                <a:solidFill>
                  <a:srgbClr val="E7EACB"/>
                </a:solidFill>
              </a:defRPr>
            </a:lvl5pPr>
            <a:lvl6pPr marL="511175" indent="-53975" algn="r" rtl="0">
              <a:spcBef>
                <a:spcPts val="0"/>
              </a:spcBef>
              <a:spcAft>
                <a:spcPts val="0"/>
              </a:spcAft>
              <a:defRPr sz="4600">
                <a:solidFill>
                  <a:srgbClr val="E7EACB"/>
                </a:solidFill>
              </a:defRPr>
            </a:lvl6pPr>
            <a:lvl7pPr marL="968375" indent="-53975" algn="r" rtl="0">
              <a:spcBef>
                <a:spcPts val="0"/>
              </a:spcBef>
              <a:spcAft>
                <a:spcPts val="0"/>
              </a:spcAft>
              <a:defRPr sz="4600">
                <a:solidFill>
                  <a:srgbClr val="E7EACB"/>
                </a:solidFill>
              </a:defRPr>
            </a:lvl7pPr>
            <a:lvl8pPr marL="1425575" indent="-53975" algn="r" rtl="0">
              <a:spcBef>
                <a:spcPts val="0"/>
              </a:spcBef>
              <a:spcAft>
                <a:spcPts val="0"/>
              </a:spcAft>
              <a:defRPr sz="4600">
                <a:solidFill>
                  <a:srgbClr val="E7EACB"/>
                </a:solidFill>
              </a:defRPr>
            </a:lvl8pPr>
            <a:lvl9pPr marL="1882775" indent="-53975" algn="r" rtl="0">
              <a:spcBef>
                <a:spcPts val="0"/>
              </a:spcBef>
              <a:spcAft>
                <a:spcPts val="0"/>
              </a:spcAft>
              <a:defRPr sz="4600">
                <a:solidFill>
                  <a:srgbClr val="E7EACB"/>
                </a:solidFill>
              </a:defRPr>
            </a:lvl9pPr>
          </a:lstStyle>
          <a:p>
            <a:endParaRPr/>
          </a:p>
        </p:txBody>
      </p:sp>
      <p:sp>
        <p:nvSpPr>
          <p:cNvPr id="94" name="Shape 94"/>
          <p:cNvSpPr txBox="1">
            <a:spLocks noGrp="1"/>
          </p:cNvSpPr>
          <p:nvPr>
            <p:ph type="body" idx="1"/>
          </p:nvPr>
        </p:nvSpPr>
        <p:spPr>
          <a:xfrm>
            <a:off x="457200" y="1600200"/>
            <a:ext cx="8229600" cy="2185988"/>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95" name="Shape 95"/>
          <p:cNvSpPr txBox="1">
            <a:spLocks noGrp="1"/>
          </p:cNvSpPr>
          <p:nvPr>
            <p:ph type="body" idx="2"/>
          </p:nvPr>
        </p:nvSpPr>
        <p:spPr>
          <a:xfrm>
            <a:off x="457200" y="3938587"/>
            <a:ext cx="8229600" cy="2187574"/>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96" name="Shape 96"/>
          <p:cNvSpPr txBox="1">
            <a:spLocks noGrp="1"/>
          </p:cNvSpPr>
          <p:nvPr>
            <p:ph type="ftr" idx="11"/>
          </p:nvPr>
        </p:nvSpPr>
        <p:spPr>
          <a:xfrm>
            <a:off x="1295400" y="6400800"/>
            <a:ext cx="4211637"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97" name="Shape 97"/>
          <p:cNvSpPr txBox="1">
            <a:spLocks noGrp="1"/>
          </p:cNvSpPr>
          <p:nvPr>
            <p:ph type="dt" idx="10"/>
          </p:nvPr>
        </p:nvSpPr>
        <p:spPr>
          <a:xfrm>
            <a:off x="5562600" y="640080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8639175" y="6515100"/>
            <a:ext cx="463550" cy="273048"/>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xAndObj" type="txAndObj">
  <p:cSld name="txAndObj">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53975" indent="-53975" algn="r" rtl="0">
              <a:spcBef>
                <a:spcPts val="0"/>
              </a:spcBef>
              <a:spcAft>
                <a:spcPts val="0"/>
              </a:spcAft>
              <a:defRPr sz="4600">
                <a:solidFill>
                  <a:srgbClr val="E7EACB"/>
                </a:solidFill>
              </a:defRPr>
            </a:lvl1pPr>
            <a:lvl2pPr marL="53975" indent="-53975" algn="r" rtl="0">
              <a:spcBef>
                <a:spcPts val="0"/>
              </a:spcBef>
              <a:spcAft>
                <a:spcPts val="0"/>
              </a:spcAft>
              <a:defRPr sz="4600">
                <a:solidFill>
                  <a:srgbClr val="E7EACB"/>
                </a:solidFill>
              </a:defRPr>
            </a:lvl2pPr>
            <a:lvl3pPr marL="53975" indent="-53975" algn="r" rtl="0">
              <a:spcBef>
                <a:spcPts val="0"/>
              </a:spcBef>
              <a:spcAft>
                <a:spcPts val="0"/>
              </a:spcAft>
              <a:defRPr sz="4600">
                <a:solidFill>
                  <a:srgbClr val="E7EACB"/>
                </a:solidFill>
              </a:defRPr>
            </a:lvl3pPr>
            <a:lvl4pPr marL="53975" indent="-53975" algn="r" rtl="0">
              <a:spcBef>
                <a:spcPts val="0"/>
              </a:spcBef>
              <a:spcAft>
                <a:spcPts val="0"/>
              </a:spcAft>
              <a:defRPr sz="4600">
                <a:solidFill>
                  <a:srgbClr val="E7EACB"/>
                </a:solidFill>
              </a:defRPr>
            </a:lvl4pPr>
            <a:lvl5pPr marL="53975" indent="-53975" algn="r" rtl="0">
              <a:spcBef>
                <a:spcPts val="0"/>
              </a:spcBef>
              <a:spcAft>
                <a:spcPts val="0"/>
              </a:spcAft>
              <a:defRPr sz="4600">
                <a:solidFill>
                  <a:srgbClr val="E7EACB"/>
                </a:solidFill>
              </a:defRPr>
            </a:lvl5pPr>
            <a:lvl6pPr marL="511175" indent="-53975" algn="r" rtl="0">
              <a:spcBef>
                <a:spcPts val="0"/>
              </a:spcBef>
              <a:spcAft>
                <a:spcPts val="0"/>
              </a:spcAft>
              <a:defRPr sz="4600">
                <a:solidFill>
                  <a:srgbClr val="E7EACB"/>
                </a:solidFill>
              </a:defRPr>
            </a:lvl6pPr>
            <a:lvl7pPr marL="968375" indent="-53975" algn="r" rtl="0">
              <a:spcBef>
                <a:spcPts val="0"/>
              </a:spcBef>
              <a:spcAft>
                <a:spcPts val="0"/>
              </a:spcAft>
              <a:defRPr sz="4600">
                <a:solidFill>
                  <a:srgbClr val="E7EACB"/>
                </a:solidFill>
              </a:defRPr>
            </a:lvl7pPr>
            <a:lvl8pPr marL="1425575" indent="-53975" algn="r" rtl="0">
              <a:spcBef>
                <a:spcPts val="0"/>
              </a:spcBef>
              <a:spcAft>
                <a:spcPts val="0"/>
              </a:spcAft>
              <a:defRPr sz="4600">
                <a:solidFill>
                  <a:srgbClr val="E7EACB"/>
                </a:solidFill>
              </a:defRPr>
            </a:lvl8pPr>
            <a:lvl9pPr marL="1882775" indent="-53975" algn="r" rtl="0">
              <a:spcBef>
                <a:spcPts val="0"/>
              </a:spcBef>
              <a:spcAft>
                <a:spcPts val="0"/>
              </a:spcAft>
              <a:defRPr sz="4600">
                <a:solidFill>
                  <a:srgbClr val="E7EACB"/>
                </a:solidFill>
              </a:defRPr>
            </a:lvl9pPr>
          </a:lstStyle>
          <a:p>
            <a:endParaRPr/>
          </a:p>
        </p:txBody>
      </p:sp>
      <p:sp>
        <p:nvSpPr>
          <p:cNvPr id="101" name="Shape 10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102" name="Shape 102"/>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103" name="Shape 103"/>
          <p:cNvSpPr txBox="1">
            <a:spLocks noGrp="1"/>
          </p:cNvSpPr>
          <p:nvPr>
            <p:ph type="ftr" idx="11"/>
          </p:nvPr>
        </p:nvSpPr>
        <p:spPr>
          <a:xfrm>
            <a:off x="1295400" y="6400800"/>
            <a:ext cx="4211637"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104" name="Shape 104"/>
          <p:cNvSpPr txBox="1">
            <a:spLocks noGrp="1"/>
          </p:cNvSpPr>
          <p:nvPr>
            <p:ph type="dt" idx="10"/>
          </p:nvPr>
        </p:nvSpPr>
        <p:spPr>
          <a:xfrm>
            <a:off x="5562600" y="640080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8639175" y="6515100"/>
            <a:ext cx="463550" cy="273048"/>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xAndTwoObj" type="txAndTwoObj">
  <p:cSld name="txAndTwoObj">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53975" indent="-53975" algn="r" rtl="0">
              <a:spcBef>
                <a:spcPts val="0"/>
              </a:spcBef>
              <a:spcAft>
                <a:spcPts val="0"/>
              </a:spcAft>
              <a:defRPr sz="4600">
                <a:solidFill>
                  <a:srgbClr val="E7EACB"/>
                </a:solidFill>
              </a:defRPr>
            </a:lvl1pPr>
            <a:lvl2pPr marL="53975" indent="-53975" algn="r" rtl="0">
              <a:spcBef>
                <a:spcPts val="0"/>
              </a:spcBef>
              <a:spcAft>
                <a:spcPts val="0"/>
              </a:spcAft>
              <a:defRPr sz="4600">
                <a:solidFill>
                  <a:srgbClr val="E7EACB"/>
                </a:solidFill>
              </a:defRPr>
            </a:lvl2pPr>
            <a:lvl3pPr marL="53975" indent="-53975" algn="r" rtl="0">
              <a:spcBef>
                <a:spcPts val="0"/>
              </a:spcBef>
              <a:spcAft>
                <a:spcPts val="0"/>
              </a:spcAft>
              <a:defRPr sz="4600">
                <a:solidFill>
                  <a:srgbClr val="E7EACB"/>
                </a:solidFill>
              </a:defRPr>
            </a:lvl3pPr>
            <a:lvl4pPr marL="53975" indent="-53975" algn="r" rtl="0">
              <a:spcBef>
                <a:spcPts val="0"/>
              </a:spcBef>
              <a:spcAft>
                <a:spcPts val="0"/>
              </a:spcAft>
              <a:defRPr sz="4600">
                <a:solidFill>
                  <a:srgbClr val="E7EACB"/>
                </a:solidFill>
              </a:defRPr>
            </a:lvl4pPr>
            <a:lvl5pPr marL="53975" indent="-53975" algn="r" rtl="0">
              <a:spcBef>
                <a:spcPts val="0"/>
              </a:spcBef>
              <a:spcAft>
                <a:spcPts val="0"/>
              </a:spcAft>
              <a:defRPr sz="4600">
                <a:solidFill>
                  <a:srgbClr val="E7EACB"/>
                </a:solidFill>
              </a:defRPr>
            </a:lvl5pPr>
            <a:lvl6pPr marL="511175" indent="-53975" algn="r" rtl="0">
              <a:spcBef>
                <a:spcPts val="0"/>
              </a:spcBef>
              <a:spcAft>
                <a:spcPts val="0"/>
              </a:spcAft>
              <a:defRPr sz="4600">
                <a:solidFill>
                  <a:srgbClr val="E7EACB"/>
                </a:solidFill>
              </a:defRPr>
            </a:lvl6pPr>
            <a:lvl7pPr marL="968375" indent="-53975" algn="r" rtl="0">
              <a:spcBef>
                <a:spcPts val="0"/>
              </a:spcBef>
              <a:spcAft>
                <a:spcPts val="0"/>
              </a:spcAft>
              <a:defRPr sz="4600">
                <a:solidFill>
                  <a:srgbClr val="E7EACB"/>
                </a:solidFill>
              </a:defRPr>
            </a:lvl7pPr>
            <a:lvl8pPr marL="1425575" indent="-53975" algn="r" rtl="0">
              <a:spcBef>
                <a:spcPts val="0"/>
              </a:spcBef>
              <a:spcAft>
                <a:spcPts val="0"/>
              </a:spcAft>
              <a:defRPr sz="4600">
                <a:solidFill>
                  <a:srgbClr val="E7EACB"/>
                </a:solidFill>
              </a:defRPr>
            </a:lvl8pPr>
            <a:lvl9pPr marL="1882775" indent="-53975" algn="r" rtl="0">
              <a:spcBef>
                <a:spcPts val="0"/>
              </a:spcBef>
              <a:spcAft>
                <a:spcPts val="0"/>
              </a:spcAft>
              <a:defRPr sz="4600">
                <a:solidFill>
                  <a:srgbClr val="E7EACB"/>
                </a:solidFill>
              </a:defRPr>
            </a:lvl9pPr>
          </a:lstStyle>
          <a:p>
            <a:endParaRPr/>
          </a:p>
        </p:txBody>
      </p:sp>
      <p:sp>
        <p:nvSpPr>
          <p:cNvPr id="108" name="Shape 108"/>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109" name="Shape 109"/>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110" name="Shape 110"/>
          <p:cNvSpPr txBox="1">
            <a:spLocks noGrp="1"/>
          </p:cNvSpPr>
          <p:nvPr>
            <p:ph type="body" idx="3"/>
          </p:nvPr>
        </p:nvSpPr>
        <p:spPr>
          <a:xfrm>
            <a:off x="4648200" y="3938587"/>
            <a:ext cx="4038598" cy="2187574"/>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111" name="Shape 111"/>
          <p:cNvSpPr txBox="1">
            <a:spLocks noGrp="1"/>
          </p:cNvSpPr>
          <p:nvPr>
            <p:ph type="ftr" idx="11"/>
          </p:nvPr>
        </p:nvSpPr>
        <p:spPr>
          <a:xfrm>
            <a:off x="1295400" y="6400800"/>
            <a:ext cx="4211637"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5562600" y="640080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8639175" y="6515100"/>
            <a:ext cx="463550" cy="273048"/>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22"/>
        <p:cNvGrpSpPr/>
        <p:nvPr/>
      </p:nvGrpSpPr>
      <p:grpSpPr>
        <a:xfrm>
          <a:off x="0" y="0"/>
          <a:ext cx="0" cy="0"/>
          <a:chOff x="0" y="0"/>
          <a:chExt cx="0" cy="0"/>
        </a:xfrm>
      </p:grpSpPr>
      <p:sp>
        <p:nvSpPr>
          <p:cNvPr id="23" name="Shape 23"/>
          <p:cNvSpPr/>
          <p:nvPr/>
        </p:nvSpPr>
        <p:spPr>
          <a:xfrm>
            <a:off x="588962" y="1423987"/>
            <a:ext cx="8001000" cy="9524"/>
          </a:xfrm>
          <a:prstGeom prst="rect">
            <a:avLst/>
          </a:prstGeom>
          <a:solidFill>
            <a:schemeClr val="accent1"/>
          </a:solidFill>
          <a:ln>
            <a:noFill/>
          </a:ln>
        </p:spPr>
        <p:txBody>
          <a:bodyPr lIns="91425" tIns="45700" rIns="91425" bIns="45700" anchor="ctr" anchorCtr="0">
            <a:noAutofit/>
          </a:bodyPr>
          <a:lstStyle/>
          <a:p>
            <a:endParaRPr/>
          </a:p>
        </p:txBody>
      </p:sp>
      <p:sp>
        <p:nvSpPr>
          <p:cNvPr id="24" name="Shape 24"/>
          <p:cNvSpPr txBox="1">
            <a:spLocks noGrp="1"/>
          </p:cNvSpPr>
          <p:nvPr>
            <p:ph type="title"/>
          </p:nvPr>
        </p:nvSpPr>
        <p:spPr>
          <a:xfrm>
            <a:off x="457200" y="254000"/>
            <a:ext cx="8229600" cy="1143000"/>
          </a:xfrm>
          <a:prstGeom prst="rect">
            <a:avLst/>
          </a:prstGeom>
          <a:noFill/>
          <a:ln>
            <a:noFill/>
          </a:ln>
        </p:spPr>
        <p:txBody>
          <a:bodyPr lIns="91425" tIns="91425" rIns="91425" bIns="91425" anchor="b" anchorCtr="0"/>
          <a:lstStyle>
            <a:lvl1pPr marL="53975" indent="-53975" algn="r" rtl="0">
              <a:spcBef>
                <a:spcPts val="0"/>
              </a:spcBef>
              <a:spcAft>
                <a:spcPts val="0"/>
              </a:spcAft>
              <a:defRPr sz="4600">
                <a:solidFill>
                  <a:srgbClr val="E7EACB"/>
                </a:solidFill>
              </a:defRPr>
            </a:lvl1pPr>
            <a:lvl2pPr marL="53975" indent="-53975" algn="r" rtl="0">
              <a:spcBef>
                <a:spcPts val="0"/>
              </a:spcBef>
              <a:spcAft>
                <a:spcPts val="0"/>
              </a:spcAft>
              <a:defRPr sz="4600">
                <a:solidFill>
                  <a:srgbClr val="E7EACB"/>
                </a:solidFill>
              </a:defRPr>
            </a:lvl2pPr>
            <a:lvl3pPr marL="53975" indent="-53975" algn="r" rtl="0">
              <a:spcBef>
                <a:spcPts val="0"/>
              </a:spcBef>
              <a:spcAft>
                <a:spcPts val="0"/>
              </a:spcAft>
              <a:defRPr sz="4600">
                <a:solidFill>
                  <a:srgbClr val="E7EACB"/>
                </a:solidFill>
              </a:defRPr>
            </a:lvl3pPr>
            <a:lvl4pPr marL="53975" indent="-53975" algn="r" rtl="0">
              <a:spcBef>
                <a:spcPts val="0"/>
              </a:spcBef>
              <a:spcAft>
                <a:spcPts val="0"/>
              </a:spcAft>
              <a:defRPr sz="4600">
                <a:solidFill>
                  <a:srgbClr val="E7EACB"/>
                </a:solidFill>
              </a:defRPr>
            </a:lvl4pPr>
            <a:lvl5pPr marL="53975" indent="-53975" algn="r" rtl="0">
              <a:spcBef>
                <a:spcPts val="0"/>
              </a:spcBef>
              <a:spcAft>
                <a:spcPts val="0"/>
              </a:spcAft>
              <a:defRPr sz="4600">
                <a:solidFill>
                  <a:srgbClr val="E7EACB"/>
                </a:solidFill>
              </a:defRPr>
            </a:lvl5pPr>
            <a:lvl6pPr marL="511175" indent="-53975" algn="r" rtl="0">
              <a:spcBef>
                <a:spcPts val="0"/>
              </a:spcBef>
              <a:spcAft>
                <a:spcPts val="0"/>
              </a:spcAft>
              <a:defRPr sz="4600">
                <a:solidFill>
                  <a:srgbClr val="E7EACB"/>
                </a:solidFill>
              </a:defRPr>
            </a:lvl6pPr>
            <a:lvl7pPr marL="968375" indent="-53975" algn="r" rtl="0">
              <a:spcBef>
                <a:spcPts val="0"/>
              </a:spcBef>
              <a:spcAft>
                <a:spcPts val="0"/>
              </a:spcAft>
              <a:defRPr sz="4600">
                <a:solidFill>
                  <a:srgbClr val="E7EACB"/>
                </a:solidFill>
              </a:defRPr>
            </a:lvl7pPr>
            <a:lvl8pPr marL="1425575" indent="-53975" algn="r" rtl="0">
              <a:spcBef>
                <a:spcPts val="0"/>
              </a:spcBef>
              <a:spcAft>
                <a:spcPts val="0"/>
              </a:spcAft>
              <a:defRPr sz="4600">
                <a:solidFill>
                  <a:srgbClr val="E7EACB"/>
                </a:solidFill>
              </a:defRPr>
            </a:lvl8pPr>
            <a:lvl9pPr marL="1882775" indent="-53975" algn="r" rtl="0">
              <a:spcBef>
                <a:spcPts val="0"/>
              </a:spcBef>
              <a:spcAft>
                <a:spcPts val="0"/>
              </a:spcAft>
              <a:defRPr sz="4600">
                <a:solidFill>
                  <a:srgbClr val="E7EACB"/>
                </a:solidFill>
              </a:defRPr>
            </a:lvl9pPr>
          </a:lstStyle>
          <a:p>
            <a:endParaRPr/>
          </a:p>
        </p:txBody>
      </p:sp>
      <p:sp>
        <p:nvSpPr>
          <p:cNvPr id="25" name="Shape 25"/>
          <p:cNvSpPr txBox="1">
            <a:spLocks noGrp="1"/>
          </p:cNvSpPr>
          <p:nvPr>
            <p:ph type="body" idx="1"/>
          </p:nvPr>
        </p:nvSpPr>
        <p:spPr>
          <a:xfrm>
            <a:off x="457200" y="1646238"/>
            <a:ext cx="8229600" cy="4525960"/>
          </a:xfrm>
          <a:prstGeom prst="rect">
            <a:avLst/>
          </a:prstGeom>
          <a:noFill/>
          <a:ln>
            <a:noFill/>
          </a:ln>
        </p:spPr>
        <p:txBody>
          <a:bodyPr lIns="91425" tIns="91425" rIns="91425" bIns="91425" anchor="t" anchorCtr="0"/>
          <a:lstStyle>
            <a:lvl1pPr rtl="0">
              <a:buClr>
                <a:schemeClr val="accent2"/>
              </a:buClr>
              <a:buFont typeface="Arial"/>
              <a:buChar char="•"/>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6" name="Shape 26"/>
          <p:cNvSpPr txBox="1">
            <a:spLocks noGrp="1"/>
          </p:cNvSpPr>
          <p:nvPr>
            <p:ph type="dt" idx="10"/>
          </p:nvPr>
        </p:nvSpPr>
        <p:spPr>
          <a:xfrm>
            <a:off x="5562600" y="640080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1295400" y="6400800"/>
            <a:ext cx="4211637"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8639175" y="6515100"/>
            <a:ext cx="463550" cy="273048"/>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Head" type="secHead">
  <p:cSld name="secHead">
    <p:bg>
      <p:bgPr>
        <a:solidFill>
          <a:schemeClr val="dk2"/>
        </a:solidFill>
        <a:effectLst/>
      </p:bgPr>
    </p:bg>
    <p:spTree>
      <p:nvGrpSpPr>
        <p:cNvPr id="1" name="Shape 29"/>
        <p:cNvGrpSpPr/>
        <p:nvPr/>
      </p:nvGrpSpPr>
      <p:grpSpPr>
        <a:xfrm>
          <a:off x="0" y="0"/>
          <a:ext cx="0" cy="0"/>
          <a:chOff x="0" y="0"/>
          <a:chExt cx="0" cy="0"/>
        </a:xfrm>
      </p:grpSpPr>
      <p:sp>
        <p:nvSpPr>
          <p:cNvPr id="30" name="Shape 30"/>
          <p:cNvSpPr/>
          <p:nvPr/>
        </p:nvSpPr>
        <p:spPr>
          <a:xfrm>
            <a:off x="1000125" y="3267075"/>
            <a:ext cx="7407274" cy="9524"/>
          </a:xfrm>
          <a:prstGeom prst="rect">
            <a:avLst/>
          </a:prstGeom>
          <a:solidFill>
            <a:schemeClr val="accent1"/>
          </a:solidFill>
          <a:ln>
            <a:noFill/>
          </a:ln>
        </p:spPr>
        <p:txBody>
          <a:bodyPr lIns="91425" tIns="45700" rIns="91425" bIns="45700" anchor="ctr" anchorCtr="0">
            <a:noAutofit/>
          </a:bodyPr>
          <a:lstStyle/>
          <a:p>
            <a:endParaRPr/>
          </a:p>
        </p:txBody>
      </p:sp>
      <p:sp>
        <p:nvSpPr>
          <p:cNvPr id="31" name="Shape 31"/>
          <p:cNvSpPr txBox="1">
            <a:spLocks noGrp="1"/>
          </p:cNvSpPr>
          <p:nvPr>
            <p:ph type="title"/>
          </p:nvPr>
        </p:nvSpPr>
        <p:spPr>
          <a:xfrm>
            <a:off x="722375" y="498229"/>
            <a:ext cx="7772400" cy="2731008"/>
          </a:xfrm>
          <a:prstGeom prst="rect">
            <a:avLst/>
          </a:prstGeom>
          <a:noFill/>
          <a:ln>
            <a:noFill/>
          </a:ln>
        </p:spPr>
        <p:txBody>
          <a:bodyPr lIns="91425" tIns="91425" rIns="91425" bIns="91425" anchor="b" anchorCtr="0"/>
          <a:lstStyle>
            <a:lvl1pPr algn="r" rtl="0">
              <a:buClr>
                <a:srgbClr val="84CC89"/>
              </a:buClr>
              <a:buFont typeface="Arial"/>
              <a:buNone/>
              <a:defRPr sz="4000" b="1" cap="none">
                <a:solidFill>
                  <a:srgbClr val="84CC89"/>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2" name="Shape 32"/>
          <p:cNvSpPr txBox="1">
            <a:spLocks noGrp="1"/>
          </p:cNvSpPr>
          <p:nvPr>
            <p:ph type="body" idx="1"/>
          </p:nvPr>
        </p:nvSpPr>
        <p:spPr>
          <a:xfrm>
            <a:off x="722312" y="3287712"/>
            <a:ext cx="7772400" cy="1509711"/>
          </a:xfrm>
          <a:prstGeom prst="rect">
            <a:avLst/>
          </a:prstGeom>
          <a:noFill/>
          <a:ln>
            <a:noFill/>
          </a:ln>
        </p:spPr>
        <p:txBody>
          <a:bodyPr lIns="91425" tIns="91425" rIns="91425" bIns="91425" anchor="t" anchorCtr="0"/>
          <a:lstStyle>
            <a:lvl1pPr marL="0" indent="0" algn="r" rtl="0">
              <a:buClr>
                <a:schemeClr val="lt1"/>
              </a:buClr>
              <a:buFont typeface="Arial"/>
              <a:buNone/>
              <a:defRPr sz="2000">
                <a:solidFill>
                  <a:schemeClr val="lt1"/>
                </a:solidFill>
              </a:defRPr>
            </a:lvl1pPr>
            <a:lvl2pPr rtl="0">
              <a:buClr>
                <a:schemeClr val="lt1"/>
              </a:buClr>
              <a:buFont typeface="Arial"/>
              <a:buNone/>
              <a:defRPr sz="1800">
                <a:solidFill>
                  <a:schemeClr val="lt1"/>
                </a:solidFill>
              </a:defRPr>
            </a:lvl2pPr>
            <a:lvl3pPr rtl="0">
              <a:buClr>
                <a:schemeClr val="lt1"/>
              </a:buClr>
              <a:buFont typeface="Arial"/>
              <a:buNone/>
              <a:defRPr sz="1600">
                <a:solidFill>
                  <a:schemeClr val="lt1"/>
                </a:solidFill>
              </a:defRPr>
            </a:lvl3pPr>
            <a:lvl4pPr rtl="0">
              <a:buClr>
                <a:schemeClr val="lt1"/>
              </a:buClr>
              <a:buFont typeface="Arial"/>
              <a:buNone/>
              <a:defRPr sz="1400">
                <a:solidFill>
                  <a:schemeClr val="lt1"/>
                </a:solidFill>
              </a:defRPr>
            </a:lvl4pPr>
            <a:lvl5pPr rtl="0">
              <a:buClr>
                <a:schemeClr val="lt1"/>
              </a:buClr>
              <a:buFont typeface="Arial"/>
              <a:buNone/>
              <a:defRPr sz="1400">
                <a:solidFill>
                  <a:schemeClr val="lt1"/>
                </a:solidFill>
              </a:defRPr>
            </a:lvl5pPr>
            <a:lvl6pPr rtl="0">
              <a:defRPr/>
            </a:lvl6pPr>
            <a:lvl7pPr rtl="0">
              <a:defRPr/>
            </a:lvl7pPr>
            <a:lvl8pPr rtl="0">
              <a:defRPr/>
            </a:lvl8pPr>
            <a:lvl9pPr rtl="0">
              <a:defRPr/>
            </a:lvl9pPr>
          </a:lstStyle>
          <a:p>
            <a:endParaRPr/>
          </a:p>
        </p:txBody>
      </p:sp>
      <p:sp>
        <p:nvSpPr>
          <p:cNvPr id="33" name="Shape 33"/>
          <p:cNvSpPr txBox="1">
            <a:spLocks noGrp="1"/>
          </p:cNvSpPr>
          <p:nvPr>
            <p:ph type="dt" idx="10"/>
          </p:nvPr>
        </p:nvSpPr>
        <p:spPr>
          <a:xfrm>
            <a:off x="5562600" y="6513512"/>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8639175" y="6513512"/>
            <a:ext cx="463550" cy="274636"/>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1600200" y="6513512"/>
            <a:ext cx="3906838"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36"/>
        <p:cNvGrpSpPr/>
        <p:nvPr/>
      </p:nvGrpSpPr>
      <p:grpSpPr>
        <a:xfrm>
          <a:off x="0" y="0"/>
          <a:ext cx="0" cy="0"/>
          <a:chOff x="0" y="0"/>
          <a:chExt cx="0" cy="0"/>
        </a:xfrm>
      </p:grpSpPr>
      <p:sp>
        <p:nvSpPr>
          <p:cNvPr id="37" name="Shape 37"/>
          <p:cNvSpPr/>
          <p:nvPr/>
        </p:nvSpPr>
        <p:spPr>
          <a:xfrm>
            <a:off x="588962" y="1423987"/>
            <a:ext cx="8001000" cy="9524"/>
          </a:xfrm>
          <a:prstGeom prst="rect">
            <a:avLst/>
          </a:prstGeom>
          <a:solidFill>
            <a:schemeClr val="accent1"/>
          </a:solidFill>
          <a:ln>
            <a:noFill/>
          </a:ln>
        </p:spPr>
        <p:txBody>
          <a:bodyPr lIns="91425" tIns="45700" rIns="91425" bIns="45700" anchor="ctr" anchorCtr="0">
            <a:noAutofit/>
          </a:bodyPr>
          <a:lstStyle/>
          <a:p>
            <a:endParaRPr/>
          </a:p>
        </p:txBody>
      </p:sp>
      <p:sp>
        <p:nvSpPr>
          <p:cNvPr id="38" name="Shape 38"/>
          <p:cNvSpPr txBox="1">
            <a:spLocks noGrp="1"/>
          </p:cNvSpPr>
          <p:nvPr>
            <p:ph type="title"/>
          </p:nvPr>
        </p:nvSpPr>
        <p:spPr>
          <a:xfrm>
            <a:off x="457200" y="254000"/>
            <a:ext cx="8229600" cy="1143000"/>
          </a:xfrm>
          <a:prstGeom prst="rect">
            <a:avLst/>
          </a:prstGeom>
          <a:noFill/>
          <a:ln>
            <a:noFill/>
          </a:ln>
        </p:spPr>
        <p:txBody>
          <a:bodyPr lIns="91425" tIns="91425" rIns="91425" bIns="91425" anchor="b" anchorCtr="0"/>
          <a:lstStyle>
            <a:lvl1pPr marL="53975" indent="-53975" algn="r" rtl="0">
              <a:spcBef>
                <a:spcPts val="0"/>
              </a:spcBef>
              <a:spcAft>
                <a:spcPts val="0"/>
              </a:spcAft>
              <a:defRPr sz="4600">
                <a:solidFill>
                  <a:srgbClr val="E7EACB"/>
                </a:solidFill>
              </a:defRPr>
            </a:lvl1pPr>
            <a:lvl2pPr marL="53975" indent="-53975" algn="r" rtl="0">
              <a:spcBef>
                <a:spcPts val="0"/>
              </a:spcBef>
              <a:spcAft>
                <a:spcPts val="0"/>
              </a:spcAft>
              <a:defRPr sz="4600">
                <a:solidFill>
                  <a:srgbClr val="E7EACB"/>
                </a:solidFill>
              </a:defRPr>
            </a:lvl2pPr>
            <a:lvl3pPr marL="53975" indent="-53975" algn="r" rtl="0">
              <a:spcBef>
                <a:spcPts val="0"/>
              </a:spcBef>
              <a:spcAft>
                <a:spcPts val="0"/>
              </a:spcAft>
              <a:defRPr sz="4600">
                <a:solidFill>
                  <a:srgbClr val="E7EACB"/>
                </a:solidFill>
              </a:defRPr>
            </a:lvl3pPr>
            <a:lvl4pPr marL="53975" indent="-53975" algn="r" rtl="0">
              <a:spcBef>
                <a:spcPts val="0"/>
              </a:spcBef>
              <a:spcAft>
                <a:spcPts val="0"/>
              </a:spcAft>
              <a:defRPr sz="4600">
                <a:solidFill>
                  <a:srgbClr val="E7EACB"/>
                </a:solidFill>
              </a:defRPr>
            </a:lvl4pPr>
            <a:lvl5pPr marL="53975" indent="-53975" algn="r" rtl="0">
              <a:spcBef>
                <a:spcPts val="0"/>
              </a:spcBef>
              <a:spcAft>
                <a:spcPts val="0"/>
              </a:spcAft>
              <a:defRPr sz="4600">
                <a:solidFill>
                  <a:srgbClr val="E7EACB"/>
                </a:solidFill>
              </a:defRPr>
            </a:lvl5pPr>
            <a:lvl6pPr marL="511175" indent="-53975" algn="r" rtl="0">
              <a:spcBef>
                <a:spcPts val="0"/>
              </a:spcBef>
              <a:spcAft>
                <a:spcPts val="0"/>
              </a:spcAft>
              <a:defRPr sz="4600">
                <a:solidFill>
                  <a:srgbClr val="E7EACB"/>
                </a:solidFill>
              </a:defRPr>
            </a:lvl6pPr>
            <a:lvl7pPr marL="968375" indent="-53975" algn="r" rtl="0">
              <a:spcBef>
                <a:spcPts val="0"/>
              </a:spcBef>
              <a:spcAft>
                <a:spcPts val="0"/>
              </a:spcAft>
              <a:defRPr sz="4600">
                <a:solidFill>
                  <a:srgbClr val="E7EACB"/>
                </a:solidFill>
              </a:defRPr>
            </a:lvl7pPr>
            <a:lvl8pPr marL="1425575" indent="-53975" algn="r" rtl="0">
              <a:spcBef>
                <a:spcPts val="0"/>
              </a:spcBef>
              <a:spcAft>
                <a:spcPts val="0"/>
              </a:spcAft>
              <a:defRPr sz="4600">
                <a:solidFill>
                  <a:srgbClr val="E7EACB"/>
                </a:solidFill>
              </a:defRPr>
            </a:lvl8pPr>
            <a:lvl9pPr marL="1882775" indent="-53975" algn="r" rtl="0">
              <a:spcBef>
                <a:spcPts val="0"/>
              </a:spcBef>
              <a:spcAft>
                <a:spcPts val="0"/>
              </a:spcAft>
              <a:defRPr sz="4600">
                <a:solidFill>
                  <a:srgbClr val="E7EACB"/>
                </a:solidFill>
              </a:defRPr>
            </a:lvl9pPr>
          </a:lstStyle>
          <a:p>
            <a:endParaRPr/>
          </a:p>
        </p:txBody>
      </p:sp>
      <p:sp>
        <p:nvSpPr>
          <p:cNvPr id="39" name="Shape 39"/>
          <p:cNvSpPr txBox="1">
            <a:spLocks noGrp="1"/>
          </p:cNvSpPr>
          <p:nvPr>
            <p:ph type="body" idx="1"/>
          </p:nvPr>
        </p:nvSpPr>
        <p:spPr>
          <a:xfrm>
            <a:off x="457200" y="1645918"/>
            <a:ext cx="4038598" cy="4526278"/>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a:lvl6pPr>
            <a:lvl7pPr rtl="0">
              <a:defRPr/>
            </a:lvl7pPr>
            <a:lvl8pPr rtl="0">
              <a:defRPr/>
            </a:lvl8pPr>
            <a:lvl9pPr rtl="0">
              <a:defRPr/>
            </a:lvl9pPr>
          </a:lstStyle>
          <a:p>
            <a:endParaRPr/>
          </a:p>
        </p:txBody>
      </p:sp>
      <p:sp>
        <p:nvSpPr>
          <p:cNvPr id="40" name="Shape 40"/>
          <p:cNvSpPr txBox="1">
            <a:spLocks noGrp="1"/>
          </p:cNvSpPr>
          <p:nvPr>
            <p:ph type="body" idx="2"/>
          </p:nvPr>
        </p:nvSpPr>
        <p:spPr>
          <a:xfrm>
            <a:off x="4648200" y="1645918"/>
            <a:ext cx="4038598" cy="4526278"/>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a:lvl6pPr>
            <a:lvl7pPr rtl="0">
              <a:defRPr/>
            </a:lvl7pPr>
            <a:lvl8pPr rtl="0">
              <a:defRPr/>
            </a:lvl8pPr>
            <a:lvl9pPr rtl="0">
              <a:defRPr/>
            </a:lvl9pPr>
          </a:lstStyle>
          <a:p>
            <a:endParaRPr/>
          </a:p>
        </p:txBody>
      </p:sp>
      <p:sp>
        <p:nvSpPr>
          <p:cNvPr id="41" name="Shape 41"/>
          <p:cNvSpPr txBox="1">
            <a:spLocks noGrp="1"/>
          </p:cNvSpPr>
          <p:nvPr>
            <p:ph type="dt" idx="10"/>
          </p:nvPr>
        </p:nvSpPr>
        <p:spPr>
          <a:xfrm>
            <a:off x="5562600" y="640080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1295400" y="6400800"/>
            <a:ext cx="4211637"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8640763" y="6515100"/>
            <a:ext cx="465137" cy="273048"/>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44"/>
        <p:cNvGrpSpPr/>
        <p:nvPr/>
      </p:nvGrpSpPr>
      <p:grpSpPr>
        <a:xfrm>
          <a:off x="0" y="0"/>
          <a:ext cx="0" cy="0"/>
          <a:chOff x="0" y="0"/>
          <a:chExt cx="0" cy="0"/>
        </a:xfrm>
      </p:grpSpPr>
      <p:sp>
        <p:nvSpPr>
          <p:cNvPr id="45" name="Shape 45"/>
          <p:cNvSpPr/>
          <p:nvPr/>
        </p:nvSpPr>
        <p:spPr>
          <a:xfrm>
            <a:off x="617537" y="2165350"/>
            <a:ext cx="3748087" cy="9524"/>
          </a:xfrm>
          <a:prstGeom prst="rect">
            <a:avLst/>
          </a:prstGeom>
          <a:solidFill>
            <a:schemeClr val="accent1"/>
          </a:solidFill>
          <a:ln>
            <a:noFill/>
          </a:ln>
        </p:spPr>
        <p:txBody>
          <a:bodyPr lIns="91425" tIns="45700" rIns="91425" bIns="45700" anchor="b" anchorCtr="0">
            <a:noAutofit/>
          </a:bodyPr>
          <a:lstStyle/>
          <a:p>
            <a:endParaRPr/>
          </a:p>
        </p:txBody>
      </p:sp>
      <p:sp>
        <p:nvSpPr>
          <p:cNvPr id="46" name="Shape 46"/>
          <p:cNvSpPr/>
          <p:nvPr/>
        </p:nvSpPr>
        <p:spPr>
          <a:xfrm>
            <a:off x="4800600" y="2165350"/>
            <a:ext cx="3749673" cy="9524"/>
          </a:xfrm>
          <a:prstGeom prst="rect">
            <a:avLst/>
          </a:prstGeom>
          <a:solidFill>
            <a:schemeClr val="accent1"/>
          </a:solidFill>
          <a:ln>
            <a:noFill/>
          </a:ln>
        </p:spPr>
        <p:txBody>
          <a:bodyPr lIns="91425" tIns="45700" rIns="91425" bIns="45700" anchor="b" anchorCtr="0">
            <a:noAutofit/>
          </a:bodyPr>
          <a:lstStyle/>
          <a:p>
            <a:endParaRPr/>
          </a:p>
        </p:txBody>
      </p:sp>
      <p:sp>
        <p:nvSpPr>
          <p:cNvPr id="47" name="Shape 47"/>
          <p:cNvSpPr txBox="1">
            <a:spLocks noGrp="1"/>
          </p:cNvSpPr>
          <p:nvPr>
            <p:ph type="title"/>
          </p:nvPr>
        </p:nvSpPr>
        <p:spPr>
          <a:xfrm>
            <a:off x="457200" y="251946"/>
            <a:ext cx="8229600" cy="1143000"/>
          </a:xfrm>
          <a:prstGeom prst="rect">
            <a:avLst/>
          </a:prstGeom>
          <a:noFill/>
          <a:ln>
            <a:noFill/>
          </a:ln>
        </p:spPr>
        <p:txBody>
          <a:bodyPr lIns="91425" tIns="91425" rIns="91425" b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91440" indent="-2539" algn="l" rtl="0">
              <a:spcBef>
                <a:spcPts val="0"/>
              </a:spcBef>
              <a:buFont typeface="Arial"/>
              <a:buNone/>
              <a:defRPr sz="2200" b="0" cap="small" baseline="0"/>
            </a:lvl1pPr>
            <a:lvl2pPr rtl="0">
              <a:buFont typeface="Arial"/>
              <a:buNone/>
              <a:defRPr sz="2000" b="1"/>
            </a:lvl2pPr>
            <a:lvl3pPr rtl="0">
              <a:buFont typeface="Arial"/>
              <a:buNone/>
              <a:defRPr sz="1800" b="1"/>
            </a:lvl3pPr>
            <a:lvl4pPr rtl="0">
              <a:buFont typeface="Arial"/>
              <a:buNone/>
              <a:defRPr sz="1600" b="1"/>
            </a:lvl4pPr>
            <a:lvl5pPr rtl="0">
              <a:buFont typeface="Arial"/>
              <a:buNone/>
              <a:defRPr sz="1600" b="1"/>
            </a:lvl5pPr>
            <a:lvl6pPr rtl="0">
              <a:defRPr/>
            </a:lvl6pPr>
            <a:lvl7pPr rtl="0">
              <a:defRPr/>
            </a:lvl7pPr>
            <a:lvl8pPr rtl="0">
              <a:defRPr/>
            </a:lvl8pPr>
            <a:lvl9pPr rtl="0">
              <a:defRPr/>
            </a:lvl9pPr>
          </a:lstStyle>
          <a:p>
            <a:endParaRPr/>
          </a:p>
        </p:txBody>
      </p:sp>
      <p:sp>
        <p:nvSpPr>
          <p:cNvPr id="49" name="Shape 49"/>
          <p:cNvSpPr txBox="1">
            <a:spLocks noGrp="1"/>
          </p:cNvSpPr>
          <p:nvPr>
            <p:ph type="body" idx="2"/>
          </p:nvPr>
        </p:nvSpPr>
        <p:spPr>
          <a:xfrm>
            <a:off x="4645025" y="1535112"/>
            <a:ext cx="4041773" cy="639762"/>
          </a:xfrm>
          <a:prstGeom prst="rect">
            <a:avLst/>
          </a:prstGeom>
          <a:noFill/>
          <a:ln>
            <a:noFill/>
          </a:ln>
        </p:spPr>
        <p:txBody>
          <a:bodyPr lIns="91425" tIns="91425" rIns="91425" bIns="91425" anchor="b" anchorCtr="0"/>
          <a:lstStyle>
            <a:lvl1pPr marL="91440" indent="-2539" algn="l" rtl="0">
              <a:spcBef>
                <a:spcPts val="0"/>
              </a:spcBef>
              <a:buFont typeface="Arial"/>
              <a:buNone/>
              <a:defRPr sz="2200" b="0" cap="small" baseline="0"/>
            </a:lvl1pPr>
            <a:lvl2pPr rtl="0">
              <a:buFont typeface="Arial"/>
              <a:buNone/>
              <a:defRPr sz="2000" b="1"/>
            </a:lvl2pPr>
            <a:lvl3pPr rtl="0">
              <a:buFont typeface="Arial"/>
              <a:buNone/>
              <a:defRPr sz="1800" b="1"/>
            </a:lvl3pPr>
            <a:lvl4pPr rtl="0">
              <a:buFont typeface="Arial"/>
              <a:buNone/>
              <a:defRPr sz="1600" b="1"/>
            </a:lvl4pPr>
            <a:lvl5pPr rtl="0">
              <a:buFont typeface="Arial"/>
              <a:buNone/>
              <a:defRPr sz="1600" b="1"/>
            </a:lvl5pPr>
            <a:lvl6pPr rtl="0">
              <a:defRPr/>
            </a:lvl6pPr>
            <a:lvl7pPr rtl="0">
              <a:defRPr/>
            </a:lvl7pPr>
            <a:lvl8pPr rtl="0">
              <a:defRPr/>
            </a:lvl8pPr>
            <a:lvl9pPr rtl="0">
              <a:defRPr/>
            </a:lvl9pPr>
          </a:lstStyle>
          <a:p>
            <a:endParaRPr/>
          </a:p>
        </p:txBody>
      </p:sp>
      <p:sp>
        <p:nvSpPr>
          <p:cNvPr id="50" name="Shape 50"/>
          <p:cNvSpPr txBox="1">
            <a:spLocks noGrp="1"/>
          </p:cNvSpPr>
          <p:nvPr>
            <p:ph type="body" idx="3"/>
          </p:nvPr>
        </p:nvSpPr>
        <p:spPr>
          <a:xfrm>
            <a:off x="457200" y="2362200"/>
            <a:ext cx="4040187" cy="3941761"/>
          </a:xfrm>
          <a:prstGeom prst="rect">
            <a:avLst/>
          </a:prstGeom>
          <a:noFill/>
          <a:ln>
            <a:noFill/>
          </a:ln>
        </p:spPr>
        <p:txBody>
          <a:bodyPr lIns="91425" tIns="91425" rIns="91425" bIns="91425" anchor="t" anchorCtr="0"/>
          <a:lstStyle>
            <a:lvl1pPr rtl="0">
              <a:defRPr sz="2200"/>
            </a:lvl1pPr>
            <a:lvl2pPr rtl="0">
              <a:defRPr sz="2000"/>
            </a:lvl2pPr>
            <a:lvl3pPr rtl="0">
              <a:defRPr sz="1800"/>
            </a:lvl3pPr>
            <a:lvl4pPr rtl="0">
              <a:defRPr sz="1600"/>
            </a:lvl4pPr>
            <a:lvl5pPr rtl="0">
              <a:defRPr sz="1600"/>
            </a:lvl5pPr>
            <a:lvl6pPr rtl="0">
              <a:defRPr/>
            </a:lvl6pPr>
            <a:lvl7pPr rtl="0">
              <a:defRPr/>
            </a:lvl7pPr>
            <a:lvl8pPr rtl="0">
              <a:defRPr/>
            </a:lvl8pPr>
            <a:lvl9pPr rtl="0">
              <a:defRPr/>
            </a:lvl9pPr>
          </a:lstStyle>
          <a:p>
            <a:endParaRPr/>
          </a:p>
        </p:txBody>
      </p:sp>
      <p:sp>
        <p:nvSpPr>
          <p:cNvPr id="51" name="Shape 51"/>
          <p:cNvSpPr txBox="1">
            <a:spLocks noGrp="1"/>
          </p:cNvSpPr>
          <p:nvPr>
            <p:ph type="body" idx="4"/>
          </p:nvPr>
        </p:nvSpPr>
        <p:spPr>
          <a:xfrm>
            <a:off x="4645025" y="2362200"/>
            <a:ext cx="4041773" cy="3941761"/>
          </a:xfrm>
          <a:prstGeom prst="rect">
            <a:avLst/>
          </a:prstGeom>
          <a:noFill/>
          <a:ln>
            <a:noFill/>
          </a:ln>
        </p:spPr>
        <p:txBody>
          <a:bodyPr lIns="91425" tIns="91425" rIns="91425" bIns="91425" anchor="t" anchorCtr="0"/>
          <a:lstStyle>
            <a:lvl1pPr rtl="0">
              <a:defRPr sz="2200"/>
            </a:lvl1pPr>
            <a:lvl2pPr rtl="0">
              <a:defRPr sz="2000"/>
            </a:lvl2pPr>
            <a:lvl3pPr rtl="0">
              <a:defRPr sz="1800"/>
            </a:lvl3pPr>
            <a:lvl4pPr rtl="0">
              <a:defRPr sz="1600"/>
            </a:lvl4pPr>
            <a:lvl5pPr rtl="0">
              <a:defRPr sz="1600"/>
            </a:lvl5pPr>
            <a:lvl6pPr rtl="0">
              <a:defRPr/>
            </a:lvl6pPr>
            <a:lvl7pPr rtl="0">
              <a:defRPr/>
            </a:lvl7pPr>
            <a:lvl8pPr rtl="0">
              <a:defRPr/>
            </a:lvl8pPr>
            <a:lvl9pPr rtl="0">
              <a:defRPr/>
            </a:lvl9pPr>
          </a:lstStyle>
          <a:p>
            <a:endParaRPr/>
          </a:p>
        </p:txBody>
      </p:sp>
      <p:sp>
        <p:nvSpPr>
          <p:cNvPr id="52" name="Shape 52"/>
          <p:cNvSpPr txBox="1">
            <a:spLocks noGrp="1"/>
          </p:cNvSpPr>
          <p:nvPr>
            <p:ph type="dt" idx="10"/>
          </p:nvPr>
        </p:nvSpPr>
        <p:spPr>
          <a:xfrm>
            <a:off x="5562600" y="640080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53" name="Shape 53"/>
          <p:cNvSpPr txBox="1">
            <a:spLocks noGrp="1"/>
          </p:cNvSpPr>
          <p:nvPr>
            <p:ph type="ftr" idx="11"/>
          </p:nvPr>
        </p:nvSpPr>
        <p:spPr>
          <a:xfrm>
            <a:off x="1295400" y="6400800"/>
            <a:ext cx="4211637"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8640763" y="6515100"/>
            <a:ext cx="465137" cy="273048"/>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55"/>
        <p:cNvGrpSpPr/>
        <p:nvPr/>
      </p:nvGrpSpPr>
      <p:grpSpPr>
        <a:xfrm>
          <a:off x="0" y="0"/>
          <a:ext cx="0" cy="0"/>
          <a:chOff x="0" y="0"/>
          <a:chExt cx="0" cy="0"/>
        </a:xfrm>
      </p:grpSpPr>
      <p:sp>
        <p:nvSpPr>
          <p:cNvPr id="56" name="Shape 56"/>
          <p:cNvSpPr/>
          <p:nvPr/>
        </p:nvSpPr>
        <p:spPr>
          <a:xfrm>
            <a:off x="588962" y="1423987"/>
            <a:ext cx="8001000" cy="9524"/>
          </a:xfrm>
          <a:prstGeom prst="rect">
            <a:avLst/>
          </a:prstGeom>
          <a:solidFill>
            <a:schemeClr val="accent1"/>
          </a:solidFill>
          <a:ln>
            <a:noFill/>
          </a:ln>
        </p:spPr>
        <p:txBody>
          <a:bodyPr lIns="91425" tIns="45700" rIns="91425" bIns="45700" anchor="ctr" anchorCtr="0">
            <a:noAutofit/>
          </a:bodyPr>
          <a:lstStyle/>
          <a:p>
            <a:endParaRPr/>
          </a:p>
        </p:txBody>
      </p:sp>
      <p:sp>
        <p:nvSpPr>
          <p:cNvPr id="57" name="Shape 57"/>
          <p:cNvSpPr txBox="1">
            <a:spLocks noGrp="1"/>
          </p:cNvSpPr>
          <p:nvPr>
            <p:ph type="title"/>
          </p:nvPr>
        </p:nvSpPr>
        <p:spPr>
          <a:xfrm>
            <a:off x="457200" y="253216"/>
            <a:ext cx="8229600" cy="1143000"/>
          </a:xfrm>
          <a:prstGeom prst="rect">
            <a:avLst/>
          </a:prstGeom>
          <a:noFill/>
          <a:ln>
            <a:noFill/>
          </a:ln>
        </p:spPr>
        <p:txBody>
          <a:bodyPr lIns="91425" tIns="91425" rIns="91425" bIns="91425" anchor="b" anchorCtr="0"/>
          <a:lstStyle>
            <a:lvl1pPr marL="53975" indent="-53975" algn="r" rtl="0">
              <a:spcBef>
                <a:spcPts val="0"/>
              </a:spcBef>
              <a:spcAft>
                <a:spcPts val="0"/>
              </a:spcAft>
              <a:defRPr sz="4600">
                <a:solidFill>
                  <a:srgbClr val="E7EACB"/>
                </a:solidFill>
              </a:defRPr>
            </a:lvl1pPr>
            <a:lvl2pPr marL="53975" indent="-53975" algn="r" rtl="0">
              <a:spcBef>
                <a:spcPts val="0"/>
              </a:spcBef>
              <a:spcAft>
                <a:spcPts val="0"/>
              </a:spcAft>
              <a:defRPr sz="4600">
                <a:solidFill>
                  <a:srgbClr val="E7EACB"/>
                </a:solidFill>
              </a:defRPr>
            </a:lvl2pPr>
            <a:lvl3pPr marL="53975" indent="-53975" algn="r" rtl="0">
              <a:spcBef>
                <a:spcPts val="0"/>
              </a:spcBef>
              <a:spcAft>
                <a:spcPts val="0"/>
              </a:spcAft>
              <a:defRPr sz="4600">
                <a:solidFill>
                  <a:srgbClr val="E7EACB"/>
                </a:solidFill>
              </a:defRPr>
            </a:lvl3pPr>
            <a:lvl4pPr marL="53975" indent="-53975" algn="r" rtl="0">
              <a:spcBef>
                <a:spcPts val="0"/>
              </a:spcBef>
              <a:spcAft>
                <a:spcPts val="0"/>
              </a:spcAft>
              <a:defRPr sz="4600">
                <a:solidFill>
                  <a:srgbClr val="E7EACB"/>
                </a:solidFill>
              </a:defRPr>
            </a:lvl4pPr>
            <a:lvl5pPr marL="53975" indent="-53975" algn="r" rtl="0">
              <a:spcBef>
                <a:spcPts val="0"/>
              </a:spcBef>
              <a:spcAft>
                <a:spcPts val="0"/>
              </a:spcAft>
              <a:defRPr sz="4600">
                <a:solidFill>
                  <a:srgbClr val="E7EACB"/>
                </a:solidFill>
              </a:defRPr>
            </a:lvl5pPr>
            <a:lvl6pPr marL="511175" indent="-53975" algn="r" rtl="0">
              <a:spcBef>
                <a:spcPts val="0"/>
              </a:spcBef>
              <a:spcAft>
                <a:spcPts val="0"/>
              </a:spcAft>
              <a:defRPr sz="4600">
                <a:solidFill>
                  <a:srgbClr val="E7EACB"/>
                </a:solidFill>
              </a:defRPr>
            </a:lvl6pPr>
            <a:lvl7pPr marL="968375" indent="-53975" algn="r" rtl="0">
              <a:spcBef>
                <a:spcPts val="0"/>
              </a:spcBef>
              <a:spcAft>
                <a:spcPts val="0"/>
              </a:spcAft>
              <a:defRPr sz="4600">
                <a:solidFill>
                  <a:srgbClr val="E7EACB"/>
                </a:solidFill>
              </a:defRPr>
            </a:lvl7pPr>
            <a:lvl8pPr marL="1425575" indent="-53975" algn="r" rtl="0">
              <a:spcBef>
                <a:spcPts val="0"/>
              </a:spcBef>
              <a:spcAft>
                <a:spcPts val="0"/>
              </a:spcAft>
              <a:defRPr sz="4600">
                <a:solidFill>
                  <a:srgbClr val="E7EACB"/>
                </a:solidFill>
              </a:defRPr>
            </a:lvl8pPr>
            <a:lvl9pPr marL="1882775" indent="-53975" algn="r" rtl="0">
              <a:spcBef>
                <a:spcPts val="0"/>
              </a:spcBef>
              <a:spcAft>
                <a:spcPts val="0"/>
              </a:spcAft>
              <a:defRPr sz="4600">
                <a:solidFill>
                  <a:srgbClr val="E7EACB"/>
                </a:solidFill>
              </a:defRPr>
            </a:lvl9pPr>
          </a:lstStyle>
          <a:p>
            <a:endParaRPr/>
          </a:p>
        </p:txBody>
      </p:sp>
      <p:sp>
        <p:nvSpPr>
          <p:cNvPr id="58" name="Shape 58"/>
          <p:cNvSpPr txBox="1">
            <a:spLocks noGrp="1"/>
          </p:cNvSpPr>
          <p:nvPr>
            <p:ph type="dt" idx="10"/>
          </p:nvPr>
        </p:nvSpPr>
        <p:spPr>
          <a:xfrm>
            <a:off x="5562600" y="640080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1295400" y="6400800"/>
            <a:ext cx="4211637"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8639175" y="6515100"/>
            <a:ext cx="463550" cy="273048"/>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Shape 62"/>
          <p:cNvSpPr txBox="1">
            <a:spLocks noGrp="1"/>
          </p:cNvSpPr>
          <p:nvPr>
            <p:ph type="ftr" idx="11"/>
          </p:nvPr>
        </p:nvSpPr>
        <p:spPr>
          <a:xfrm>
            <a:off x="1295400" y="6400800"/>
            <a:ext cx="4211637"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63" name="Shape 63"/>
          <p:cNvSpPr txBox="1">
            <a:spLocks noGrp="1"/>
          </p:cNvSpPr>
          <p:nvPr>
            <p:ph type="dt" idx="10"/>
          </p:nvPr>
        </p:nvSpPr>
        <p:spPr>
          <a:xfrm>
            <a:off x="5562600" y="640080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8639175" y="6515100"/>
            <a:ext cx="463550" cy="273048"/>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Tx" type="objTx">
  <p:cSld name="objTx">
    <p:bg>
      <p:bgPr>
        <a:solidFill>
          <a:schemeClr val="dk2"/>
        </a:solidFill>
        <a:effectLst/>
      </p:bgPr>
    </p:bg>
    <p:spTree>
      <p:nvGrpSpPr>
        <p:cNvPr id="1" name="Shape 65"/>
        <p:cNvGrpSpPr/>
        <p:nvPr/>
      </p:nvGrpSpPr>
      <p:grpSpPr>
        <a:xfrm>
          <a:off x="0" y="0"/>
          <a:ext cx="0" cy="0"/>
          <a:chOff x="0" y="0"/>
          <a:chExt cx="0" cy="0"/>
        </a:xfrm>
      </p:grpSpPr>
      <p:sp>
        <p:nvSpPr>
          <p:cNvPr id="66" name="Shape 66"/>
          <p:cNvSpPr/>
          <p:nvPr/>
        </p:nvSpPr>
        <p:spPr>
          <a:xfrm>
            <a:off x="5057775" y="1057275"/>
            <a:ext cx="3748088" cy="9524"/>
          </a:xfrm>
          <a:prstGeom prst="rect">
            <a:avLst/>
          </a:prstGeom>
          <a:solidFill>
            <a:schemeClr val="accent1"/>
          </a:solidFill>
          <a:ln>
            <a:noFill/>
          </a:ln>
        </p:spPr>
        <p:txBody>
          <a:bodyPr lIns="91425" tIns="45700" rIns="91425" bIns="45700" anchor="ctr" anchorCtr="0">
            <a:noAutofit/>
          </a:bodyPr>
          <a:lstStyle/>
          <a:p>
            <a:endParaRPr/>
          </a:p>
        </p:txBody>
      </p:sp>
      <p:sp>
        <p:nvSpPr>
          <p:cNvPr id="67" name="Shape 67"/>
          <p:cNvSpPr txBox="1">
            <a:spLocks noGrp="1"/>
          </p:cNvSpPr>
          <p:nvPr>
            <p:ph type="title"/>
          </p:nvPr>
        </p:nvSpPr>
        <p:spPr>
          <a:xfrm>
            <a:off x="4963135" y="304800"/>
            <a:ext cx="3931918" cy="762000"/>
          </a:xfrm>
          <a:prstGeom prst="rect">
            <a:avLst/>
          </a:prstGeom>
          <a:noFill/>
          <a:ln>
            <a:noFill/>
          </a:ln>
        </p:spPr>
        <p:txBody>
          <a:bodyPr lIns="91425" tIns="91425" rIns="91425" bIns="91425" anchor="b" anchorCtr="0"/>
          <a:lstStyle>
            <a:lvl1pPr marL="0" algn="r" rtl="0">
              <a:buFont typeface="Arial"/>
              <a:buNone/>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8" name="Shape 68"/>
          <p:cNvSpPr txBox="1">
            <a:spLocks noGrp="1"/>
          </p:cNvSpPr>
          <p:nvPr>
            <p:ph type="body" idx="1"/>
          </p:nvPr>
        </p:nvSpPr>
        <p:spPr>
          <a:xfrm>
            <a:off x="4963135" y="1107558"/>
            <a:ext cx="3931918" cy="1066799"/>
          </a:xfrm>
          <a:prstGeom prst="rect">
            <a:avLst/>
          </a:prstGeom>
          <a:noFill/>
          <a:ln>
            <a:noFill/>
          </a:ln>
        </p:spPr>
        <p:txBody>
          <a:bodyPr lIns="91425" tIns="91425" rIns="91425" bIns="91425" anchor="t" anchorCtr="0"/>
          <a:lstStyle>
            <a:lvl1pPr marL="0" indent="0" algn="r" rtl="0">
              <a:spcBef>
                <a:spcPts val="0"/>
              </a:spcBef>
              <a:buFont typeface="Arial"/>
              <a:buNone/>
              <a:defRPr sz="1400"/>
            </a:lvl1pPr>
            <a:lvl2pPr rtl="0">
              <a:buFont typeface="Arial"/>
              <a:buNone/>
              <a:defRPr sz="1200"/>
            </a:lvl2pPr>
            <a:lvl3pPr rtl="0">
              <a:buFont typeface="Arial"/>
              <a:buNone/>
              <a:defRPr sz="1000"/>
            </a:lvl3pPr>
            <a:lvl4pPr rtl="0">
              <a:buFont typeface="Arial"/>
              <a:buNone/>
              <a:defRPr sz="900"/>
            </a:lvl4pPr>
            <a:lvl5pPr rtl="0">
              <a:buFont typeface="Arial"/>
              <a:buNone/>
              <a:defRPr sz="900"/>
            </a:lvl5pPr>
            <a:lvl6pPr rtl="0">
              <a:defRPr/>
            </a:lvl6pPr>
            <a:lvl7pPr rtl="0">
              <a:defRPr/>
            </a:lvl7pPr>
            <a:lvl8pPr rtl="0">
              <a:defRPr/>
            </a:lvl8pPr>
            <a:lvl9pPr rtl="0">
              <a:defRPr/>
            </a:lvl9pPr>
          </a:lstStyle>
          <a:p>
            <a:endParaRPr/>
          </a:p>
        </p:txBody>
      </p:sp>
      <p:sp>
        <p:nvSpPr>
          <p:cNvPr id="69" name="Shape 69"/>
          <p:cNvSpPr txBox="1">
            <a:spLocks noGrp="1"/>
          </p:cNvSpPr>
          <p:nvPr>
            <p:ph type="body" idx="2"/>
          </p:nvPr>
        </p:nvSpPr>
        <p:spPr>
          <a:xfrm>
            <a:off x="228600" y="2209800"/>
            <a:ext cx="8666456" cy="3977640"/>
          </a:xfrm>
          <a:prstGeom prst="rect">
            <a:avLst/>
          </a:prstGeom>
          <a:noFill/>
          <a:ln>
            <a:noFill/>
          </a:ln>
        </p:spPr>
        <p:txBody>
          <a:bodyPr lIns="91425" tIns="91425" rIns="91425" bIns="91425" anchor="t" anchorCtr="0"/>
          <a:lstStyle>
            <a:lvl1pPr marL="292608" rtl="0">
              <a:defRPr sz="3200"/>
            </a:lvl1pPr>
            <a:lvl2pPr marL="594360" rtl="0">
              <a:defRPr sz="2800"/>
            </a:lvl2pPr>
            <a:lvl3pPr marL="822960" rtl="0">
              <a:defRPr sz="2400"/>
            </a:lvl3pPr>
            <a:lvl4pPr marL="1051560" rtl="0">
              <a:defRPr sz="2000"/>
            </a:lvl4pPr>
            <a:lvl5pPr marL="1261872" rtl="0">
              <a:defRPr sz="2000"/>
            </a:lvl5pPr>
            <a:lvl6pPr rtl="0">
              <a:defRPr/>
            </a:lvl6pPr>
            <a:lvl7pPr rtl="0">
              <a:defRPr/>
            </a:lvl7pPr>
            <a:lvl8pPr rtl="0">
              <a:defRPr/>
            </a:lvl8pPr>
            <a:lvl9pPr rtl="0">
              <a:defRPr/>
            </a:lvl9pPr>
          </a:lstStyle>
          <a:p>
            <a:endParaRPr/>
          </a:p>
        </p:txBody>
      </p:sp>
      <p:sp>
        <p:nvSpPr>
          <p:cNvPr id="70" name="Shape 70"/>
          <p:cNvSpPr txBox="1">
            <a:spLocks noGrp="1"/>
          </p:cNvSpPr>
          <p:nvPr>
            <p:ph type="dt" idx="10"/>
          </p:nvPr>
        </p:nvSpPr>
        <p:spPr>
          <a:xfrm>
            <a:off x="5562600" y="6513512"/>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639175" y="6513512"/>
            <a:ext cx="463550" cy="274636"/>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1600200" y="6513512"/>
            <a:ext cx="3906838"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040441" y="4724400"/>
            <a:ext cx="5486399" cy="664536"/>
          </a:xfrm>
          <a:prstGeom prst="rect">
            <a:avLst/>
          </a:prstGeom>
          <a:noFill/>
          <a:ln>
            <a:noFill/>
          </a:ln>
        </p:spPr>
        <p:txBody>
          <a:bodyPr lIns="91425" tIns="91425" rIns="91425" bIns="91425" anchor="b" anchorCtr="0"/>
          <a:lstStyle>
            <a:lvl1pPr marL="0" algn="r" rtl="0">
              <a:buFont typeface="Arial"/>
              <a:buNone/>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5" name="Shape 75"/>
          <p:cNvSpPr txBox="1">
            <a:spLocks noGrp="1"/>
          </p:cNvSpPr>
          <p:nvPr>
            <p:ph type="body" idx="1"/>
          </p:nvPr>
        </p:nvSpPr>
        <p:spPr>
          <a:xfrm>
            <a:off x="3040441" y="5388935"/>
            <a:ext cx="5486399" cy="912253"/>
          </a:xfrm>
          <a:prstGeom prst="rect">
            <a:avLst/>
          </a:prstGeom>
          <a:noFill/>
          <a:ln>
            <a:noFill/>
          </a:ln>
        </p:spPr>
        <p:txBody>
          <a:bodyPr lIns="91425" tIns="91425" rIns="91425" bIns="91425" anchor="t" anchorCtr="0"/>
          <a:lstStyle>
            <a:lvl1pPr marL="0" indent="0" algn="r" rtl="0">
              <a:spcBef>
                <a:spcPts val="0"/>
              </a:spcBef>
              <a:buFont typeface="Arial"/>
              <a:buNone/>
              <a:defRPr sz="1400"/>
            </a:lvl1pPr>
            <a:lvl2pPr rtl="0">
              <a:defRPr sz="1200"/>
            </a:lvl2pPr>
            <a:lvl3pPr rtl="0">
              <a:defRPr sz="1000"/>
            </a:lvl3pPr>
            <a:lvl4pPr rtl="0">
              <a:defRPr sz="900"/>
            </a:lvl4pPr>
            <a:lvl5pPr rtl="0">
              <a:defRPr sz="900"/>
            </a:lvl5pPr>
            <a:lvl6pPr rtl="0">
              <a:defRPr/>
            </a:lvl6pPr>
            <a:lvl7pPr rtl="0">
              <a:defRPr/>
            </a:lvl7pPr>
            <a:lvl8pPr rtl="0">
              <a:defRPr/>
            </a:lvl8pPr>
            <a:lvl9pPr rtl="0">
              <a:defRPr/>
            </a:lvl9pPr>
          </a:lstStyle>
          <a:p>
            <a:endParaRPr/>
          </a:p>
        </p:txBody>
      </p:sp>
      <p:sp>
        <p:nvSpPr>
          <p:cNvPr id="76" name="Shape 76"/>
          <p:cNvSpPr>
            <a:spLocks noGrp="1"/>
          </p:cNvSpPr>
          <p:nvPr>
            <p:ph type="pic" idx="2"/>
          </p:nvPr>
        </p:nvSpPr>
        <p:spPr>
          <a:xfrm>
            <a:off x="304800" y="249862"/>
            <a:ext cx="8534399" cy="4343400"/>
          </a:xfrm>
          <a:prstGeom prst="round2DiagRect">
            <a:avLst>
              <a:gd name="adj1" fmla="val 11403"/>
              <a:gd name="adj2" fmla="val 0"/>
            </a:avLst>
          </a:prstGeom>
          <a:solidFill>
            <a:srgbClr val="A2A593">
              <a:alpha val="64313"/>
            </a:srgbClr>
          </a:solidFill>
          <a:ln w="11000" cap="rnd">
            <a:solidFill>
              <a:srgbClr val="B5B9A5">
                <a:alpha val="87450"/>
              </a:srgbClr>
            </a:solidFill>
            <a:prstDash val="solid"/>
            <a:round/>
            <a:headEnd type="none" w="med" len="med"/>
            <a:tailEnd type="none" w="med" len="med"/>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32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77" name="Shape 77"/>
          <p:cNvSpPr txBox="1">
            <a:spLocks noGrp="1"/>
          </p:cNvSpPr>
          <p:nvPr>
            <p:ph type="dt" idx="10"/>
          </p:nvPr>
        </p:nvSpPr>
        <p:spPr>
          <a:xfrm>
            <a:off x="5562600" y="650875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639175" y="6508750"/>
            <a:ext cx="463550" cy="274636"/>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79" name="Shape 79"/>
          <p:cNvSpPr txBox="1">
            <a:spLocks noGrp="1"/>
          </p:cNvSpPr>
          <p:nvPr>
            <p:ph type="ftr" idx="11"/>
          </p:nvPr>
        </p:nvSpPr>
        <p:spPr>
          <a:xfrm>
            <a:off x="1600200" y="6508750"/>
            <a:ext cx="3906838"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stretch>
            <a:fillRect/>
          </a:stretch>
        </a:blipFill>
        <a:effectLst/>
      </p:bgPr>
    </p:bg>
    <p:spTree>
      <p:nvGrpSpPr>
        <p:cNvPr id="1" name="Shape 8"/>
        <p:cNvGrpSpPr/>
        <p:nvPr/>
      </p:nvGrpSpPr>
      <p:grpSpPr>
        <a:xfrm>
          <a:off x="0" y="0"/>
          <a:ext cx="0" cy="0"/>
          <a:chOff x="0" y="0"/>
          <a:chExt cx="0" cy="0"/>
        </a:xfrm>
      </p:grpSpPr>
      <p:sp>
        <p:nvSpPr>
          <p:cNvPr id="9" name="Shape 9"/>
          <p:cNvSpPr/>
          <p:nvPr/>
        </p:nvSpPr>
        <p:spPr>
          <a:xfrm>
            <a:off x="164592" y="147083"/>
            <a:ext cx="8810846" cy="6565391"/>
          </a:xfrm>
          <a:prstGeom prst="round2DiagRect">
            <a:avLst>
              <a:gd name="adj1" fmla="val 11807"/>
              <a:gd name="adj2" fmla="val 0"/>
            </a:avLst>
          </a:prstGeom>
          <a:solidFill>
            <a:srgbClr val="A2A593">
              <a:alpha val="64313"/>
            </a:srgbClr>
          </a:solidFill>
          <a:ln w="11000" cap="rnd">
            <a:solidFill>
              <a:srgbClr val="B5B9A5">
                <a:alpha val="87450"/>
              </a:srgbClr>
            </a:solidFill>
            <a:prstDash val="solid"/>
            <a:round/>
            <a:headEnd type="none" w="med" len="med"/>
            <a:tailEnd type="none" w="med" len="med"/>
          </a:ln>
        </p:spPr>
        <p:txBody>
          <a:bodyPr lIns="91425" tIns="45700" rIns="91425" bIns="45700" anchor="ctr" anchorCtr="0">
            <a:noAutofit/>
          </a:bodyPr>
          <a:lstStyle/>
          <a:p>
            <a:endParaRPr/>
          </a:p>
        </p:txBody>
      </p:sp>
      <p:sp>
        <p:nvSpPr>
          <p:cNvPr id="10" name="Shape 10"/>
          <p:cNvSpPr txBox="1">
            <a:spLocks noGrp="1"/>
          </p:cNvSpPr>
          <p:nvPr>
            <p:ph type="ftr" idx="11"/>
          </p:nvPr>
        </p:nvSpPr>
        <p:spPr>
          <a:xfrm>
            <a:off x="1295400" y="6400800"/>
            <a:ext cx="4211637"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11" name="Shape 11"/>
          <p:cNvSpPr txBox="1">
            <a:spLocks noGrp="1"/>
          </p:cNvSpPr>
          <p:nvPr>
            <p:ph type="dt" idx="10"/>
          </p:nvPr>
        </p:nvSpPr>
        <p:spPr>
          <a:xfrm>
            <a:off x="5562600" y="640080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639175" y="6515100"/>
            <a:ext cx="463550" cy="273048"/>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13" name="Shape 13"/>
          <p:cNvSpPr txBox="1">
            <a:spLocks noGrp="1"/>
          </p:cNvSpPr>
          <p:nvPr>
            <p:ph type="title"/>
          </p:nvPr>
        </p:nvSpPr>
        <p:spPr>
          <a:xfrm>
            <a:off x="457200" y="254000"/>
            <a:ext cx="8229600" cy="1143000"/>
          </a:xfrm>
          <a:prstGeom prst="rect">
            <a:avLst/>
          </a:prstGeom>
          <a:noFill/>
          <a:ln>
            <a:noFill/>
          </a:ln>
        </p:spPr>
        <p:txBody>
          <a:bodyPr lIns="91425" tIns="91425" rIns="91425" bIns="91425" anchor="b" anchorCtr="0"/>
          <a:lstStyle>
            <a:lvl1pPr marL="53975" marR="0" indent="-53975" algn="r" rtl="0">
              <a:lnSpc>
                <a:spcPct val="100000"/>
              </a:lnSpc>
              <a:spcBef>
                <a:spcPts val="0"/>
              </a:spcBef>
              <a:spcAft>
                <a:spcPts val="0"/>
              </a:spcAft>
              <a:buClr>
                <a:srgbClr val="E7EACB"/>
              </a:buClr>
              <a:buFont typeface="Arial"/>
              <a:buNone/>
              <a:defRPr sz="4600" b="0" i="0" u="none" strike="noStrike" cap="none" baseline="0">
                <a:solidFill>
                  <a:srgbClr val="E7EACB"/>
                </a:solidFill>
                <a:latin typeface="Arial"/>
                <a:ea typeface="Arial"/>
                <a:cs typeface="Arial"/>
                <a:sym typeface="Arial"/>
              </a:defRPr>
            </a:lvl1pPr>
            <a:lvl2pPr marL="53975" marR="0" indent="-53975" algn="r" rtl="0">
              <a:lnSpc>
                <a:spcPct val="100000"/>
              </a:lnSpc>
              <a:spcBef>
                <a:spcPts val="0"/>
              </a:spcBef>
              <a:spcAft>
                <a:spcPts val="0"/>
              </a:spcAft>
              <a:buClr>
                <a:srgbClr val="E7EACB"/>
              </a:buClr>
              <a:buFont typeface="Arial"/>
              <a:buNone/>
              <a:defRPr sz="4600" b="0" i="0" u="none" strike="noStrike" cap="none" baseline="0">
                <a:solidFill>
                  <a:srgbClr val="E7EACB"/>
                </a:solidFill>
                <a:latin typeface="Arial"/>
                <a:ea typeface="Arial"/>
                <a:cs typeface="Arial"/>
                <a:sym typeface="Arial"/>
              </a:defRPr>
            </a:lvl2pPr>
            <a:lvl3pPr marL="53975" marR="0" indent="-53975" algn="r" rtl="0">
              <a:spcBef>
                <a:spcPts val="0"/>
              </a:spcBef>
              <a:spcAft>
                <a:spcPts val="0"/>
              </a:spcAft>
              <a:defRPr sz="4600" b="0" i="0" u="none" strike="noStrike" cap="none" baseline="0">
                <a:solidFill>
                  <a:srgbClr val="E7EACB"/>
                </a:solidFill>
                <a:latin typeface="Arial"/>
                <a:ea typeface="Arial"/>
                <a:cs typeface="Arial"/>
                <a:sym typeface="Arial"/>
              </a:defRPr>
            </a:lvl3pPr>
            <a:lvl4pPr marL="53975" marR="0" indent="-53975" algn="r" rtl="0">
              <a:spcBef>
                <a:spcPts val="0"/>
              </a:spcBef>
              <a:spcAft>
                <a:spcPts val="0"/>
              </a:spcAft>
              <a:defRPr sz="4600" b="0" i="0" u="none" strike="noStrike" cap="none" baseline="0">
                <a:solidFill>
                  <a:srgbClr val="E7EACB"/>
                </a:solidFill>
                <a:latin typeface="Arial"/>
                <a:ea typeface="Arial"/>
                <a:cs typeface="Arial"/>
                <a:sym typeface="Arial"/>
              </a:defRPr>
            </a:lvl4pPr>
            <a:lvl5pPr marL="53975" marR="0" indent="-53975" algn="r" rtl="0">
              <a:spcBef>
                <a:spcPts val="0"/>
              </a:spcBef>
              <a:spcAft>
                <a:spcPts val="0"/>
              </a:spcAft>
              <a:defRPr sz="4600" b="0" i="0" u="none" strike="noStrike" cap="none" baseline="0">
                <a:solidFill>
                  <a:srgbClr val="E7EACB"/>
                </a:solidFill>
                <a:latin typeface="Arial"/>
                <a:ea typeface="Arial"/>
                <a:cs typeface="Arial"/>
                <a:sym typeface="Arial"/>
              </a:defRPr>
            </a:lvl5pPr>
            <a:lvl6pPr marL="511175" marR="0" indent="-53975" algn="r" rtl="0">
              <a:spcBef>
                <a:spcPts val="0"/>
              </a:spcBef>
              <a:spcAft>
                <a:spcPts val="0"/>
              </a:spcAft>
              <a:defRPr sz="4600" b="0" i="0" u="none" strike="noStrike" cap="none" baseline="0">
                <a:solidFill>
                  <a:srgbClr val="E7EACB"/>
                </a:solidFill>
                <a:latin typeface="Arial"/>
                <a:ea typeface="Arial"/>
                <a:cs typeface="Arial"/>
                <a:sym typeface="Arial"/>
              </a:defRPr>
            </a:lvl6pPr>
            <a:lvl7pPr marL="968375" marR="0" indent="-53975" algn="r" rtl="0">
              <a:spcBef>
                <a:spcPts val="0"/>
              </a:spcBef>
              <a:spcAft>
                <a:spcPts val="0"/>
              </a:spcAft>
              <a:defRPr sz="4600" b="0" i="0" u="none" strike="noStrike" cap="none" baseline="0">
                <a:solidFill>
                  <a:srgbClr val="E7EACB"/>
                </a:solidFill>
                <a:latin typeface="Arial"/>
                <a:ea typeface="Arial"/>
                <a:cs typeface="Arial"/>
                <a:sym typeface="Arial"/>
              </a:defRPr>
            </a:lvl7pPr>
            <a:lvl8pPr marL="1425575" marR="0" indent="-53975" algn="r" rtl="0">
              <a:spcBef>
                <a:spcPts val="0"/>
              </a:spcBef>
              <a:spcAft>
                <a:spcPts val="0"/>
              </a:spcAft>
              <a:defRPr sz="4600" b="0" i="0" u="none" strike="noStrike" cap="none" baseline="0">
                <a:solidFill>
                  <a:srgbClr val="E7EACB"/>
                </a:solidFill>
                <a:latin typeface="Arial"/>
                <a:ea typeface="Arial"/>
                <a:cs typeface="Arial"/>
                <a:sym typeface="Arial"/>
              </a:defRPr>
            </a:lvl8pPr>
            <a:lvl9pPr marL="1882775" marR="0" indent="-53975" algn="r" rtl="0">
              <a:spcBef>
                <a:spcPts val="0"/>
              </a:spcBef>
              <a:spcAft>
                <a:spcPts val="0"/>
              </a:spcAft>
              <a:defRPr sz="4600" b="0" i="0" u="none" strike="noStrike" cap="none" baseline="0">
                <a:solidFill>
                  <a:srgbClr val="E7EACB"/>
                </a:solidFill>
                <a:latin typeface="Arial"/>
                <a:ea typeface="Arial"/>
                <a:cs typeface="Arial"/>
                <a:sym typeface="Arial"/>
              </a:defRPr>
            </a:lvl9pPr>
          </a:lstStyle>
          <a:p>
            <a:endParaRPr/>
          </a:p>
        </p:txBody>
      </p:sp>
      <p:sp>
        <p:nvSpPr>
          <p:cNvPr id="14" name="Shape 14"/>
          <p:cNvSpPr txBox="1">
            <a:spLocks noGrp="1"/>
          </p:cNvSpPr>
          <p:nvPr>
            <p:ph type="body" idx="1"/>
          </p:nvPr>
        </p:nvSpPr>
        <p:spPr>
          <a:xfrm>
            <a:off x="457200" y="1646238"/>
            <a:ext cx="8229600" cy="4525960"/>
          </a:xfrm>
          <a:prstGeom prst="rect">
            <a:avLst/>
          </a:prstGeom>
          <a:noFill/>
          <a:ln>
            <a:noFill/>
          </a:ln>
        </p:spPr>
        <p:txBody>
          <a:bodyPr lIns="91425" tIns="91425" rIns="91425" bIns="91425" anchor="t" anchorCtr="0"/>
          <a:lstStyle>
            <a:lvl1pPr marL="292100" marR="0" indent="-95250" algn="l" rtl="0">
              <a:lnSpc>
                <a:spcPct val="100000"/>
              </a:lnSpc>
              <a:spcBef>
                <a:spcPts val="0"/>
              </a:spcBef>
              <a:spcAft>
                <a:spcPts val="0"/>
              </a:spcAft>
              <a:buClr>
                <a:schemeClr val="accent1"/>
              </a:buClr>
              <a:buFont typeface="Arial"/>
              <a:buChar char="•"/>
              <a:defRPr sz="3200" b="0" i="0" u="none" strike="noStrike" cap="none" baseline="0">
                <a:solidFill>
                  <a:schemeClr val="lt1"/>
                </a:solidFill>
                <a:latin typeface="Arial"/>
                <a:ea typeface="Arial"/>
                <a:cs typeface="Arial"/>
                <a:sym typeface="Arial"/>
              </a:defRPr>
            </a:lvl1pPr>
            <a:lvl2pPr marL="639763" marR="0" indent="-46037" algn="l" rtl="0">
              <a:lnSpc>
                <a:spcPct val="100000"/>
              </a:lnSpc>
              <a:spcBef>
                <a:spcPts val="400"/>
              </a:spcBef>
              <a:spcAft>
                <a:spcPts val="0"/>
              </a:spcAft>
              <a:buClr>
                <a:schemeClr val="accent2"/>
              </a:buClr>
              <a:buFont typeface="Arial"/>
              <a:buChar char="•"/>
              <a:defRPr sz="2600" b="0" i="0" u="none" strike="noStrike" cap="none" baseline="0">
                <a:solidFill>
                  <a:schemeClr val="lt1"/>
                </a:solidFill>
                <a:latin typeface="Arial"/>
                <a:ea typeface="Arial"/>
                <a:cs typeface="Arial"/>
                <a:sym typeface="Arial"/>
              </a:defRPr>
            </a:lvl2pPr>
            <a:lvl3pPr marL="822325" marR="0" indent="-22225" algn="l" rtl="0">
              <a:lnSpc>
                <a:spcPct val="100000"/>
              </a:lnSpc>
              <a:spcBef>
                <a:spcPts val="400"/>
              </a:spcBef>
              <a:spcAft>
                <a:spcPts val="0"/>
              </a:spcAft>
              <a:buClr>
                <a:srgbClr val="A8CDD7"/>
              </a:buClr>
              <a:buFont typeface="Arial"/>
              <a:buChar char="•"/>
              <a:defRPr sz="2300" b="0" i="0" u="none" strike="noStrike" cap="none" baseline="0">
                <a:solidFill>
                  <a:schemeClr val="lt1"/>
                </a:solidFill>
                <a:latin typeface="Arial"/>
                <a:ea typeface="Arial"/>
                <a:cs typeface="Arial"/>
                <a:sym typeface="Arial"/>
              </a:defRPr>
            </a:lvl3pPr>
            <a:lvl4pPr marL="1004888" marR="0" indent="-39687" algn="l" rtl="0">
              <a:lnSpc>
                <a:spcPct val="100000"/>
              </a:lnSpc>
              <a:spcBef>
                <a:spcPts val="400"/>
              </a:spcBef>
              <a:spcAft>
                <a:spcPts val="0"/>
              </a:spcAft>
              <a:buClr>
                <a:srgbClr val="A8CDD7"/>
              </a:buClr>
              <a:buFont typeface="Arial"/>
              <a:buChar char="•"/>
              <a:defRPr sz="2000" b="0" i="0" u="none" strike="noStrike" cap="none" baseline="0">
                <a:solidFill>
                  <a:schemeClr val="lt1"/>
                </a:solidFill>
                <a:latin typeface="Arial"/>
                <a:ea typeface="Arial"/>
                <a:cs typeface="Arial"/>
                <a:sym typeface="Arial"/>
              </a:defRPr>
            </a:lvl4pPr>
            <a:lvl5pPr marL="1187450" marR="0" indent="-47625" algn="l" rtl="0">
              <a:lnSpc>
                <a:spcPct val="100000"/>
              </a:lnSpc>
              <a:spcBef>
                <a:spcPts val="400"/>
              </a:spcBef>
              <a:spcAft>
                <a:spcPts val="0"/>
              </a:spcAft>
              <a:buClr>
                <a:srgbClr val="A8CDD7"/>
              </a:buClr>
              <a:buFont typeface="Arial"/>
              <a:buChar char="•"/>
              <a:defRPr sz="1900" b="0" i="0" u="none" strike="noStrike" cap="none" baseline="0">
                <a:solidFill>
                  <a:schemeClr val="lt1"/>
                </a:solidFill>
                <a:latin typeface="Arial"/>
                <a:ea typeface="Arial"/>
                <a:cs typeface="Arial"/>
                <a:sym typeface="Arial"/>
              </a:defRPr>
            </a:lvl5pPr>
            <a:lvl6pPr marL="1371600" marR="0" indent="-44450" algn="l" rtl="0">
              <a:lnSpc>
                <a:spcPct val="100000"/>
              </a:lnSpc>
              <a:spcBef>
                <a:spcPts val="400"/>
              </a:spcBef>
              <a:spcAft>
                <a:spcPts val="0"/>
              </a:spcAft>
              <a:buClr>
                <a:schemeClr val="accent4"/>
              </a:buClr>
              <a:buFont typeface="Arial"/>
              <a:buChar char="•"/>
              <a:defRPr sz="1800" b="0" i="0" u="none" strike="noStrike" cap="none" baseline="0">
                <a:solidFill>
                  <a:schemeClr val="lt1"/>
                </a:solidFill>
                <a:latin typeface="Arial"/>
                <a:ea typeface="Arial"/>
                <a:cs typeface="Arial"/>
                <a:sym typeface="Arial"/>
              </a:defRPr>
            </a:lvl6pPr>
            <a:lvl7pPr marL="1554480" marR="0" indent="-71755" algn="l" rtl="0">
              <a:lnSpc>
                <a:spcPct val="100000"/>
              </a:lnSpc>
              <a:spcBef>
                <a:spcPts val="400"/>
              </a:spcBef>
              <a:spcAft>
                <a:spcPts val="0"/>
              </a:spcAft>
              <a:buClr>
                <a:schemeClr val="accent4"/>
              </a:buClr>
              <a:buFont typeface="Arial"/>
              <a:buChar char="•"/>
              <a:defRPr sz="1600" b="0" i="0" u="none" strike="noStrike" cap="none" baseline="0">
                <a:solidFill>
                  <a:schemeClr val="lt1"/>
                </a:solidFill>
                <a:latin typeface="Arial"/>
                <a:ea typeface="Arial"/>
                <a:cs typeface="Arial"/>
                <a:sym typeface="Arial"/>
              </a:defRPr>
            </a:lvl7pPr>
            <a:lvl8pPr marL="1737360" marR="0" indent="-64135" algn="l" rtl="0">
              <a:lnSpc>
                <a:spcPct val="100000"/>
              </a:lnSpc>
              <a:spcBef>
                <a:spcPts val="400"/>
              </a:spcBef>
              <a:spcAft>
                <a:spcPts val="0"/>
              </a:spcAft>
              <a:buClr>
                <a:schemeClr val="accent4"/>
              </a:buClr>
              <a:buFont typeface="Arial"/>
              <a:buChar char="•"/>
              <a:defRPr sz="1600" b="0" i="0" u="none" strike="noStrike" cap="none" baseline="0">
                <a:solidFill>
                  <a:schemeClr val="lt1"/>
                </a:solidFill>
                <a:latin typeface="Arial"/>
                <a:ea typeface="Arial"/>
                <a:cs typeface="Arial"/>
                <a:sym typeface="Arial"/>
              </a:defRPr>
            </a:lvl8pPr>
            <a:lvl9pPr marL="1920240" marR="0" indent="-69214" algn="l" rtl="0">
              <a:lnSpc>
                <a:spcPct val="100000"/>
              </a:lnSpc>
              <a:spcBef>
                <a:spcPts val="400"/>
              </a:spcBef>
              <a:spcAft>
                <a:spcPts val="0"/>
              </a:spcAft>
              <a:buClr>
                <a:schemeClr val="accent4"/>
              </a:buClr>
              <a:buFont typeface="Arial"/>
              <a:buChar char="•"/>
              <a:defRPr sz="1600" b="0" i="0" u="none" strike="noStrike" cap="none" baseline="0">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comments" Target="../comments/comment5.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omments" Target="../comments/commen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457200" y="4953000"/>
            <a:ext cx="8229600" cy="1851075"/>
          </a:xfrm>
          <a:prstGeom prst="rect">
            <a:avLst/>
          </a:prstGeom>
          <a:noFill/>
          <a:ln>
            <a:noFill/>
          </a:ln>
        </p:spPr>
        <p:txBody>
          <a:bodyPr lIns="91425" tIns="45700" rIns="91425" bIns="45700" anchor="t" anchorCtr="0">
            <a:noAutofit/>
          </a:bodyPr>
          <a:lstStyle/>
          <a:p>
            <a:pPr marL="0" marR="0" lvl="0" indent="0" algn="ctr" rtl="0">
              <a:lnSpc>
                <a:spcPct val="100000"/>
              </a:lnSpc>
              <a:spcBef>
                <a:spcPts val="1400"/>
              </a:spcBef>
              <a:spcAft>
                <a:spcPts val="0"/>
              </a:spcAft>
              <a:buClr>
                <a:schemeClr val="accent1"/>
              </a:buClr>
              <a:buSzPct val="25000"/>
              <a:buFont typeface="Arial"/>
              <a:buNone/>
            </a:pPr>
            <a:r>
              <a:rPr lang="en-US" sz="2800" b="1" i="0" u="none" strike="noStrike" cap="none" baseline="0" dirty="0" smtClean="0">
                <a:solidFill>
                  <a:srgbClr val="660000"/>
                </a:solidFill>
                <a:latin typeface="Arial"/>
                <a:ea typeface="Arial"/>
                <a:cs typeface="Arial"/>
                <a:sym typeface="Arial"/>
              </a:rPr>
              <a:t>DEDICATED </a:t>
            </a:r>
            <a:r>
              <a:rPr lang="en-US" sz="2800" b="1" i="0" u="none" strike="noStrike" cap="none" baseline="0" dirty="0">
                <a:solidFill>
                  <a:srgbClr val="660000"/>
                </a:solidFill>
                <a:latin typeface="Arial"/>
                <a:ea typeface="Arial"/>
                <a:cs typeface="Arial"/>
                <a:sym typeface="Arial"/>
              </a:rPr>
              <a:t>TO DIAMONDBACK TERRAPIN RESEARCH, CONSERVATION, MANAGEMENT AND EDUCATION</a:t>
            </a:r>
          </a:p>
          <a:p>
            <a:pPr marL="0" marR="0" lvl="0" indent="0" algn="ctr" rtl="0">
              <a:lnSpc>
                <a:spcPct val="100000"/>
              </a:lnSpc>
              <a:spcBef>
                <a:spcPts val="1400"/>
              </a:spcBef>
              <a:spcAft>
                <a:spcPts val="0"/>
              </a:spcAft>
              <a:buClr>
                <a:schemeClr val="accent1"/>
              </a:buClr>
              <a:buSzPct val="25000"/>
              <a:buFont typeface="Arial"/>
              <a:buNone/>
            </a:pPr>
            <a:r>
              <a:rPr lang="en-US" sz="2400" b="0" i="0" u="none" strike="noStrike" cap="none" baseline="0" dirty="0" smtClean="0">
                <a:solidFill>
                  <a:srgbClr val="660000"/>
                </a:solidFill>
                <a:latin typeface="Arial"/>
                <a:ea typeface="Arial"/>
                <a:cs typeface="Arial"/>
                <a:sym typeface="Arial"/>
              </a:rPr>
              <a:t> </a:t>
            </a:r>
            <a:endParaRPr lang="en-US" sz="2400" b="0" i="0" u="none" strike="noStrike" cap="none" baseline="0" dirty="0">
              <a:solidFill>
                <a:srgbClr val="660000"/>
              </a:solidFill>
              <a:latin typeface="Arial"/>
              <a:ea typeface="Arial"/>
              <a:cs typeface="Arial"/>
              <a:sym typeface="Arial"/>
            </a:endParaRPr>
          </a:p>
        </p:txBody>
      </p:sp>
      <p:sp>
        <p:nvSpPr>
          <p:cNvPr id="116" name="Shape 116"/>
          <p:cNvSpPr/>
          <p:nvPr/>
        </p:nvSpPr>
        <p:spPr>
          <a:xfrm>
            <a:off x="1705996" y="330042"/>
            <a:ext cx="5732006" cy="4161232"/>
          </a:xfrm>
          <a:prstGeom prst="rect">
            <a:avLst/>
          </a:prstGeom>
          <a:blipFill>
            <a:blip r:embed="rId3"/>
            <a:stretch>
              <a:fillRect/>
            </a:stretch>
          </a:blipFill>
          <a:ln>
            <a:noFill/>
          </a:ln>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p:nvPr/>
        </p:nvSpPr>
        <p:spPr>
          <a:xfrm>
            <a:off x="366352" y="3587631"/>
            <a:ext cx="3986356" cy="3061311"/>
          </a:xfrm>
          <a:prstGeom prst="rect">
            <a:avLst/>
          </a:prstGeom>
          <a:blipFill>
            <a:blip r:embed="rId3"/>
            <a:stretch>
              <a:fillRect/>
            </a:stretch>
          </a:blipFill>
        </p:spPr>
      </p:sp>
      <p:sp>
        <p:nvSpPr>
          <p:cNvPr id="223" name="Shape 223"/>
          <p:cNvSpPr txBox="1">
            <a:spLocks noGrp="1"/>
          </p:cNvSpPr>
          <p:nvPr>
            <p:ph type="title"/>
          </p:nvPr>
        </p:nvSpPr>
        <p:spPr>
          <a:xfrm>
            <a:off x="569275" y="242817"/>
            <a:ext cx="8229600" cy="9015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Sexual Dimorphism</a:t>
            </a:r>
          </a:p>
        </p:txBody>
      </p:sp>
      <p:sp>
        <p:nvSpPr>
          <p:cNvPr id="224" name="Shape 224"/>
          <p:cNvSpPr txBox="1">
            <a:spLocks noGrp="1"/>
          </p:cNvSpPr>
          <p:nvPr>
            <p:ph type="body" idx="1"/>
          </p:nvPr>
        </p:nvSpPr>
        <p:spPr>
          <a:xfrm>
            <a:off x="238762" y="1425575"/>
            <a:ext cx="3942000" cy="2490899"/>
          </a:xfrm>
          <a:prstGeom prst="rect">
            <a:avLst/>
          </a:prstGeom>
          <a:noFill/>
          <a:ln>
            <a:noFill/>
          </a:ln>
        </p:spPr>
        <p:txBody>
          <a:bodyPr lIns="91425" tIns="45700" rIns="91425" bIns="45700" anchor="t" anchorCtr="0">
            <a:noAutofit/>
          </a:bodyPr>
          <a:lstStyle/>
          <a:p>
            <a:pPr marL="292100" marR="0" lvl="0" indent="-292100" algn="ctr" rtl="0">
              <a:lnSpc>
                <a:spcPct val="90000"/>
              </a:lnSpc>
              <a:spcBef>
                <a:spcPts val="0"/>
              </a:spcBef>
              <a:spcAft>
                <a:spcPts val="0"/>
              </a:spcAft>
              <a:buClr>
                <a:schemeClr val="accent1"/>
              </a:buClr>
              <a:buSzPct val="25000"/>
              <a:buFont typeface="Arial"/>
              <a:buNone/>
            </a:pPr>
            <a:r>
              <a:rPr lang="en-US" sz="2900" b="0" i="0" u="none" strike="noStrike" cap="none" baseline="0">
                <a:solidFill>
                  <a:srgbClr val="660000"/>
                </a:solidFill>
                <a:latin typeface="Arial"/>
                <a:ea typeface="Arial"/>
                <a:cs typeface="Arial"/>
                <a:sym typeface="Arial"/>
              </a:rPr>
              <a:t>MALES</a:t>
            </a:r>
          </a:p>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a:solidFill>
                  <a:schemeClr val="lt1"/>
                </a:solidFill>
                <a:latin typeface="Arial"/>
                <a:ea typeface="Arial"/>
                <a:cs typeface="Arial"/>
                <a:sym typeface="Arial"/>
              </a:rPr>
              <a:t>	Average length: 6 inches</a:t>
            </a:r>
          </a:p>
          <a:p>
            <a:pPr marL="7493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a:solidFill>
                  <a:schemeClr val="lt1"/>
                </a:solidFill>
                <a:latin typeface="Arial"/>
                <a:ea typeface="Arial"/>
                <a:cs typeface="Arial"/>
                <a:sym typeface="Arial"/>
              </a:rPr>
              <a:t>(15 cm)</a:t>
            </a:r>
          </a:p>
          <a:p>
            <a:endParaRPr lang="en-US" sz="2000" b="0" i="0" u="none" strike="noStrike" cap="none" baseline="0">
              <a:solidFill>
                <a:schemeClr val="lt1"/>
              </a:solidFill>
              <a:latin typeface="Arial"/>
              <a:ea typeface="Arial"/>
              <a:cs typeface="Arial"/>
              <a:sym typeface="Arial"/>
            </a:endParaRPr>
          </a:p>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a:solidFill>
                  <a:schemeClr val="lt1"/>
                </a:solidFill>
                <a:latin typeface="Arial"/>
                <a:ea typeface="Arial"/>
                <a:cs typeface="Arial"/>
                <a:sym typeface="Arial"/>
              </a:rPr>
              <a:t>	Reach sexual maturity</a:t>
            </a:r>
            <a:r>
              <a:rPr lang="en-US" sz="2000"/>
              <a:t> </a:t>
            </a:r>
            <a:r>
              <a:rPr lang="en-US" sz="2000" b="0" i="0" u="none" strike="noStrike" cap="none" baseline="0">
                <a:solidFill>
                  <a:schemeClr val="lt1"/>
                </a:solidFill>
                <a:latin typeface="Arial"/>
                <a:ea typeface="Arial"/>
                <a:cs typeface="Arial"/>
                <a:sym typeface="Arial"/>
              </a:rPr>
              <a:t>at </a:t>
            </a:r>
          </a:p>
          <a:p>
            <a:pPr marL="7493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a:solidFill>
                  <a:schemeClr val="lt1"/>
                </a:solidFill>
                <a:latin typeface="Arial"/>
                <a:ea typeface="Arial"/>
                <a:cs typeface="Arial"/>
                <a:sym typeface="Arial"/>
              </a:rPr>
              <a:t>3</a:t>
            </a:r>
            <a:r>
              <a:rPr lang="en-US" sz="2000"/>
              <a:t> - </a:t>
            </a:r>
            <a:r>
              <a:rPr lang="en-US" sz="2000" b="0" i="0" u="none" strike="noStrike" cap="none" baseline="0">
                <a:solidFill>
                  <a:schemeClr val="lt1"/>
                </a:solidFill>
                <a:latin typeface="Arial"/>
                <a:ea typeface="Arial"/>
                <a:cs typeface="Arial"/>
                <a:sym typeface="Arial"/>
              </a:rPr>
              <a:t>7 years old</a:t>
            </a:r>
          </a:p>
          <a:p>
            <a:endParaRPr lang="en-US" sz="2000" b="0" i="0" u="none" strike="noStrike" cap="none" baseline="0">
              <a:solidFill>
                <a:schemeClr val="lt1"/>
              </a:solidFill>
              <a:latin typeface="Arial"/>
              <a:ea typeface="Arial"/>
              <a:cs typeface="Arial"/>
              <a:sym typeface="Arial"/>
            </a:endParaRPr>
          </a:p>
          <a:p>
            <a:endParaRPr lang="en-US" sz="2000" b="0" i="0" u="none" strike="noStrike" cap="none" baseline="0">
              <a:solidFill>
                <a:schemeClr val="lt1"/>
              </a:solidFill>
              <a:latin typeface="Arial"/>
              <a:ea typeface="Arial"/>
              <a:cs typeface="Arial"/>
              <a:sym typeface="Arial"/>
            </a:endParaRPr>
          </a:p>
        </p:txBody>
      </p:sp>
      <p:sp>
        <p:nvSpPr>
          <p:cNvPr id="225" name="Shape 225"/>
          <p:cNvSpPr txBox="1">
            <a:spLocks noGrp="1"/>
          </p:cNvSpPr>
          <p:nvPr>
            <p:ph type="body" idx="2"/>
          </p:nvPr>
        </p:nvSpPr>
        <p:spPr>
          <a:xfrm>
            <a:off x="4412585" y="4238742"/>
            <a:ext cx="4399200" cy="2410199"/>
          </a:xfrm>
          <a:prstGeom prst="rect">
            <a:avLst/>
          </a:prstGeom>
          <a:noFill/>
          <a:ln>
            <a:noFill/>
          </a:ln>
        </p:spPr>
        <p:txBody>
          <a:bodyPr lIns="91425" tIns="45700" rIns="91425" bIns="45700" anchor="t" anchorCtr="0">
            <a:noAutofit/>
          </a:bodyPr>
          <a:lstStyle/>
          <a:p>
            <a:pPr marL="292100" marR="0" lvl="0" indent="-292100" algn="ctr" rtl="0">
              <a:lnSpc>
                <a:spcPct val="90000"/>
              </a:lnSpc>
              <a:spcBef>
                <a:spcPts val="0"/>
              </a:spcBef>
              <a:spcAft>
                <a:spcPts val="0"/>
              </a:spcAft>
              <a:buClr>
                <a:schemeClr val="accent1"/>
              </a:buClr>
              <a:buSzPct val="25000"/>
              <a:buFont typeface="Arial"/>
              <a:buNone/>
            </a:pPr>
            <a:r>
              <a:rPr lang="en-US" sz="2900" b="0" i="0" u="none" strike="noStrike" cap="none" baseline="0">
                <a:solidFill>
                  <a:srgbClr val="660000"/>
                </a:solidFill>
                <a:latin typeface="Arial"/>
                <a:ea typeface="Arial"/>
                <a:cs typeface="Arial"/>
                <a:sym typeface="Arial"/>
              </a:rPr>
              <a:t>FEMALES</a:t>
            </a:r>
          </a:p>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a:solidFill>
                  <a:schemeClr val="lt1"/>
                </a:solidFill>
                <a:latin typeface="Arial"/>
                <a:ea typeface="Arial"/>
                <a:cs typeface="Arial"/>
                <a:sym typeface="Arial"/>
              </a:rPr>
              <a:t>	Average length: 9 inches</a:t>
            </a:r>
            <a:r>
              <a:rPr lang="en-US" sz="2000"/>
              <a:t> </a:t>
            </a:r>
            <a:r>
              <a:rPr lang="en-US" sz="2000" b="0" i="0" u="none" strike="noStrike" cap="none" baseline="0">
                <a:solidFill>
                  <a:schemeClr val="lt1"/>
                </a:solidFill>
                <a:latin typeface="Arial"/>
                <a:ea typeface="Arial"/>
                <a:cs typeface="Arial"/>
                <a:sym typeface="Arial"/>
              </a:rPr>
              <a:t>(23 cm)</a:t>
            </a:r>
          </a:p>
          <a:p>
            <a:endParaRPr lang="en-US" sz="2000" b="0" i="0" u="none" strike="noStrike" cap="none" baseline="0">
              <a:solidFill>
                <a:schemeClr val="lt1"/>
              </a:solidFill>
              <a:latin typeface="Arial"/>
              <a:ea typeface="Arial"/>
              <a:cs typeface="Arial"/>
              <a:sym typeface="Arial"/>
            </a:endParaRPr>
          </a:p>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a:solidFill>
                  <a:schemeClr val="lt1"/>
                </a:solidFill>
                <a:latin typeface="Arial"/>
                <a:ea typeface="Arial"/>
                <a:cs typeface="Arial"/>
                <a:sym typeface="Arial"/>
              </a:rPr>
              <a:t>	Reach sexual maturity</a:t>
            </a:r>
            <a:r>
              <a:rPr lang="en-US" sz="2000"/>
              <a:t> </a:t>
            </a:r>
            <a:r>
              <a:rPr lang="en-US" sz="2000" b="0" i="0" u="none" strike="noStrike" cap="none" baseline="0">
                <a:solidFill>
                  <a:schemeClr val="lt1"/>
                </a:solidFill>
                <a:latin typeface="Arial"/>
                <a:ea typeface="Arial"/>
                <a:cs typeface="Arial"/>
                <a:sym typeface="Arial"/>
              </a:rPr>
              <a:t>at  7</a:t>
            </a:r>
            <a:r>
              <a:rPr lang="en-US" sz="2000"/>
              <a:t> - 1</a:t>
            </a:r>
            <a:r>
              <a:rPr lang="en-US" sz="2000" b="0" i="0" u="none" strike="noStrike" cap="none" baseline="0">
                <a:solidFill>
                  <a:schemeClr val="lt1"/>
                </a:solidFill>
                <a:latin typeface="Arial"/>
                <a:ea typeface="Arial"/>
                <a:cs typeface="Arial"/>
                <a:sym typeface="Arial"/>
              </a:rPr>
              <a:t>1</a:t>
            </a:r>
          </a:p>
          <a:p>
            <a:pPr marL="7493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a:solidFill>
                  <a:schemeClr val="lt1"/>
                </a:solidFill>
                <a:latin typeface="Arial"/>
                <a:ea typeface="Arial"/>
                <a:cs typeface="Arial"/>
                <a:sym typeface="Arial"/>
              </a:rPr>
              <a:t>years old</a:t>
            </a:r>
          </a:p>
          <a:p>
            <a:endParaRPr lang="en-US" sz="2000" b="0" i="0" u="none" strike="noStrike" cap="none" baseline="0">
              <a:solidFill>
                <a:schemeClr val="lt1"/>
              </a:solidFill>
              <a:latin typeface="Arial"/>
              <a:ea typeface="Arial"/>
              <a:cs typeface="Arial"/>
              <a:sym typeface="Arial"/>
            </a:endParaRPr>
          </a:p>
        </p:txBody>
      </p:sp>
      <p:sp>
        <p:nvSpPr>
          <p:cNvPr id="226" name="Shape 226"/>
          <p:cNvSpPr/>
          <p:nvPr/>
        </p:nvSpPr>
        <p:spPr>
          <a:xfrm>
            <a:off x="4180762" y="1516216"/>
            <a:ext cx="4761823" cy="2519067"/>
          </a:xfrm>
          <a:prstGeom prst="rect">
            <a:avLst/>
          </a:prstGeom>
          <a:blipFill>
            <a:blip r:embed="rId4"/>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49375"/>
            <a:ext cx="8229600" cy="12624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000" b="1" i="0" u="none" strike="noStrike" cap="none" baseline="0">
                <a:solidFill>
                  <a:srgbClr val="660000"/>
                </a:solidFill>
                <a:latin typeface="Arial"/>
                <a:ea typeface="Arial"/>
                <a:cs typeface="Arial"/>
                <a:sym typeface="Arial"/>
              </a:rPr>
              <a:t>Adaptations to Saline Environments</a:t>
            </a:r>
          </a:p>
        </p:txBody>
      </p:sp>
      <p:sp>
        <p:nvSpPr>
          <p:cNvPr id="233" name="Shape 233"/>
          <p:cNvSpPr txBox="1"/>
          <p:nvPr/>
        </p:nvSpPr>
        <p:spPr>
          <a:xfrm>
            <a:off x="457200" y="1511775"/>
            <a:ext cx="8470200" cy="1760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600" b="0" i="0" u="none" strike="noStrike" cap="none" baseline="0" dirty="0">
                <a:solidFill>
                  <a:srgbClr val="660000"/>
                </a:solidFill>
                <a:latin typeface="Arial"/>
                <a:ea typeface="Arial"/>
                <a:cs typeface="Arial"/>
                <a:sym typeface="Arial"/>
              </a:rPr>
              <a:t>Terrapins "</a:t>
            </a:r>
            <a:r>
              <a:rPr lang="en-US" sz="2600" b="0" i="0" u="none" strike="noStrike" cap="none" baseline="0" dirty="0" err="1">
                <a:solidFill>
                  <a:srgbClr val="660000"/>
                </a:solidFill>
                <a:latin typeface="Arial"/>
                <a:ea typeface="Arial"/>
                <a:cs typeface="Arial"/>
                <a:sym typeface="Arial"/>
              </a:rPr>
              <a:t>Osmoregulate</a:t>
            </a:r>
            <a:r>
              <a:rPr lang="en-US" sz="2600" b="0" i="0" u="none" strike="noStrike" cap="none" baseline="0" dirty="0">
                <a:solidFill>
                  <a:srgbClr val="660000"/>
                </a:solidFill>
                <a:latin typeface="Arial"/>
                <a:ea typeface="Arial"/>
                <a:cs typeface="Arial"/>
                <a:sym typeface="Arial"/>
              </a:rPr>
              <a:t>": regulate % salt in their bodies</a:t>
            </a:r>
          </a:p>
          <a:p>
            <a:endParaRPr lang="en-US" sz="2600" b="0" i="0" u="none" strike="noStrike" cap="none" baseline="0" dirty="0">
              <a:solidFill>
                <a:srgbClr val="66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600" b="0" i="0" u="none" strike="noStrike" cap="none" baseline="0" dirty="0">
                <a:solidFill>
                  <a:srgbClr val="660000"/>
                </a:solidFill>
                <a:latin typeface="Arial"/>
                <a:ea typeface="Arial"/>
                <a:cs typeface="Arial"/>
                <a:sym typeface="Arial"/>
              </a:rPr>
              <a:t>Salt glands in the corner of eyes to secrete salt "tears" (</a:t>
            </a:r>
            <a:r>
              <a:rPr lang="en-US" sz="2600" dirty="0">
                <a:solidFill>
                  <a:srgbClr val="660000"/>
                </a:solidFill>
              </a:rPr>
              <a:t>lachrymal gland)</a:t>
            </a:r>
          </a:p>
        </p:txBody>
      </p:sp>
      <p:sp>
        <p:nvSpPr>
          <p:cNvPr id="234" name="Shape 234"/>
          <p:cNvSpPr/>
          <p:nvPr/>
        </p:nvSpPr>
        <p:spPr>
          <a:xfrm>
            <a:off x="2169914" y="3733800"/>
            <a:ext cx="4459486" cy="2948336"/>
          </a:xfrm>
          <a:prstGeom prst="rect">
            <a:avLst/>
          </a:prstGeom>
          <a:blipFill>
            <a:blip r:embed="rId3"/>
            <a:stretch>
              <a:fillRect/>
            </a:stretch>
          </a:blipFill>
          <a:ln>
            <a:noFill/>
          </a:ln>
        </p:spPr>
      </p:sp>
      <p:sp>
        <p:nvSpPr>
          <p:cNvPr id="235" name="Shape 235"/>
          <p:cNvSpPr/>
          <p:nvPr/>
        </p:nvSpPr>
        <p:spPr>
          <a:xfrm>
            <a:off x="3526500" y="5037875"/>
            <a:ext cx="1056300" cy="1316400"/>
          </a:xfrm>
          <a:prstGeom prst="ellipse">
            <a:avLst/>
          </a:prstGeom>
          <a:noFill/>
          <a:ln w="38100" cap="flat">
            <a:solidFill>
              <a:srgbClr val="FFD966"/>
            </a:solidFill>
            <a:prstDash val="solid"/>
            <a:round/>
            <a:headEnd type="none" w="med" len="med"/>
            <a:tailEnd type="none" w="med" len="med"/>
          </a:ln>
        </p:spPr>
        <p:txBody>
          <a:bodyPr lIns="91425" tIns="91425" rIns="91425" bIns="91425" anchor="ctr" anchorCtr="0">
            <a:noAutofit/>
          </a:bodyPr>
          <a:lstStyle/>
          <a:p>
            <a:endParaRPr/>
          </a:p>
        </p:txBody>
      </p:sp>
      <p:sp>
        <p:nvSpPr>
          <p:cNvPr id="2" name="TextBox 1"/>
          <p:cNvSpPr txBox="1"/>
          <p:nvPr/>
        </p:nvSpPr>
        <p:spPr>
          <a:xfrm>
            <a:off x="6858000" y="4191000"/>
            <a:ext cx="2069400" cy="1323439"/>
          </a:xfrm>
          <a:prstGeom prst="rect">
            <a:avLst/>
          </a:prstGeom>
          <a:noFill/>
        </p:spPr>
        <p:txBody>
          <a:bodyPr wrap="square" rtlCol="0">
            <a:spAutoFit/>
          </a:bodyPr>
          <a:lstStyle/>
          <a:p>
            <a:r>
              <a:rPr lang="en-US" sz="1600" b="1" dirty="0" smtClean="0">
                <a:solidFill>
                  <a:srgbClr val="7F2929"/>
                </a:solidFill>
              </a:rPr>
              <a:t>Example of salt being extruded through a salt gland in a nesting sea turtle</a:t>
            </a:r>
            <a:endParaRPr lang="en-US" sz="1600" b="1" dirty="0">
              <a:solidFill>
                <a:srgbClr val="7F2929"/>
              </a:solidFil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54000"/>
            <a:ext cx="8229600" cy="11430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err="1">
                <a:solidFill>
                  <a:srgbClr val="660000"/>
                </a:solidFill>
                <a:latin typeface="Arial"/>
                <a:ea typeface="Arial"/>
                <a:cs typeface="Arial"/>
                <a:sym typeface="Arial"/>
              </a:rPr>
              <a:t>Brumation</a:t>
            </a:r>
            <a:r>
              <a:rPr lang="en-US" sz="4600" b="1" i="0" u="none" strike="noStrike" cap="none" baseline="0" dirty="0">
                <a:solidFill>
                  <a:srgbClr val="660000"/>
                </a:solidFill>
                <a:latin typeface="Arial"/>
                <a:ea typeface="Arial"/>
                <a:cs typeface="Arial"/>
                <a:sym typeface="Arial"/>
              </a:rPr>
              <a:t> </a:t>
            </a:r>
            <a:r>
              <a:rPr lang="en-US" sz="4600" b="1" i="0" u="none" strike="noStrike" cap="none" baseline="0" dirty="0" smtClean="0">
                <a:solidFill>
                  <a:srgbClr val="660000"/>
                </a:solidFill>
                <a:latin typeface="Arial"/>
                <a:ea typeface="Arial"/>
                <a:cs typeface="Arial"/>
                <a:sym typeface="Arial"/>
              </a:rPr>
              <a:t> </a:t>
            </a:r>
            <a:endParaRPr lang="en-US" sz="4600" b="1" i="0" u="none" strike="noStrike" cap="none" baseline="0" dirty="0">
              <a:solidFill>
                <a:srgbClr val="660000"/>
              </a:solidFill>
              <a:latin typeface="Arial"/>
              <a:ea typeface="Arial"/>
              <a:cs typeface="Arial"/>
              <a:sym typeface="Arial"/>
            </a:endParaRPr>
          </a:p>
        </p:txBody>
      </p:sp>
      <p:sp>
        <p:nvSpPr>
          <p:cNvPr id="241" name="Shape 241"/>
          <p:cNvSpPr txBox="1">
            <a:spLocks noGrp="1"/>
          </p:cNvSpPr>
          <p:nvPr>
            <p:ph type="body" idx="1"/>
          </p:nvPr>
        </p:nvSpPr>
        <p:spPr>
          <a:xfrm>
            <a:off x="609600" y="1447800"/>
            <a:ext cx="8153400" cy="1162499"/>
          </a:xfrm>
          <a:prstGeom prst="rect">
            <a:avLst/>
          </a:prstGeom>
          <a:noFill/>
          <a:ln>
            <a:noFill/>
          </a:ln>
        </p:spPr>
        <p:txBody>
          <a:bodyPr lIns="91425" tIns="91425" rIns="91425" bIns="91425" anchor="t" anchorCtr="0">
            <a:noAutofit/>
          </a:bodyPr>
          <a:lstStyle/>
          <a:p>
            <a:pPr marL="292100" marR="0" lvl="0" indent="-215900" algn="ctr" rtl="0">
              <a:lnSpc>
                <a:spcPct val="100000"/>
              </a:lnSpc>
              <a:spcBef>
                <a:spcPts val="0"/>
              </a:spcBef>
              <a:spcAft>
                <a:spcPts val="0"/>
              </a:spcAft>
              <a:buClr>
                <a:schemeClr val="accent1"/>
              </a:buClr>
              <a:buSzPct val="25000"/>
              <a:buFont typeface="Arial"/>
              <a:buNone/>
            </a:pPr>
            <a:r>
              <a:rPr lang="en-US" sz="3200" dirty="0">
                <a:solidFill>
                  <a:srgbClr val="660000"/>
                </a:solidFill>
              </a:rPr>
              <a:t>W</a:t>
            </a:r>
            <a:r>
              <a:rPr lang="en-US" sz="3200" b="0" i="0" u="none" strike="noStrike" cap="none" baseline="0" dirty="0" smtClean="0">
                <a:solidFill>
                  <a:srgbClr val="660000"/>
                </a:solidFill>
                <a:latin typeface="Arial"/>
                <a:ea typeface="Arial"/>
                <a:cs typeface="Arial"/>
                <a:sym typeface="Arial"/>
              </a:rPr>
              <a:t>inter period</a:t>
            </a:r>
            <a:r>
              <a:rPr lang="en-US" sz="3200" b="0" i="0" u="none" strike="noStrike" cap="none" dirty="0" smtClean="0">
                <a:solidFill>
                  <a:srgbClr val="660000"/>
                </a:solidFill>
                <a:latin typeface="Arial"/>
                <a:ea typeface="Arial"/>
                <a:cs typeface="Arial"/>
                <a:sym typeface="Arial"/>
              </a:rPr>
              <a:t> of reduced activity</a:t>
            </a:r>
            <a:endParaRPr lang="en-US" sz="3200" b="0" i="0" u="none" strike="noStrike" cap="none" baseline="0" dirty="0">
              <a:solidFill>
                <a:srgbClr val="660000"/>
              </a:solidFill>
              <a:latin typeface="Arial"/>
              <a:ea typeface="Arial"/>
              <a:cs typeface="Arial"/>
              <a:sym typeface="Arial"/>
            </a:endParaRPr>
          </a:p>
        </p:txBody>
      </p:sp>
      <p:sp>
        <p:nvSpPr>
          <p:cNvPr id="243" name="Shape 243"/>
          <p:cNvSpPr/>
          <p:nvPr/>
        </p:nvSpPr>
        <p:spPr>
          <a:xfrm>
            <a:off x="1670948" y="2293887"/>
            <a:ext cx="5802103" cy="4336371"/>
          </a:xfrm>
          <a:prstGeom prst="rect">
            <a:avLst/>
          </a:prstGeom>
          <a:blipFill>
            <a:blip r:embed="rId3"/>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48" name="Shape 248"/>
          <p:cNvGrpSpPr/>
          <p:nvPr/>
        </p:nvGrpSpPr>
        <p:grpSpPr>
          <a:xfrm>
            <a:off x="457740" y="2163956"/>
            <a:ext cx="4037516" cy="3994900"/>
            <a:chOff x="540" y="264589"/>
            <a:chExt cx="4037516" cy="3994900"/>
          </a:xfrm>
        </p:grpSpPr>
        <p:sp>
          <p:nvSpPr>
            <p:cNvPr id="249" name="Shape 249"/>
            <p:cNvSpPr/>
            <p:nvPr/>
          </p:nvSpPr>
          <p:spPr>
            <a:xfrm>
              <a:off x="2533441" y="561318"/>
              <a:ext cx="1504615" cy="1504615"/>
            </a:xfrm>
            <a:prstGeom prst="rect">
              <a:avLst/>
            </a:prstGeom>
            <a:noFill/>
            <a:ln>
              <a:noFill/>
            </a:ln>
          </p:spPr>
          <p:txBody>
            <a:bodyPr lIns="20300" tIns="20300" rIns="20300" bIns="203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600" b="1" i="0" u="sng" strike="noStrike" cap="none" baseline="0">
                  <a:solidFill>
                    <a:srgbClr val="660000"/>
                  </a:solidFill>
                  <a:latin typeface="Arial"/>
                  <a:ea typeface="Arial"/>
                  <a:cs typeface="Arial"/>
                  <a:sym typeface="Arial"/>
                </a:rPr>
                <a:t>Fall</a:t>
              </a:r>
            </a:p>
            <a:p>
              <a:pPr marL="0" marR="0" lvl="0" indent="0" algn="ctr" rtl="0">
                <a:lnSpc>
                  <a:spcPct val="100000"/>
                </a:lnSpc>
                <a:spcBef>
                  <a:spcPts val="0"/>
                </a:spcBef>
                <a:spcAft>
                  <a:spcPts val="0"/>
                </a:spcAft>
                <a:buClr>
                  <a:schemeClr val="lt1"/>
                </a:buClr>
                <a:buSzPct val="25000"/>
                <a:buFont typeface="Arial"/>
                <a:buNone/>
              </a:pPr>
              <a:r>
                <a:rPr lang="en-US" sz="1600" b="1" i="0" u="none" strike="noStrike" cap="none" baseline="0">
                  <a:solidFill>
                    <a:srgbClr val="660000"/>
                  </a:solidFill>
                  <a:latin typeface="Arial"/>
                  <a:ea typeface="Arial"/>
                  <a:cs typeface="Arial"/>
                  <a:sym typeface="Arial"/>
                </a:rPr>
                <a:t> Adults burrow in the mud</a:t>
              </a:r>
            </a:p>
          </p:txBody>
        </p:sp>
        <p:sp>
          <p:nvSpPr>
            <p:cNvPr id="250" name="Shape 250"/>
            <p:cNvSpPr/>
            <p:nvPr/>
          </p:nvSpPr>
          <p:spPr>
            <a:xfrm>
              <a:off x="239078" y="264589"/>
              <a:ext cx="3560441" cy="3560441"/>
            </a:xfrm>
            <a:custGeom>
              <a:avLst/>
              <a:gdLst/>
              <a:ahLst/>
              <a:cxnLst/>
              <a:rect l="0" t="0" r="0" b="0"/>
              <a:pathLst>
                <a:path w="120000" h="120000" extrusionOk="0">
                  <a:moveTo>
                    <a:pt x="113402" y="60771"/>
                  </a:moveTo>
                  <a:lnTo>
                    <a:pt x="113402" y="60771"/>
                  </a:lnTo>
                  <a:cubicBezTo>
                    <a:pt x="113176" y="76399"/>
                    <a:pt x="106116" y="91143"/>
                    <a:pt x="94083" y="101118"/>
                  </a:cubicBezTo>
                  <a:lnTo>
                    <a:pt x="97442" y="106716"/>
                  </a:lnTo>
                  <a:lnTo>
                    <a:pt x="84931" y="101558"/>
                  </a:lnTo>
                  <a:lnTo>
                    <a:pt x="85572" y="86930"/>
                  </a:lnTo>
                  <a:lnTo>
                    <a:pt x="88923" y="92516"/>
                  </a:lnTo>
                  <a:cubicBezTo>
                    <a:pt x="98043" y="84403"/>
                    <a:pt x="103337" y="72833"/>
                    <a:pt x="103514" y="60628"/>
                  </a:cubicBezTo>
                  <a:close/>
                </a:path>
              </a:pathLst>
            </a:custGeom>
            <a:solidFill>
              <a:srgbClr val="537756"/>
            </a:solidFill>
            <a:ln w="381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251" name="Shape 251"/>
            <p:cNvSpPr/>
            <p:nvPr/>
          </p:nvSpPr>
          <p:spPr>
            <a:xfrm>
              <a:off x="1266991" y="2754875"/>
              <a:ext cx="1504615" cy="1504615"/>
            </a:xfrm>
            <a:prstGeom prst="rect">
              <a:avLst/>
            </a:prstGeom>
            <a:noFill/>
            <a:ln>
              <a:noFill/>
            </a:ln>
          </p:spPr>
          <p:txBody>
            <a:bodyPr lIns="20300" tIns="20300" rIns="20300" bIns="203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600" b="1" i="0" u="sng" strike="noStrike" cap="none" baseline="0">
                  <a:solidFill>
                    <a:srgbClr val="660000"/>
                  </a:solidFill>
                  <a:latin typeface="Arial"/>
                  <a:ea typeface="Arial"/>
                  <a:cs typeface="Arial"/>
                  <a:sym typeface="Arial"/>
                </a:rPr>
                <a:t>Spring</a:t>
              </a:r>
            </a:p>
            <a:p>
              <a:pPr marL="0" marR="0" lvl="0" indent="0" algn="ctr" rtl="0">
                <a:lnSpc>
                  <a:spcPct val="100000"/>
                </a:lnSpc>
                <a:spcBef>
                  <a:spcPts val="0"/>
                </a:spcBef>
                <a:spcAft>
                  <a:spcPts val="0"/>
                </a:spcAft>
                <a:buClr>
                  <a:schemeClr val="lt1"/>
                </a:buClr>
                <a:buSzPct val="25000"/>
                <a:buFont typeface="Arial"/>
                <a:buNone/>
              </a:pPr>
              <a:r>
                <a:rPr lang="en-US" sz="1600" b="1" i="0" u="none" strike="noStrike" cap="none" baseline="0">
                  <a:solidFill>
                    <a:srgbClr val="660000"/>
                  </a:solidFill>
                  <a:latin typeface="Arial"/>
                  <a:ea typeface="Arial"/>
                  <a:cs typeface="Arial"/>
                  <a:sym typeface="Arial"/>
                </a:rPr>
                <a:t>Mating occurs</a:t>
              </a:r>
            </a:p>
            <a:p>
              <a:pPr marL="0" marR="0" lvl="0" indent="0" algn="ctr" rtl="0">
                <a:lnSpc>
                  <a:spcPct val="100000"/>
                </a:lnSpc>
                <a:spcBef>
                  <a:spcPts val="0"/>
                </a:spcBef>
                <a:spcAft>
                  <a:spcPts val="0"/>
                </a:spcAft>
                <a:buClr>
                  <a:schemeClr val="lt1"/>
                </a:buClr>
                <a:buSzPct val="25000"/>
                <a:buFont typeface="Arial"/>
                <a:buNone/>
              </a:pPr>
              <a:r>
                <a:rPr lang="en-US" sz="1600" b="1" i="0" u="none" strike="noStrike" cap="none" baseline="0">
                  <a:solidFill>
                    <a:srgbClr val="660000"/>
                  </a:solidFill>
                  <a:latin typeface="Arial"/>
                  <a:ea typeface="Arial"/>
                  <a:cs typeface="Arial"/>
                  <a:sym typeface="Arial"/>
                </a:rPr>
                <a:t>In the water</a:t>
              </a:r>
            </a:p>
          </p:txBody>
        </p:sp>
        <p:sp>
          <p:nvSpPr>
            <p:cNvPr id="252" name="Shape 252"/>
            <p:cNvSpPr/>
            <p:nvPr/>
          </p:nvSpPr>
          <p:spPr>
            <a:xfrm>
              <a:off x="239078" y="264589"/>
              <a:ext cx="3560441" cy="3560441"/>
            </a:xfrm>
            <a:custGeom>
              <a:avLst/>
              <a:gdLst/>
              <a:ahLst/>
              <a:cxnLst/>
              <a:rect l="0" t="0" r="0" b="0"/>
              <a:pathLst>
                <a:path w="120000" h="120000" extrusionOk="0">
                  <a:moveTo>
                    <a:pt x="32524" y="105798"/>
                  </a:moveTo>
                  <a:lnTo>
                    <a:pt x="32524" y="105798"/>
                  </a:lnTo>
                  <a:cubicBezTo>
                    <a:pt x="19122" y="97758"/>
                    <a:pt x="9914" y="84250"/>
                    <a:pt x="7328" y="68836"/>
                  </a:cubicBezTo>
                  <a:lnTo>
                    <a:pt x="800" y="68930"/>
                  </a:lnTo>
                  <a:lnTo>
                    <a:pt x="11541" y="60699"/>
                  </a:lnTo>
                  <a:lnTo>
                    <a:pt x="23871" y="68597"/>
                  </a:lnTo>
                  <a:lnTo>
                    <a:pt x="17358" y="68691"/>
                  </a:lnTo>
                  <a:lnTo>
                    <a:pt x="17358" y="68691"/>
                  </a:lnTo>
                  <a:cubicBezTo>
                    <a:pt x="19795" y="80651"/>
                    <a:pt x="27144" y="91038"/>
                    <a:pt x="37612" y="97318"/>
                  </a:cubicBezTo>
                  <a:close/>
                </a:path>
              </a:pathLst>
            </a:custGeom>
            <a:solidFill>
              <a:srgbClr val="537756"/>
            </a:solidFill>
            <a:ln w="381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253" name="Shape 253"/>
            <p:cNvSpPr/>
            <p:nvPr/>
          </p:nvSpPr>
          <p:spPr>
            <a:xfrm>
              <a:off x="540" y="561318"/>
              <a:ext cx="1504615" cy="1504615"/>
            </a:xfrm>
            <a:prstGeom prst="rect">
              <a:avLst/>
            </a:prstGeom>
            <a:noFill/>
            <a:ln>
              <a:noFill/>
            </a:ln>
          </p:spPr>
          <p:txBody>
            <a:bodyPr lIns="20300" tIns="20300" rIns="20300" bIns="203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600" b="1" i="0" u="sng" strike="noStrike" cap="none" baseline="0">
                  <a:solidFill>
                    <a:srgbClr val="660000"/>
                  </a:solidFill>
                  <a:latin typeface="Arial"/>
                  <a:ea typeface="Arial"/>
                  <a:cs typeface="Arial"/>
                  <a:sym typeface="Arial"/>
                </a:rPr>
                <a:t>Summer</a:t>
              </a:r>
            </a:p>
            <a:p>
              <a:pPr marL="0" marR="0" lvl="0" indent="0" algn="ctr" rtl="0">
                <a:lnSpc>
                  <a:spcPct val="100000"/>
                </a:lnSpc>
                <a:spcBef>
                  <a:spcPts val="0"/>
                </a:spcBef>
                <a:spcAft>
                  <a:spcPts val="0"/>
                </a:spcAft>
                <a:buClr>
                  <a:schemeClr val="lt1"/>
                </a:buClr>
                <a:buSzPct val="25000"/>
                <a:buFont typeface="Arial"/>
                <a:buNone/>
              </a:pPr>
              <a:r>
                <a:rPr lang="en-US" sz="1600" b="1" i="0" u="none" strike="noStrike" cap="none" baseline="0">
                  <a:solidFill>
                    <a:srgbClr val="660000"/>
                  </a:solidFill>
                  <a:latin typeface="Arial"/>
                  <a:ea typeface="Arial"/>
                  <a:cs typeface="Arial"/>
                  <a:sym typeface="Arial"/>
                </a:rPr>
                <a:t>Females lay eggs</a:t>
              </a:r>
            </a:p>
            <a:p>
              <a:pPr marL="0" marR="0" lvl="0" indent="0" algn="ctr" rtl="0">
                <a:lnSpc>
                  <a:spcPct val="100000"/>
                </a:lnSpc>
                <a:spcBef>
                  <a:spcPts val="0"/>
                </a:spcBef>
                <a:spcAft>
                  <a:spcPts val="0"/>
                </a:spcAft>
                <a:buClr>
                  <a:schemeClr val="lt1"/>
                </a:buClr>
                <a:buSzPct val="25000"/>
                <a:buFont typeface="Arial"/>
                <a:buNone/>
              </a:pPr>
              <a:r>
                <a:rPr lang="en-US" sz="1600" b="1" i="0" u="none" strike="noStrike" cap="none" baseline="0">
                  <a:solidFill>
                    <a:srgbClr val="660000"/>
                  </a:solidFill>
                  <a:latin typeface="Arial"/>
                  <a:ea typeface="Arial"/>
                  <a:cs typeface="Arial"/>
                  <a:sym typeface="Arial"/>
                </a:rPr>
                <a:t>on land and return</a:t>
              </a:r>
            </a:p>
            <a:p>
              <a:pPr marL="0" marR="0" lvl="0" indent="0" algn="ctr" rtl="0">
                <a:lnSpc>
                  <a:spcPct val="100000"/>
                </a:lnSpc>
                <a:spcBef>
                  <a:spcPts val="0"/>
                </a:spcBef>
                <a:spcAft>
                  <a:spcPts val="0"/>
                </a:spcAft>
                <a:buClr>
                  <a:schemeClr val="lt1"/>
                </a:buClr>
                <a:buSzPct val="25000"/>
                <a:buFont typeface="Arial"/>
                <a:buNone/>
              </a:pPr>
              <a:r>
                <a:rPr lang="en-US" sz="1600" b="1" i="0" u="none" strike="noStrike" cap="none" baseline="0">
                  <a:solidFill>
                    <a:srgbClr val="660000"/>
                  </a:solidFill>
                  <a:latin typeface="Arial"/>
                  <a:ea typeface="Arial"/>
                  <a:cs typeface="Arial"/>
                  <a:sym typeface="Arial"/>
                </a:rPr>
                <a:t>to water</a:t>
              </a:r>
            </a:p>
          </p:txBody>
        </p:sp>
        <p:sp>
          <p:nvSpPr>
            <p:cNvPr id="254" name="Shape 254"/>
            <p:cNvSpPr/>
            <p:nvPr/>
          </p:nvSpPr>
          <p:spPr>
            <a:xfrm>
              <a:off x="239078" y="264589"/>
              <a:ext cx="3560441" cy="3560441"/>
            </a:xfrm>
            <a:custGeom>
              <a:avLst/>
              <a:gdLst/>
              <a:ahLst/>
              <a:cxnLst/>
              <a:rect l="0" t="0" r="0" b="0"/>
              <a:pathLst>
                <a:path w="120000" h="120000" extrusionOk="0">
                  <a:moveTo>
                    <a:pt x="41222" y="10001"/>
                  </a:moveTo>
                  <a:lnTo>
                    <a:pt x="41222" y="10001"/>
                  </a:lnTo>
                  <a:cubicBezTo>
                    <a:pt x="50732" y="6430"/>
                    <a:pt x="61062" y="5645"/>
                    <a:pt x="71002" y="7737"/>
                  </a:cubicBezTo>
                  <a:lnTo>
                    <a:pt x="73297" y="1625"/>
                  </a:lnTo>
                  <a:lnTo>
                    <a:pt x="77038" y="14630"/>
                  </a:lnTo>
                  <a:lnTo>
                    <a:pt x="65185" y="23226"/>
                  </a:lnTo>
                  <a:lnTo>
                    <a:pt x="67475" y="17128"/>
                  </a:lnTo>
                  <a:cubicBezTo>
                    <a:pt x="59829" y="15794"/>
                    <a:pt x="51965" y="16530"/>
                    <a:pt x="44699" y="19259"/>
                  </a:cubicBezTo>
                  <a:close/>
                </a:path>
              </a:pathLst>
            </a:custGeom>
            <a:solidFill>
              <a:srgbClr val="537756"/>
            </a:solidFill>
            <a:ln w="381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grpSp>
      <p:grpSp>
        <p:nvGrpSpPr>
          <p:cNvPr id="255" name="Shape 255"/>
          <p:cNvGrpSpPr/>
          <p:nvPr/>
        </p:nvGrpSpPr>
        <p:grpSpPr>
          <a:xfrm>
            <a:off x="4929187" y="2219325"/>
            <a:ext cx="3903259" cy="3704822"/>
            <a:chOff x="3089" y="1381"/>
            <a:chExt cx="2457" cy="2332"/>
          </a:xfrm>
        </p:grpSpPr>
        <p:sp>
          <p:nvSpPr>
            <p:cNvPr id="256" name="Shape 256"/>
            <p:cNvSpPr/>
            <p:nvPr/>
          </p:nvSpPr>
          <p:spPr>
            <a:xfrm>
              <a:off x="3377" y="1381"/>
              <a:ext cx="1643" cy="1643"/>
            </a:xfrm>
            <a:custGeom>
              <a:avLst/>
              <a:gdLst/>
              <a:ahLst/>
              <a:cxnLst/>
              <a:rect l="0" t="0" r="0" b="0"/>
              <a:pathLst>
                <a:path w="21600" h="21600" extrusionOk="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9DBF9F"/>
            </a:solidFill>
            <a:ln w="28575" cap="flat">
              <a:solidFill>
                <a:schemeClr val="lt1"/>
              </a:solidFill>
              <a:prstDash val="solid"/>
              <a:miter/>
              <a:headEnd type="none" w="med" len="med"/>
              <a:tailEnd type="none" w="med" len="med"/>
            </a:ln>
          </p:spPr>
          <p:txBody>
            <a:bodyPr lIns="0" tIns="0" rIns="0" bIns="0" anchor="ctr" anchorCtr="0">
              <a:noAutofit/>
            </a:bodyPr>
            <a:lstStyle/>
            <a:p>
              <a:endParaRPr/>
            </a:p>
          </p:txBody>
        </p:sp>
        <p:sp>
          <p:nvSpPr>
            <p:cNvPr id="257" name="Shape 257"/>
            <p:cNvSpPr/>
            <p:nvPr/>
          </p:nvSpPr>
          <p:spPr>
            <a:xfrm rot="7199998">
              <a:off x="3603" y="1768"/>
              <a:ext cx="1644" cy="1644"/>
            </a:xfrm>
            <a:custGeom>
              <a:avLst/>
              <a:gdLst/>
              <a:ahLst/>
              <a:cxnLst/>
              <a:rect l="0" t="0" r="0" b="0"/>
              <a:pathLst>
                <a:path w="21600" h="21600" extrusionOk="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9DBF9F"/>
            </a:solidFill>
            <a:ln w="28575" cap="flat">
              <a:solidFill>
                <a:schemeClr val="lt1"/>
              </a:solidFill>
              <a:prstDash val="solid"/>
              <a:miter/>
              <a:headEnd type="none" w="med" len="med"/>
              <a:tailEnd type="none" w="med" len="med"/>
            </a:ln>
          </p:spPr>
          <p:txBody>
            <a:bodyPr lIns="0" tIns="0" rIns="0" bIns="0" anchor="ctr" anchorCtr="0">
              <a:noAutofit/>
            </a:bodyPr>
            <a:lstStyle/>
            <a:p>
              <a:endParaRPr/>
            </a:p>
          </p:txBody>
        </p:sp>
        <p:sp>
          <p:nvSpPr>
            <p:cNvPr id="258" name="Shape 258"/>
            <p:cNvSpPr/>
            <p:nvPr/>
          </p:nvSpPr>
          <p:spPr>
            <a:xfrm>
              <a:off x="3477" y="3056"/>
              <a:ext cx="1198" cy="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baseline="0">
                  <a:solidFill>
                    <a:schemeClr val="lt1"/>
                  </a:solidFill>
                  <a:latin typeface="Arial"/>
                  <a:ea typeface="Arial"/>
                  <a:cs typeface="Arial"/>
                  <a:sym typeface="Arial"/>
                </a:rPr>
                <a:t>Overwinters</a:t>
              </a:r>
            </a:p>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baseline="0">
                  <a:solidFill>
                    <a:schemeClr val="lt1"/>
                  </a:solidFill>
                  <a:latin typeface="Arial"/>
                  <a:ea typeface="Arial"/>
                  <a:cs typeface="Arial"/>
                  <a:sym typeface="Arial"/>
                </a:rPr>
                <a:t>Hatchlings emerge in </a:t>
              </a:r>
            </a:p>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baseline="0">
                  <a:solidFill>
                    <a:schemeClr val="lt1"/>
                  </a:solidFill>
                  <a:latin typeface="Arial"/>
                  <a:ea typeface="Arial"/>
                  <a:cs typeface="Arial"/>
                  <a:sym typeface="Arial"/>
                </a:rPr>
                <a:t>spring and enter water</a:t>
              </a:r>
            </a:p>
          </p:txBody>
        </p:sp>
        <p:sp>
          <p:nvSpPr>
            <p:cNvPr id="259" name="Shape 259"/>
            <p:cNvSpPr/>
            <p:nvPr/>
          </p:nvSpPr>
          <p:spPr>
            <a:xfrm>
              <a:off x="3089" y="1681"/>
              <a:ext cx="658" cy="658"/>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600" b="0" i="0" u="sng" strike="noStrike" cap="none" baseline="0">
                  <a:solidFill>
                    <a:schemeClr val="lt1"/>
                  </a:solidFill>
                  <a:latin typeface="Arial"/>
                  <a:ea typeface="Arial"/>
                  <a:cs typeface="Arial"/>
                  <a:sym typeface="Arial"/>
                </a:rPr>
                <a:t>Fall</a:t>
              </a:r>
            </a:p>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baseline="0">
                  <a:solidFill>
                    <a:schemeClr val="lt1"/>
                  </a:solidFill>
                  <a:latin typeface="Arial"/>
                  <a:ea typeface="Arial"/>
                  <a:cs typeface="Arial"/>
                  <a:sym typeface="Arial"/>
                </a:rPr>
                <a:t>hatchlings</a:t>
              </a:r>
            </a:p>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baseline="0">
                  <a:solidFill>
                    <a:schemeClr val="lt1"/>
                  </a:solidFill>
                  <a:latin typeface="Arial"/>
                  <a:ea typeface="Arial"/>
                  <a:cs typeface="Arial"/>
                  <a:sym typeface="Arial"/>
                </a:rPr>
                <a:t>emerge</a:t>
              </a:r>
            </a:p>
          </p:txBody>
        </p:sp>
        <p:sp>
          <p:nvSpPr>
            <p:cNvPr id="260" name="Shape 260"/>
            <p:cNvSpPr/>
            <p:nvPr/>
          </p:nvSpPr>
          <p:spPr>
            <a:xfrm>
              <a:off x="4650" y="1680"/>
              <a:ext cx="658" cy="658"/>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baseline="0" dirty="0">
                  <a:solidFill>
                    <a:schemeClr val="lt1"/>
                  </a:solidFill>
                  <a:latin typeface="Arial"/>
                  <a:ea typeface="Arial"/>
                  <a:cs typeface="Arial"/>
                  <a:sym typeface="Arial"/>
                </a:rPr>
                <a:t>Find </a:t>
              </a:r>
            </a:p>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baseline="0" dirty="0">
                  <a:solidFill>
                    <a:schemeClr val="lt1"/>
                  </a:solidFill>
                  <a:latin typeface="Arial"/>
                  <a:ea typeface="Arial"/>
                  <a:cs typeface="Arial"/>
                  <a:sym typeface="Arial"/>
                </a:rPr>
                <a:t>wintering</a:t>
              </a:r>
            </a:p>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baseline="0" dirty="0">
                  <a:solidFill>
                    <a:schemeClr val="lt1"/>
                  </a:solidFill>
                  <a:latin typeface="Arial"/>
                  <a:ea typeface="Arial"/>
                  <a:cs typeface="Arial"/>
                  <a:sym typeface="Arial"/>
                </a:rPr>
                <a:t>location on</a:t>
              </a:r>
            </a:p>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baseline="0" dirty="0">
                  <a:solidFill>
                    <a:schemeClr val="lt1"/>
                  </a:solidFill>
                  <a:latin typeface="Arial"/>
                  <a:ea typeface="Arial"/>
                  <a:cs typeface="Arial"/>
                  <a:sym typeface="Arial"/>
                </a:rPr>
                <a:t>land or water</a:t>
              </a:r>
            </a:p>
          </p:txBody>
        </p:sp>
      </p:grpSp>
      <p:sp>
        <p:nvSpPr>
          <p:cNvPr id="261" name="Shape 261"/>
          <p:cNvSpPr txBox="1"/>
          <p:nvPr/>
        </p:nvSpPr>
        <p:spPr>
          <a:xfrm>
            <a:off x="1304100" y="1370755"/>
            <a:ext cx="2268600" cy="775799"/>
          </a:xfrm>
          <a:prstGeom prst="rect">
            <a:avLst/>
          </a:prstGeom>
          <a:noFill/>
          <a:ln>
            <a:noFill/>
          </a:ln>
        </p:spPr>
        <p:txBody>
          <a:bodyPr lIns="91425" tIns="45700" rIns="91425" bIns="45700" anchor="t" anchorCtr="0">
            <a:noAutofit/>
          </a:bodyPr>
          <a:lstStyle/>
          <a:p>
            <a:pPr marL="0" marR="0" lvl="0" indent="0" algn="ctr" rtl="0">
              <a:lnSpc>
                <a:spcPct val="100000"/>
              </a:lnSpc>
              <a:spcBef>
                <a:spcPts val="1600"/>
              </a:spcBef>
              <a:spcAft>
                <a:spcPts val="0"/>
              </a:spcAft>
              <a:buClr>
                <a:srgbClr val="000000"/>
              </a:buClr>
              <a:buSzPct val="25000"/>
              <a:buFont typeface="Arial"/>
              <a:buNone/>
            </a:pPr>
            <a:r>
              <a:rPr lang="en-US" sz="3200" b="1" i="0" u="none" strike="noStrike" cap="none" baseline="0">
                <a:solidFill>
                  <a:srgbClr val="660000"/>
                </a:solidFill>
                <a:latin typeface="Arial"/>
                <a:ea typeface="Arial"/>
                <a:cs typeface="Arial"/>
                <a:sym typeface="Arial"/>
              </a:rPr>
              <a:t>Adult </a:t>
            </a:r>
          </a:p>
        </p:txBody>
      </p:sp>
      <p:sp>
        <p:nvSpPr>
          <p:cNvPr id="262" name="Shape 262"/>
          <p:cNvSpPr txBox="1"/>
          <p:nvPr/>
        </p:nvSpPr>
        <p:spPr>
          <a:xfrm>
            <a:off x="5536830" y="1353355"/>
            <a:ext cx="2449500" cy="810600"/>
          </a:xfrm>
          <a:prstGeom prst="rect">
            <a:avLst/>
          </a:prstGeom>
          <a:noFill/>
          <a:ln>
            <a:noFill/>
          </a:ln>
        </p:spPr>
        <p:txBody>
          <a:bodyPr lIns="91425" tIns="45700" rIns="91425" bIns="45700" anchor="t" anchorCtr="0">
            <a:noAutofit/>
          </a:bodyPr>
          <a:lstStyle/>
          <a:p>
            <a:pPr marL="0" marR="0" lvl="0" indent="0" algn="ctr" rtl="0">
              <a:lnSpc>
                <a:spcPct val="100000"/>
              </a:lnSpc>
              <a:spcBef>
                <a:spcPts val="1600"/>
              </a:spcBef>
              <a:spcAft>
                <a:spcPts val="0"/>
              </a:spcAft>
              <a:buClr>
                <a:srgbClr val="000000"/>
              </a:buClr>
              <a:buSzPct val="25000"/>
              <a:buFont typeface="Arial"/>
              <a:buNone/>
            </a:pPr>
            <a:r>
              <a:rPr lang="en-US" sz="3200" b="0" i="0" u="none" strike="noStrike" cap="none" baseline="0">
                <a:solidFill>
                  <a:schemeClr val="lt1"/>
                </a:solidFill>
                <a:latin typeface="Arial"/>
                <a:ea typeface="Arial"/>
                <a:cs typeface="Arial"/>
                <a:sym typeface="Arial"/>
              </a:rPr>
              <a:t>Hatchling</a:t>
            </a:r>
          </a:p>
        </p:txBody>
      </p:sp>
      <p:sp>
        <p:nvSpPr>
          <p:cNvPr id="263" name="Shape 263"/>
          <p:cNvSpPr txBox="1">
            <a:spLocks noGrp="1"/>
          </p:cNvSpPr>
          <p:nvPr>
            <p:ph type="title"/>
          </p:nvPr>
        </p:nvSpPr>
        <p:spPr>
          <a:xfrm>
            <a:off x="383942" y="6350"/>
            <a:ext cx="8504100" cy="11025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Terrapin  Life Cycle: Adult</a:t>
            </a:r>
          </a:p>
        </p:txBody>
      </p:sp>
      <p:sp>
        <p:nvSpPr>
          <p:cNvPr id="264" name="Shape 264"/>
          <p:cNvSpPr/>
          <p:nvPr/>
        </p:nvSpPr>
        <p:spPr>
          <a:xfrm>
            <a:off x="3863975" y="5330825"/>
            <a:ext cx="1431924" cy="655638"/>
          </a:xfrm>
          <a:prstGeom prst="leftArrow">
            <a:avLst>
              <a:gd name="adj1" fmla="val 50000"/>
              <a:gd name="adj2" fmla="val 50000"/>
            </a:avLst>
          </a:prstGeom>
          <a:solidFill>
            <a:schemeClr val="accent1"/>
          </a:solidFill>
          <a:ln w="38100" cap="flat">
            <a:solidFill>
              <a:schemeClr val="lt1"/>
            </a:solidFill>
            <a:prstDash val="solid"/>
            <a:round/>
            <a:headEnd type="none" w="med" len="med"/>
            <a:tailEnd type="none" w="med" len="med"/>
          </a:ln>
        </p:spPr>
        <p:txBody>
          <a:bodyPr lIns="91425" tIns="45700" rIns="91425" bIns="45700" anchor="ctr" anchorCtr="0">
            <a:noAutofit/>
          </a:bodyPr>
          <a:lstStyle/>
          <a:p>
            <a:endParaRPr/>
          </a:p>
        </p:txBody>
      </p:sp>
      <p:sp>
        <p:nvSpPr>
          <p:cNvPr id="265" name="Shape 265"/>
          <p:cNvSpPr/>
          <p:nvPr/>
        </p:nvSpPr>
        <p:spPr>
          <a:xfrm>
            <a:off x="1676400" y="3505200"/>
            <a:ext cx="1417637" cy="1179511"/>
          </a:xfrm>
          <a:prstGeom prst="rect">
            <a:avLst/>
          </a:prstGeom>
          <a:blipFill>
            <a:blip r:embed="rId3"/>
            <a:stretch>
              <a:fillRect/>
            </a:stretch>
          </a:blipFill>
        </p:spPr>
      </p:sp>
      <p:sp>
        <p:nvSpPr>
          <p:cNvPr id="266" name="Shape 266"/>
          <p:cNvSpPr/>
          <p:nvPr/>
        </p:nvSpPr>
        <p:spPr>
          <a:xfrm>
            <a:off x="5943600" y="3352800"/>
            <a:ext cx="1447800" cy="1219200"/>
          </a:xfrm>
          <a:prstGeom prst="rect">
            <a:avLst/>
          </a:prstGeom>
          <a:blipFill>
            <a:blip r:embed="rId4"/>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pSp>
        <p:nvGrpSpPr>
          <p:cNvPr id="271" name="Shape 271"/>
          <p:cNvGrpSpPr/>
          <p:nvPr/>
        </p:nvGrpSpPr>
        <p:grpSpPr>
          <a:xfrm>
            <a:off x="457740" y="2009253"/>
            <a:ext cx="4037516" cy="3994901"/>
            <a:chOff x="540" y="264588"/>
            <a:chExt cx="4037516" cy="3994901"/>
          </a:xfrm>
        </p:grpSpPr>
        <p:sp>
          <p:nvSpPr>
            <p:cNvPr id="272" name="Shape 272"/>
            <p:cNvSpPr/>
            <p:nvPr/>
          </p:nvSpPr>
          <p:spPr>
            <a:xfrm>
              <a:off x="2533441" y="561318"/>
              <a:ext cx="1504615" cy="1504615"/>
            </a:xfrm>
            <a:prstGeom prst="rect">
              <a:avLst/>
            </a:prstGeom>
            <a:noFill/>
            <a:ln>
              <a:noFill/>
            </a:ln>
          </p:spPr>
          <p:txBody>
            <a:bodyPr lIns="20300" tIns="20300" rIns="20300" bIns="203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600" b="1" i="0" u="sng" strike="noStrike" cap="none" baseline="0">
                  <a:solidFill>
                    <a:schemeClr val="lt1"/>
                  </a:solidFill>
                  <a:latin typeface="Arial"/>
                  <a:ea typeface="Arial"/>
                  <a:cs typeface="Arial"/>
                  <a:sym typeface="Arial"/>
                </a:rPr>
                <a:t>Fall </a:t>
              </a:r>
            </a:p>
            <a:p>
              <a:pPr marL="0" marR="0" lvl="0" indent="0" algn="ctr" rtl="0">
                <a:lnSpc>
                  <a:spcPct val="100000"/>
                </a:lnSpc>
                <a:spcBef>
                  <a:spcPts val="0"/>
                </a:spcBef>
                <a:spcAft>
                  <a:spcPts val="0"/>
                </a:spcAft>
                <a:buClr>
                  <a:schemeClr val="lt1"/>
                </a:buClr>
                <a:buSzPct val="25000"/>
                <a:buFont typeface="Arial"/>
                <a:buNone/>
              </a:pPr>
              <a:r>
                <a:rPr lang="en-US" sz="1600" b="0" i="0" u="none" strike="noStrike" cap="none" baseline="0">
                  <a:solidFill>
                    <a:schemeClr val="lt1"/>
                  </a:solidFill>
                  <a:latin typeface="Arial"/>
                  <a:ea typeface="Arial"/>
                  <a:cs typeface="Arial"/>
                  <a:sym typeface="Arial"/>
                </a:rPr>
                <a:t>Adults burrow in the mud</a:t>
              </a:r>
            </a:p>
          </p:txBody>
        </p:sp>
        <p:sp>
          <p:nvSpPr>
            <p:cNvPr id="273" name="Shape 273"/>
            <p:cNvSpPr/>
            <p:nvPr/>
          </p:nvSpPr>
          <p:spPr>
            <a:xfrm>
              <a:off x="239078" y="264588"/>
              <a:ext cx="3560441" cy="3560441"/>
            </a:xfrm>
            <a:custGeom>
              <a:avLst/>
              <a:gdLst/>
              <a:ahLst/>
              <a:cxnLst/>
              <a:rect l="0" t="0" r="0" b="0"/>
              <a:pathLst>
                <a:path w="120000" h="120000" extrusionOk="0">
                  <a:moveTo>
                    <a:pt x="113402" y="60771"/>
                  </a:moveTo>
                  <a:lnTo>
                    <a:pt x="113402" y="60771"/>
                  </a:lnTo>
                  <a:cubicBezTo>
                    <a:pt x="113176" y="76399"/>
                    <a:pt x="106116" y="91143"/>
                    <a:pt x="94083" y="101118"/>
                  </a:cubicBezTo>
                  <a:lnTo>
                    <a:pt x="97442" y="106716"/>
                  </a:lnTo>
                  <a:lnTo>
                    <a:pt x="84931" y="101558"/>
                  </a:lnTo>
                  <a:lnTo>
                    <a:pt x="85572" y="86930"/>
                  </a:lnTo>
                  <a:lnTo>
                    <a:pt x="88923" y="92516"/>
                  </a:lnTo>
                  <a:cubicBezTo>
                    <a:pt x="98043" y="84403"/>
                    <a:pt x="103337" y="72833"/>
                    <a:pt x="103514" y="60628"/>
                  </a:cubicBezTo>
                  <a:close/>
                </a:path>
              </a:pathLst>
            </a:custGeom>
            <a:solidFill>
              <a:srgbClr val="9DBF9F"/>
            </a:solidFill>
            <a:ln w="381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274" name="Shape 274"/>
            <p:cNvSpPr/>
            <p:nvPr/>
          </p:nvSpPr>
          <p:spPr>
            <a:xfrm>
              <a:off x="1266991" y="2754875"/>
              <a:ext cx="1504615" cy="1504615"/>
            </a:xfrm>
            <a:prstGeom prst="rect">
              <a:avLst/>
            </a:prstGeom>
            <a:noFill/>
            <a:ln>
              <a:noFill/>
            </a:ln>
          </p:spPr>
          <p:txBody>
            <a:bodyPr lIns="20300" tIns="20300" rIns="20300" bIns="203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600" b="1" i="0" u="sng" strike="noStrike" cap="none" baseline="0">
                  <a:solidFill>
                    <a:schemeClr val="lt1"/>
                  </a:solidFill>
                  <a:latin typeface="Arial"/>
                  <a:ea typeface="Arial"/>
                  <a:cs typeface="Arial"/>
                  <a:sym typeface="Arial"/>
                </a:rPr>
                <a:t>Spring</a:t>
              </a:r>
            </a:p>
            <a:p>
              <a:pPr marL="0" marR="0" lvl="0" indent="0" algn="ctr" rtl="0">
                <a:lnSpc>
                  <a:spcPct val="100000"/>
                </a:lnSpc>
                <a:spcBef>
                  <a:spcPts val="0"/>
                </a:spcBef>
                <a:spcAft>
                  <a:spcPts val="0"/>
                </a:spcAft>
                <a:buClr>
                  <a:schemeClr val="lt1"/>
                </a:buClr>
                <a:buSzPct val="25000"/>
                <a:buFont typeface="Arial"/>
                <a:buNone/>
              </a:pPr>
              <a:r>
                <a:rPr lang="en-US" sz="1600" b="0" i="0" u="none" strike="noStrike" cap="none" baseline="0">
                  <a:solidFill>
                    <a:schemeClr val="lt1"/>
                  </a:solidFill>
                  <a:latin typeface="Arial"/>
                  <a:ea typeface="Arial"/>
                  <a:cs typeface="Arial"/>
                  <a:sym typeface="Arial"/>
                </a:rPr>
                <a:t>Mating occurs</a:t>
              </a:r>
            </a:p>
            <a:p>
              <a:pPr marL="0" marR="0" lvl="0" indent="0" algn="ctr" rtl="0">
                <a:lnSpc>
                  <a:spcPct val="100000"/>
                </a:lnSpc>
                <a:spcBef>
                  <a:spcPts val="0"/>
                </a:spcBef>
                <a:spcAft>
                  <a:spcPts val="0"/>
                </a:spcAft>
                <a:buClr>
                  <a:schemeClr val="lt1"/>
                </a:buClr>
                <a:buSzPct val="25000"/>
                <a:buFont typeface="Arial"/>
                <a:buNone/>
              </a:pPr>
              <a:r>
                <a:rPr lang="en-US" sz="1600" b="0" i="0" u="none" strike="noStrike" cap="none" baseline="0">
                  <a:solidFill>
                    <a:schemeClr val="lt1"/>
                  </a:solidFill>
                  <a:latin typeface="Arial"/>
                  <a:ea typeface="Arial"/>
                  <a:cs typeface="Arial"/>
                  <a:sym typeface="Arial"/>
                </a:rPr>
                <a:t>In the water</a:t>
              </a:r>
            </a:p>
          </p:txBody>
        </p:sp>
        <p:sp>
          <p:nvSpPr>
            <p:cNvPr id="275" name="Shape 275"/>
            <p:cNvSpPr/>
            <p:nvPr/>
          </p:nvSpPr>
          <p:spPr>
            <a:xfrm>
              <a:off x="239078" y="264588"/>
              <a:ext cx="3560441" cy="3560441"/>
            </a:xfrm>
            <a:custGeom>
              <a:avLst/>
              <a:gdLst/>
              <a:ahLst/>
              <a:cxnLst/>
              <a:rect l="0" t="0" r="0" b="0"/>
              <a:pathLst>
                <a:path w="120000" h="120000" extrusionOk="0">
                  <a:moveTo>
                    <a:pt x="32524" y="105798"/>
                  </a:moveTo>
                  <a:lnTo>
                    <a:pt x="32524" y="105798"/>
                  </a:lnTo>
                  <a:cubicBezTo>
                    <a:pt x="19122" y="97758"/>
                    <a:pt x="9914" y="84250"/>
                    <a:pt x="7328" y="68836"/>
                  </a:cubicBezTo>
                  <a:lnTo>
                    <a:pt x="800" y="68930"/>
                  </a:lnTo>
                  <a:lnTo>
                    <a:pt x="11541" y="60699"/>
                  </a:lnTo>
                  <a:lnTo>
                    <a:pt x="23871" y="68597"/>
                  </a:lnTo>
                  <a:lnTo>
                    <a:pt x="17358" y="68691"/>
                  </a:lnTo>
                  <a:lnTo>
                    <a:pt x="17358" y="68691"/>
                  </a:lnTo>
                  <a:cubicBezTo>
                    <a:pt x="19795" y="80651"/>
                    <a:pt x="27144" y="91038"/>
                    <a:pt x="37612" y="97318"/>
                  </a:cubicBezTo>
                  <a:close/>
                </a:path>
              </a:pathLst>
            </a:custGeom>
            <a:solidFill>
              <a:srgbClr val="9DBF9F"/>
            </a:solidFill>
            <a:ln w="381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276" name="Shape 276"/>
            <p:cNvSpPr/>
            <p:nvPr/>
          </p:nvSpPr>
          <p:spPr>
            <a:xfrm>
              <a:off x="540" y="561318"/>
              <a:ext cx="1504615" cy="1504615"/>
            </a:xfrm>
            <a:prstGeom prst="rect">
              <a:avLst/>
            </a:prstGeom>
            <a:noFill/>
            <a:ln>
              <a:noFill/>
            </a:ln>
          </p:spPr>
          <p:txBody>
            <a:bodyPr lIns="20300" tIns="20300" rIns="20300" bIns="203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600" b="1" i="0" u="sng" strike="noStrike" cap="none" baseline="0">
                  <a:solidFill>
                    <a:schemeClr val="lt1"/>
                  </a:solidFill>
                  <a:latin typeface="Arial"/>
                  <a:ea typeface="Arial"/>
                  <a:cs typeface="Arial"/>
                  <a:sym typeface="Arial"/>
                </a:rPr>
                <a:t>Summer</a:t>
              </a:r>
            </a:p>
            <a:p>
              <a:pPr marL="0" marR="0" lvl="0" indent="0" algn="ctr" rtl="0">
                <a:lnSpc>
                  <a:spcPct val="100000"/>
                </a:lnSpc>
                <a:spcBef>
                  <a:spcPts val="0"/>
                </a:spcBef>
                <a:spcAft>
                  <a:spcPts val="0"/>
                </a:spcAft>
                <a:buClr>
                  <a:schemeClr val="lt1"/>
                </a:buClr>
                <a:buSzPct val="25000"/>
                <a:buFont typeface="Arial"/>
                <a:buNone/>
              </a:pPr>
              <a:r>
                <a:rPr lang="en-US" sz="1600" b="0" i="0" u="none" strike="noStrike" cap="none" baseline="0">
                  <a:solidFill>
                    <a:schemeClr val="lt1"/>
                  </a:solidFill>
                  <a:latin typeface="Arial"/>
                  <a:ea typeface="Arial"/>
                  <a:cs typeface="Arial"/>
                  <a:sym typeface="Arial"/>
                </a:rPr>
                <a:t>Females lay eggs</a:t>
              </a:r>
            </a:p>
            <a:p>
              <a:pPr marL="0" marR="0" lvl="0" indent="0" algn="ctr" rtl="0">
                <a:lnSpc>
                  <a:spcPct val="100000"/>
                </a:lnSpc>
                <a:spcBef>
                  <a:spcPts val="0"/>
                </a:spcBef>
                <a:spcAft>
                  <a:spcPts val="0"/>
                </a:spcAft>
                <a:buClr>
                  <a:schemeClr val="lt1"/>
                </a:buClr>
                <a:buSzPct val="25000"/>
                <a:buFont typeface="Arial"/>
                <a:buNone/>
              </a:pPr>
              <a:r>
                <a:rPr lang="en-US" sz="1600" b="0" i="0" u="none" strike="noStrike" cap="none" baseline="0">
                  <a:solidFill>
                    <a:schemeClr val="lt1"/>
                  </a:solidFill>
                  <a:latin typeface="Arial"/>
                  <a:ea typeface="Arial"/>
                  <a:cs typeface="Arial"/>
                  <a:sym typeface="Arial"/>
                </a:rPr>
                <a:t>on land and return</a:t>
              </a:r>
            </a:p>
            <a:p>
              <a:pPr marL="0" marR="0" lvl="0" indent="0" algn="ctr" rtl="0">
                <a:lnSpc>
                  <a:spcPct val="100000"/>
                </a:lnSpc>
                <a:spcBef>
                  <a:spcPts val="0"/>
                </a:spcBef>
                <a:spcAft>
                  <a:spcPts val="0"/>
                </a:spcAft>
                <a:buClr>
                  <a:schemeClr val="lt1"/>
                </a:buClr>
                <a:buSzPct val="25000"/>
                <a:buFont typeface="Arial"/>
                <a:buNone/>
              </a:pPr>
              <a:r>
                <a:rPr lang="en-US" sz="1600" b="0" i="0" u="none" strike="noStrike" cap="none" baseline="0">
                  <a:solidFill>
                    <a:schemeClr val="lt1"/>
                  </a:solidFill>
                  <a:latin typeface="Arial"/>
                  <a:ea typeface="Arial"/>
                  <a:cs typeface="Arial"/>
                  <a:sym typeface="Arial"/>
                </a:rPr>
                <a:t>to water</a:t>
              </a:r>
            </a:p>
          </p:txBody>
        </p:sp>
        <p:sp>
          <p:nvSpPr>
            <p:cNvPr id="277" name="Shape 277"/>
            <p:cNvSpPr/>
            <p:nvPr/>
          </p:nvSpPr>
          <p:spPr>
            <a:xfrm>
              <a:off x="239078" y="264588"/>
              <a:ext cx="3560441" cy="3560441"/>
            </a:xfrm>
            <a:custGeom>
              <a:avLst/>
              <a:gdLst/>
              <a:ahLst/>
              <a:cxnLst/>
              <a:rect l="0" t="0" r="0" b="0"/>
              <a:pathLst>
                <a:path w="120000" h="120000" extrusionOk="0">
                  <a:moveTo>
                    <a:pt x="41222" y="10001"/>
                  </a:moveTo>
                  <a:lnTo>
                    <a:pt x="41222" y="10001"/>
                  </a:lnTo>
                  <a:cubicBezTo>
                    <a:pt x="50732" y="6430"/>
                    <a:pt x="61062" y="5645"/>
                    <a:pt x="71002" y="7737"/>
                  </a:cubicBezTo>
                  <a:lnTo>
                    <a:pt x="73297" y="1625"/>
                  </a:lnTo>
                  <a:lnTo>
                    <a:pt x="77038" y="14630"/>
                  </a:lnTo>
                  <a:lnTo>
                    <a:pt x="65185" y="23226"/>
                  </a:lnTo>
                  <a:lnTo>
                    <a:pt x="67475" y="17128"/>
                  </a:lnTo>
                  <a:cubicBezTo>
                    <a:pt x="59829" y="15794"/>
                    <a:pt x="51965" y="16530"/>
                    <a:pt x="44699" y="19259"/>
                  </a:cubicBezTo>
                  <a:close/>
                </a:path>
              </a:pathLst>
            </a:custGeom>
            <a:solidFill>
              <a:srgbClr val="9DBF9F"/>
            </a:solidFill>
            <a:ln w="381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grpSp>
      <p:sp>
        <p:nvSpPr>
          <p:cNvPr id="278" name="Shape 278"/>
          <p:cNvSpPr txBox="1">
            <a:spLocks noGrp="1"/>
          </p:cNvSpPr>
          <p:nvPr>
            <p:ph type="title"/>
          </p:nvPr>
        </p:nvSpPr>
        <p:spPr>
          <a:xfrm>
            <a:off x="603339" y="152401"/>
            <a:ext cx="7929900" cy="838199"/>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000" b="1" i="0" u="none" strike="noStrike" cap="none" baseline="0">
                <a:solidFill>
                  <a:srgbClr val="660000"/>
                </a:solidFill>
                <a:latin typeface="Arial"/>
                <a:ea typeface="Arial"/>
                <a:cs typeface="Arial"/>
                <a:sym typeface="Arial"/>
              </a:rPr>
              <a:t>Terrapin  Life Cycle: Hatchling</a:t>
            </a:r>
          </a:p>
        </p:txBody>
      </p:sp>
      <p:sp>
        <p:nvSpPr>
          <p:cNvPr id="279" name="Shape 279"/>
          <p:cNvSpPr txBox="1"/>
          <p:nvPr/>
        </p:nvSpPr>
        <p:spPr>
          <a:xfrm>
            <a:off x="1342199" y="1307250"/>
            <a:ext cx="2268600" cy="585899"/>
          </a:xfrm>
          <a:prstGeom prst="rect">
            <a:avLst/>
          </a:prstGeom>
          <a:noFill/>
          <a:ln>
            <a:noFill/>
          </a:ln>
        </p:spPr>
        <p:txBody>
          <a:bodyPr lIns="91425" tIns="45700" rIns="91425" bIns="45700" anchor="t" anchorCtr="0">
            <a:noAutofit/>
          </a:bodyPr>
          <a:lstStyle/>
          <a:p>
            <a:pPr marL="0" marR="0" lvl="0" indent="0" algn="ctr" rtl="0">
              <a:lnSpc>
                <a:spcPct val="100000"/>
              </a:lnSpc>
              <a:spcBef>
                <a:spcPts val="1600"/>
              </a:spcBef>
              <a:spcAft>
                <a:spcPts val="0"/>
              </a:spcAft>
              <a:buClr>
                <a:srgbClr val="000000"/>
              </a:buClr>
              <a:buSzPct val="25000"/>
              <a:buFont typeface="Arial"/>
              <a:buNone/>
            </a:pPr>
            <a:r>
              <a:rPr lang="en-US" sz="3200" b="0" i="0" u="none" strike="noStrike" cap="none" baseline="0">
                <a:solidFill>
                  <a:schemeClr val="lt1"/>
                </a:solidFill>
                <a:latin typeface="Arial"/>
                <a:ea typeface="Arial"/>
                <a:cs typeface="Arial"/>
                <a:sym typeface="Arial"/>
              </a:rPr>
              <a:t>Adult </a:t>
            </a:r>
          </a:p>
        </p:txBody>
      </p:sp>
      <p:sp>
        <p:nvSpPr>
          <p:cNvPr id="280" name="Shape 280"/>
          <p:cNvSpPr txBox="1"/>
          <p:nvPr/>
        </p:nvSpPr>
        <p:spPr>
          <a:xfrm>
            <a:off x="5422005" y="1308100"/>
            <a:ext cx="2449500"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1600"/>
              </a:spcBef>
              <a:spcAft>
                <a:spcPts val="0"/>
              </a:spcAft>
              <a:buClr>
                <a:srgbClr val="000000"/>
              </a:buClr>
              <a:buSzPct val="25000"/>
              <a:buFont typeface="Arial"/>
              <a:buNone/>
            </a:pPr>
            <a:r>
              <a:rPr lang="en-US" sz="3200" b="1" i="0" u="none" strike="noStrike" cap="none" baseline="0">
                <a:solidFill>
                  <a:srgbClr val="660000"/>
                </a:solidFill>
                <a:latin typeface="Arial"/>
                <a:ea typeface="Arial"/>
                <a:cs typeface="Arial"/>
                <a:sym typeface="Arial"/>
              </a:rPr>
              <a:t>Hatchling</a:t>
            </a:r>
          </a:p>
        </p:txBody>
      </p:sp>
      <p:sp>
        <p:nvSpPr>
          <p:cNvPr id="281" name="Shape 281"/>
          <p:cNvSpPr/>
          <p:nvPr/>
        </p:nvSpPr>
        <p:spPr>
          <a:xfrm>
            <a:off x="3814762" y="5072062"/>
            <a:ext cx="1514473" cy="812799"/>
          </a:xfrm>
          <a:prstGeom prst="leftArrow">
            <a:avLst>
              <a:gd name="adj1" fmla="val 50000"/>
              <a:gd name="adj2" fmla="val 50000"/>
            </a:avLst>
          </a:prstGeom>
          <a:solidFill>
            <a:schemeClr val="accent1"/>
          </a:solidFill>
          <a:ln w="38100" cap="flat">
            <a:solidFill>
              <a:schemeClr val="lt1"/>
            </a:solidFill>
            <a:prstDash val="solid"/>
            <a:round/>
            <a:headEnd type="none" w="med" len="med"/>
            <a:tailEnd type="none" w="med" len="med"/>
          </a:ln>
        </p:spPr>
        <p:txBody>
          <a:bodyPr lIns="91425" tIns="45700" rIns="91425" bIns="45700" anchor="ctr" anchorCtr="0">
            <a:noAutofit/>
          </a:bodyPr>
          <a:lstStyle/>
          <a:p>
            <a:endParaRPr/>
          </a:p>
        </p:txBody>
      </p:sp>
      <p:sp>
        <p:nvSpPr>
          <p:cNvPr id="282" name="Shape 282"/>
          <p:cNvSpPr/>
          <p:nvPr/>
        </p:nvSpPr>
        <p:spPr>
          <a:xfrm>
            <a:off x="1752600" y="3429000"/>
            <a:ext cx="1384300" cy="1096961"/>
          </a:xfrm>
          <a:prstGeom prst="rect">
            <a:avLst/>
          </a:prstGeom>
          <a:blipFill>
            <a:blip r:embed="rId3"/>
            <a:stretch>
              <a:fillRect/>
            </a:stretch>
          </a:blipFill>
        </p:spPr>
      </p:sp>
      <p:sp>
        <p:nvSpPr>
          <p:cNvPr id="283" name="Shape 283"/>
          <p:cNvSpPr/>
          <p:nvPr/>
        </p:nvSpPr>
        <p:spPr>
          <a:xfrm>
            <a:off x="5689600" y="3671887"/>
            <a:ext cx="1611313" cy="1295399"/>
          </a:xfrm>
          <a:prstGeom prst="rect">
            <a:avLst/>
          </a:prstGeom>
          <a:blipFill>
            <a:blip r:embed="rId4"/>
            <a:stretch>
              <a:fillRect/>
            </a:stretch>
          </a:blipFill>
        </p:spPr>
      </p:sp>
      <p:grpSp>
        <p:nvGrpSpPr>
          <p:cNvPr id="284" name="Shape 284"/>
          <p:cNvGrpSpPr/>
          <p:nvPr/>
        </p:nvGrpSpPr>
        <p:grpSpPr>
          <a:xfrm>
            <a:off x="4495255" y="1867613"/>
            <a:ext cx="4235993" cy="4762500"/>
            <a:chOff x="2881" y="1035"/>
            <a:chExt cx="2668" cy="3000"/>
          </a:xfrm>
        </p:grpSpPr>
        <p:sp>
          <p:nvSpPr>
            <p:cNvPr id="285" name="Shape 285"/>
            <p:cNvSpPr/>
            <p:nvPr/>
          </p:nvSpPr>
          <p:spPr>
            <a:xfrm>
              <a:off x="2928" y="1035"/>
              <a:ext cx="2399" cy="3000"/>
            </a:xfrm>
            <a:prstGeom prst="rect">
              <a:avLst/>
            </a:prstGeom>
            <a:noFill/>
            <a:ln>
              <a:noFill/>
            </a:ln>
          </p:spPr>
          <p:txBody>
            <a:bodyPr lIns="91425" tIns="45700" rIns="91425" bIns="45700" anchor="t" anchorCtr="0">
              <a:noAutofit/>
            </a:bodyPr>
            <a:lstStyle/>
            <a:p>
              <a:endParaRPr/>
            </a:p>
          </p:txBody>
        </p:sp>
        <p:sp>
          <p:nvSpPr>
            <p:cNvPr id="286" name="Shape 286"/>
            <p:cNvSpPr/>
            <p:nvPr/>
          </p:nvSpPr>
          <p:spPr>
            <a:xfrm>
              <a:off x="3377" y="1381"/>
              <a:ext cx="1620" cy="1620"/>
            </a:xfrm>
            <a:custGeom>
              <a:avLst/>
              <a:gdLst/>
              <a:ahLst/>
              <a:cxnLst/>
              <a:rect l="0" t="0" r="0" b="0"/>
              <a:pathLst>
                <a:path w="21600" h="21600" extrusionOk="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537756"/>
            </a:solidFill>
            <a:ln w="28575" cap="flat">
              <a:solidFill>
                <a:schemeClr val="lt1"/>
              </a:solidFill>
              <a:prstDash val="solid"/>
              <a:miter/>
              <a:headEnd type="none" w="med" len="med"/>
              <a:tailEnd type="none" w="med" len="med"/>
            </a:ln>
          </p:spPr>
          <p:txBody>
            <a:bodyPr lIns="0" tIns="0" rIns="0" bIns="0" anchor="ctr" anchorCtr="0">
              <a:noAutofit/>
            </a:bodyPr>
            <a:lstStyle/>
            <a:p>
              <a:endParaRPr/>
            </a:p>
          </p:txBody>
        </p:sp>
        <p:sp>
          <p:nvSpPr>
            <p:cNvPr id="287" name="Shape 287"/>
            <p:cNvSpPr/>
            <p:nvPr/>
          </p:nvSpPr>
          <p:spPr>
            <a:xfrm rot="7198897">
              <a:off x="3630" y="1775"/>
              <a:ext cx="1619" cy="1619"/>
            </a:xfrm>
            <a:custGeom>
              <a:avLst/>
              <a:gdLst/>
              <a:ahLst/>
              <a:cxnLst/>
              <a:rect l="0" t="0" r="0" b="0"/>
              <a:pathLst>
                <a:path w="21600" h="21600" extrusionOk="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537756"/>
            </a:solidFill>
            <a:ln w="28575" cap="flat">
              <a:solidFill>
                <a:schemeClr val="lt1"/>
              </a:solidFill>
              <a:prstDash val="solid"/>
              <a:miter/>
              <a:headEnd type="none" w="med" len="med"/>
              <a:tailEnd type="none" w="med" len="med"/>
            </a:ln>
          </p:spPr>
          <p:txBody>
            <a:bodyPr lIns="0" tIns="0" rIns="0" bIns="0" anchor="ctr" anchorCtr="0">
              <a:noAutofit/>
            </a:bodyPr>
            <a:lstStyle/>
            <a:p>
              <a:endParaRPr/>
            </a:p>
          </p:txBody>
        </p:sp>
        <p:sp>
          <p:nvSpPr>
            <p:cNvPr id="288" name="Shape 288"/>
            <p:cNvSpPr/>
            <p:nvPr/>
          </p:nvSpPr>
          <p:spPr>
            <a:xfrm>
              <a:off x="3540" y="3031"/>
              <a:ext cx="1198" cy="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600" b="1" i="0" u="none" strike="noStrike" cap="none" baseline="0">
                  <a:solidFill>
                    <a:srgbClr val="660000"/>
                  </a:solidFill>
                  <a:latin typeface="Arial"/>
                  <a:ea typeface="Arial"/>
                  <a:cs typeface="Arial"/>
                  <a:sym typeface="Arial"/>
                </a:rPr>
                <a:t>Overwinters</a:t>
              </a:r>
            </a:p>
            <a:p>
              <a:pPr marL="0" marR="0" lvl="0" indent="0" algn="ctr" rtl="0">
                <a:lnSpc>
                  <a:spcPct val="100000"/>
                </a:lnSpc>
                <a:spcBef>
                  <a:spcPts val="0"/>
                </a:spcBef>
                <a:spcAft>
                  <a:spcPts val="0"/>
                </a:spcAft>
                <a:buClr>
                  <a:srgbClr val="000000"/>
                </a:buClr>
                <a:buSzPct val="25000"/>
                <a:buFont typeface="Arial"/>
                <a:buNone/>
              </a:pPr>
              <a:r>
                <a:rPr lang="en-US" sz="1600" b="1" i="0" u="none" strike="noStrike" cap="none" baseline="0">
                  <a:solidFill>
                    <a:srgbClr val="660000"/>
                  </a:solidFill>
                  <a:latin typeface="Arial"/>
                  <a:ea typeface="Arial"/>
                  <a:cs typeface="Arial"/>
                  <a:sym typeface="Arial"/>
                </a:rPr>
                <a:t>hatchlings emerge in spring and enter the water</a:t>
              </a:r>
            </a:p>
          </p:txBody>
        </p:sp>
        <p:sp>
          <p:nvSpPr>
            <p:cNvPr id="289" name="Shape 289"/>
            <p:cNvSpPr/>
            <p:nvPr/>
          </p:nvSpPr>
          <p:spPr>
            <a:xfrm>
              <a:off x="2881" y="1656"/>
              <a:ext cx="900" cy="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600" b="1" i="0" u="sng" strike="noStrike" cap="none" baseline="0" dirty="0">
                  <a:solidFill>
                    <a:srgbClr val="660000"/>
                  </a:solidFill>
                  <a:latin typeface="Arial"/>
                  <a:ea typeface="Arial"/>
                  <a:cs typeface="Arial"/>
                  <a:sym typeface="Arial"/>
                </a:rPr>
                <a:t>Fall</a:t>
              </a:r>
            </a:p>
            <a:p>
              <a:pPr marL="0" marR="0" lvl="0" indent="0" algn="ctr" rtl="0">
                <a:lnSpc>
                  <a:spcPct val="100000"/>
                </a:lnSpc>
                <a:spcBef>
                  <a:spcPts val="0"/>
                </a:spcBef>
                <a:spcAft>
                  <a:spcPts val="0"/>
                </a:spcAft>
                <a:buClr>
                  <a:srgbClr val="000000"/>
                </a:buClr>
                <a:buSzPct val="25000"/>
                <a:buFont typeface="Arial"/>
                <a:buNone/>
              </a:pPr>
              <a:r>
                <a:rPr lang="en-US" sz="1600" b="1" i="0" u="none" strike="noStrike" cap="none" baseline="0" dirty="0">
                  <a:solidFill>
                    <a:srgbClr val="660000"/>
                  </a:solidFill>
                  <a:latin typeface="Arial"/>
                  <a:ea typeface="Arial"/>
                  <a:cs typeface="Arial"/>
                  <a:sym typeface="Arial"/>
                </a:rPr>
                <a:t>hatchlings</a:t>
              </a:r>
            </a:p>
            <a:p>
              <a:pPr marL="0" marR="0" lvl="0" indent="0" algn="ctr" rtl="0">
                <a:lnSpc>
                  <a:spcPct val="100000"/>
                </a:lnSpc>
                <a:spcBef>
                  <a:spcPts val="0"/>
                </a:spcBef>
                <a:spcAft>
                  <a:spcPts val="0"/>
                </a:spcAft>
                <a:buClr>
                  <a:srgbClr val="000000"/>
                </a:buClr>
                <a:buSzPct val="25000"/>
                <a:buFont typeface="Arial"/>
                <a:buNone/>
              </a:pPr>
              <a:r>
                <a:rPr lang="en-US" sz="1600" b="1" i="0" u="none" strike="noStrike" cap="none" baseline="0" dirty="0">
                  <a:solidFill>
                    <a:srgbClr val="660000"/>
                  </a:solidFill>
                  <a:latin typeface="Arial"/>
                  <a:ea typeface="Arial"/>
                  <a:cs typeface="Arial"/>
                  <a:sym typeface="Arial"/>
                </a:rPr>
                <a:t>emer</a:t>
              </a:r>
              <a:r>
                <a:rPr lang="en-US" sz="1600" b="1" i="0" u="none" strike="noStrike" cap="none" baseline="0" dirty="0">
                  <a:solidFill>
                    <a:srgbClr val="800000"/>
                  </a:solidFill>
                  <a:latin typeface="Arial"/>
                  <a:ea typeface="Arial"/>
                  <a:cs typeface="Arial"/>
                  <a:sym typeface="Arial"/>
                </a:rPr>
                <a:t>g</a:t>
              </a:r>
              <a:r>
                <a:rPr lang="en-US" sz="1600" b="0" i="0" u="none" strike="noStrike" cap="none" baseline="0" dirty="0">
                  <a:solidFill>
                    <a:srgbClr val="800000"/>
                  </a:solidFill>
                  <a:latin typeface="Arial"/>
                  <a:ea typeface="Arial"/>
                  <a:cs typeface="Arial"/>
                  <a:sym typeface="Arial"/>
                </a:rPr>
                <a:t>e</a:t>
              </a:r>
            </a:p>
          </p:txBody>
        </p:sp>
        <p:sp>
          <p:nvSpPr>
            <p:cNvPr id="290" name="Shape 290"/>
            <p:cNvSpPr/>
            <p:nvPr/>
          </p:nvSpPr>
          <p:spPr>
            <a:xfrm>
              <a:off x="4650" y="1477"/>
              <a:ext cx="900" cy="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600" b="1" i="0" u="none" strike="noStrike" cap="none" baseline="0">
                  <a:solidFill>
                    <a:srgbClr val="660000"/>
                  </a:solidFill>
                  <a:latin typeface="Arial"/>
                  <a:ea typeface="Arial"/>
                  <a:cs typeface="Arial"/>
                  <a:sym typeface="Arial"/>
                </a:rPr>
                <a:t>Find </a:t>
              </a:r>
            </a:p>
            <a:p>
              <a:pPr marL="0" marR="0" lvl="0" indent="0" algn="ctr" rtl="0">
                <a:lnSpc>
                  <a:spcPct val="100000"/>
                </a:lnSpc>
                <a:spcBef>
                  <a:spcPts val="0"/>
                </a:spcBef>
                <a:spcAft>
                  <a:spcPts val="0"/>
                </a:spcAft>
                <a:buClr>
                  <a:srgbClr val="000000"/>
                </a:buClr>
                <a:buSzPct val="25000"/>
                <a:buFont typeface="Arial"/>
                <a:buNone/>
              </a:pPr>
              <a:r>
                <a:rPr lang="en-US" sz="1600" b="1" i="0" u="none" strike="noStrike" cap="none" baseline="0">
                  <a:solidFill>
                    <a:srgbClr val="660000"/>
                  </a:solidFill>
                  <a:latin typeface="Arial"/>
                  <a:ea typeface="Arial"/>
                  <a:cs typeface="Arial"/>
                  <a:sym typeface="Arial"/>
                </a:rPr>
                <a:t>wintering</a:t>
              </a:r>
            </a:p>
            <a:p>
              <a:pPr marL="0" marR="0" lvl="0" indent="0" algn="ctr" rtl="0">
                <a:lnSpc>
                  <a:spcPct val="100000"/>
                </a:lnSpc>
                <a:spcBef>
                  <a:spcPts val="0"/>
                </a:spcBef>
                <a:spcAft>
                  <a:spcPts val="0"/>
                </a:spcAft>
                <a:buClr>
                  <a:srgbClr val="000000"/>
                </a:buClr>
                <a:buSzPct val="25000"/>
                <a:buFont typeface="Arial"/>
                <a:buNone/>
              </a:pPr>
              <a:r>
                <a:rPr lang="en-US" sz="1600" b="1" i="0" u="none" strike="noStrike" cap="none" baseline="0">
                  <a:solidFill>
                    <a:srgbClr val="660000"/>
                  </a:solidFill>
                  <a:latin typeface="Arial"/>
                  <a:ea typeface="Arial"/>
                  <a:cs typeface="Arial"/>
                  <a:sym typeface="Arial"/>
                </a:rPr>
                <a:t>location on</a:t>
              </a:r>
            </a:p>
            <a:p>
              <a:pPr marL="0" marR="0" lvl="0" indent="0" algn="ctr" rtl="0">
                <a:lnSpc>
                  <a:spcPct val="100000"/>
                </a:lnSpc>
                <a:spcBef>
                  <a:spcPts val="0"/>
                </a:spcBef>
                <a:spcAft>
                  <a:spcPts val="0"/>
                </a:spcAft>
                <a:buClr>
                  <a:srgbClr val="000000"/>
                </a:buClr>
                <a:buSzPct val="25000"/>
                <a:buFont typeface="Arial"/>
                <a:buNone/>
              </a:pPr>
              <a:r>
                <a:rPr lang="en-US" sz="1600" b="1" i="0" u="none" strike="noStrike" cap="none" baseline="0">
                  <a:solidFill>
                    <a:srgbClr val="660000"/>
                  </a:solidFill>
                  <a:latin typeface="Arial"/>
                  <a:ea typeface="Arial"/>
                  <a:cs typeface="Arial"/>
                  <a:sym typeface="Arial"/>
                </a:rPr>
                <a:t>land or water</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54000"/>
            <a:ext cx="8229600" cy="965199"/>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Reproductio</a:t>
            </a:r>
            <a:r>
              <a:rPr lang="en-US" b="1">
                <a:solidFill>
                  <a:srgbClr val="660000"/>
                </a:solidFill>
              </a:rPr>
              <a:t>n</a:t>
            </a:r>
          </a:p>
        </p:txBody>
      </p:sp>
      <p:sp>
        <p:nvSpPr>
          <p:cNvPr id="296" name="Shape 296"/>
          <p:cNvSpPr txBox="1">
            <a:spLocks noGrp="1"/>
          </p:cNvSpPr>
          <p:nvPr>
            <p:ph type="body" idx="1"/>
          </p:nvPr>
        </p:nvSpPr>
        <p:spPr>
          <a:xfrm>
            <a:off x="393150" y="1488868"/>
            <a:ext cx="8357700" cy="1583400"/>
          </a:xfrm>
          <a:prstGeom prst="rect">
            <a:avLst/>
          </a:prstGeom>
          <a:noFill/>
          <a:ln>
            <a:noFill/>
          </a:ln>
        </p:spPr>
        <p:txBody>
          <a:bodyPr lIns="91425" tIns="91425" rIns="91425" bIns="91425" anchor="t" anchorCtr="0">
            <a:noAutofit/>
          </a:bodyPr>
          <a:lstStyle/>
          <a:p>
            <a:pPr marL="292100" marR="0" lvl="0" indent="-215900" algn="ctr" rtl="0">
              <a:lnSpc>
                <a:spcPct val="115000"/>
              </a:lnSpc>
              <a:spcBef>
                <a:spcPts val="0"/>
              </a:spcBef>
              <a:spcAft>
                <a:spcPts val="0"/>
              </a:spcAft>
              <a:buClr>
                <a:schemeClr val="accent1"/>
              </a:buClr>
              <a:buSzPct val="25000"/>
              <a:buFont typeface="Arial"/>
              <a:buNone/>
            </a:pPr>
            <a:r>
              <a:rPr lang="en-US" sz="3000">
                <a:solidFill>
                  <a:srgbClr val="660000"/>
                </a:solidFill>
              </a:rPr>
              <a:t>Females c</a:t>
            </a:r>
            <a:r>
              <a:rPr lang="en-US" sz="3000" b="0" i="0" u="none" strike="noStrike" cap="none" baseline="0">
                <a:solidFill>
                  <a:srgbClr val="660000"/>
                </a:solidFill>
                <a:latin typeface="Arial"/>
                <a:ea typeface="Arial"/>
                <a:cs typeface="Arial"/>
                <a:sym typeface="Arial"/>
              </a:rPr>
              <a:t>an store sperm for years</a:t>
            </a:r>
          </a:p>
          <a:p>
            <a:pPr marL="292100" marR="0" lvl="0" indent="-215900" algn="ctr" rtl="0">
              <a:lnSpc>
                <a:spcPct val="115000"/>
              </a:lnSpc>
              <a:spcBef>
                <a:spcPts val="0"/>
              </a:spcBef>
              <a:spcAft>
                <a:spcPts val="0"/>
              </a:spcAft>
              <a:buClr>
                <a:schemeClr val="accent1"/>
              </a:buClr>
              <a:buSzPct val="25000"/>
              <a:buFont typeface="Arial"/>
              <a:buNone/>
            </a:pPr>
            <a:r>
              <a:rPr lang="en-US" sz="3000" b="0" i="0" u="none" strike="noStrike" cap="none" baseline="0">
                <a:solidFill>
                  <a:srgbClr val="660000"/>
                </a:solidFill>
                <a:latin typeface="Arial"/>
                <a:ea typeface="Arial"/>
                <a:cs typeface="Arial"/>
                <a:sym typeface="Arial"/>
              </a:rPr>
              <a:t>2 - 22 eggs per clutch (location dependent)</a:t>
            </a:r>
          </a:p>
          <a:p>
            <a:pPr marL="292100" marR="0" lvl="0" indent="-215900" algn="ctr" rtl="0">
              <a:lnSpc>
                <a:spcPct val="115000"/>
              </a:lnSpc>
              <a:spcBef>
                <a:spcPts val="0"/>
              </a:spcBef>
              <a:spcAft>
                <a:spcPts val="0"/>
              </a:spcAft>
              <a:buClr>
                <a:schemeClr val="accent1"/>
              </a:buClr>
              <a:buSzPct val="25000"/>
              <a:buFont typeface="Arial"/>
              <a:buNone/>
            </a:pPr>
            <a:r>
              <a:rPr lang="en-US" sz="3000" b="0" i="0" u="none" strike="noStrike" cap="none" baseline="0">
                <a:solidFill>
                  <a:srgbClr val="660000"/>
                </a:solidFill>
                <a:latin typeface="Arial"/>
                <a:ea typeface="Arial"/>
                <a:cs typeface="Arial"/>
                <a:sym typeface="Arial"/>
              </a:rPr>
              <a:t>Up to 3 clutches per season</a:t>
            </a:r>
          </a:p>
        </p:txBody>
      </p:sp>
      <p:sp>
        <p:nvSpPr>
          <p:cNvPr id="297" name="Shape 297"/>
          <p:cNvSpPr/>
          <p:nvPr/>
        </p:nvSpPr>
        <p:spPr>
          <a:xfrm>
            <a:off x="211300" y="3270860"/>
            <a:ext cx="4366144" cy="3264488"/>
          </a:xfrm>
          <a:prstGeom prst="rect">
            <a:avLst/>
          </a:prstGeom>
          <a:blipFill>
            <a:blip r:embed="rId3"/>
            <a:stretch>
              <a:fillRect/>
            </a:stretch>
          </a:blipFill>
          <a:ln>
            <a:noFill/>
          </a:ln>
        </p:spPr>
      </p:sp>
      <p:sp>
        <p:nvSpPr>
          <p:cNvPr id="298" name="Shape 298"/>
          <p:cNvSpPr/>
          <p:nvPr/>
        </p:nvSpPr>
        <p:spPr>
          <a:xfrm>
            <a:off x="4742260" y="3284736"/>
            <a:ext cx="4008589" cy="3236736"/>
          </a:xfrm>
          <a:prstGeom prst="rect">
            <a:avLst/>
          </a:prstGeom>
          <a:blipFill>
            <a:blip r:embed="rId4"/>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457200" y="254000"/>
            <a:ext cx="8229600" cy="8890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b="1">
                <a:solidFill>
                  <a:srgbClr val="660000"/>
                </a:solidFill>
              </a:rPr>
              <a:t>Nesting</a:t>
            </a:r>
          </a:p>
        </p:txBody>
      </p:sp>
      <p:sp>
        <p:nvSpPr>
          <p:cNvPr id="304" name="Shape 304"/>
          <p:cNvSpPr txBox="1">
            <a:spLocks noGrp="1"/>
          </p:cNvSpPr>
          <p:nvPr>
            <p:ph type="body" idx="1"/>
          </p:nvPr>
        </p:nvSpPr>
        <p:spPr>
          <a:xfrm>
            <a:off x="186714" y="1480132"/>
            <a:ext cx="4309200" cy="4234868"/>
          </a:xfrm>
          <a:prstGeom prst="rect">
            <a:avLst/>
          </a:prstGeom>
          <a:noFill/>
          <a:ln>
            <a:noFill/>
          </a:ln>
        </p:spPr>
        <p:txBody>
          <a:bodyPr lIns="91425" tIns="91425" rIns="91425" bIns="91425" anchor="t" anchorCtr="0">
            <a:noAutofit/>
          </a:bodyPr>
          <a:lstStyle/>
          <a:p>
            <a:pPr lvl="0" indent="76200" algn="ctr" rtl="0">
              <a:buClr>
                <a:schemeClr val="accent1"/>
              </a:buClr>
              <a:buSzPct val="25000"/>
              <a:buFont typeface="Arial"/>
              <a:buNone/>
            </a:pPr>
            <a:r>
              <a:rPr lang="en-US" sz="3200" dirty="0">
                <a:solidFill>
                  <a:srgbClr val="660000"/>
                </a:solidFill>
              </a:rPr>
              <a:t>Nesting</a:t>
            </a:r>
          </a:p>
          <a:p>
            <a:endParaRPr lang="en-US" sz="3200" dirty="0">
              <a:solidFill>
                <a:srgbClr val="660000"/>
              </a:solidFill>
            </a:endParaRPr>
          </a:p>
          <a:p>
            <a:pPr lvl="0" indent="76200" rtl="0">
              <a:buClr>
                <a:schemeClr val="accent1"/>
              </a:buClr>
              <a:buSzPct val="25000"/>
              <a:buFont typeface="Arial"/>
              <a:buNone/>
            </a:pPr>
            <a:r>
              <a:rPr lang="en-US" sz="2400" dirty="0">
                <a:solidFill>
                  <a:srgbClr val="660000"/>
                </a:solidFill>
              </a:rPr>
              <a:t>Season April – August (location dependent)</a:t>
            </a:r>
          </a:p>
          <a:p>
            <a:endParaRPr lang="en-US" sz="2400" dirty="0">
              <a:solidFill>
                <a:srgbClr val="660000"/>
              </a:solidFill>
            </a:endParaRPr>
          </a:p>
          <a:p>
            <a:pPr lvl="0" indent="76200" rtl="0">
              <a:buClr>
                <a:schemeClr val="accent1"/>
              </a:buClr>
              <a:buSzPct val="25000"/>
              <a:buFont typeface="Arial"/>
              <a:buNone/>
            </a:pPr>
            <a:r>
              <a:rPr lang="en-US" sz="2400" dirty="0">
                <a:solidFill>
                  <a:srgbClr val="660000"/>
                </a:solidFill>
              </a:rPr>
              <a:t>Nest flask-shaped and 5 - 11 inches deep</a:t>
            </a:r>
          </a:p>
          <a:p>
            <a:endParaRPr lang="en-US" sz="2400" dirty="0">
              <a:solidFill>
                <a:srgbClr val="660000"/>
              </a:solidFill>
            </a:endParaRPr>
          </a:p>
          <a:p>
            <a:pPr lvl="0" indent="76200" rtl="0">
              <a:buClr>
                <a:schemeClr val="accent1"/>
              </a:buClr>
              <a:buSzPct val="25000"/>
              <a:buFont typeface="Arial"/>
              <a:buNone/>
            </a:pPr>
            <a:r>
              <a:rPr lang="en-US" sz="2400" dirty="0">
                <a:solidFill>
                  <a:srgbClr val="660000"/>
                </a:solidFill>
              </a:rPr>
              <a:t>Usually around 30 minutes </a:t>
            </a:r>
            <a:r>
              <a:rPr lang="en-US" sz="2400" dirty="0" smtClean="0">
                <a:solidFill>
                  <a:srgbClr val="660000"/>
                </a:solidFill>
              </a:rPr>
              <a:t>    to </a:t>
            </a:r>
            <a:r>
              <a:rPr lang="en-US" sz="2400" dirty="0">
                <a:solidFill>
                  <a:srgbClr val="660000"/>
                </a:solidFill>
              </a:rPr>
              <a:t>complete nesting </a:t>
            </a:r>
          </a:p>
        </p:txBody>
      </p:sp>
      <p:sp>
        <p:nvSpPr>
          <p:cNvPr id="305" name="Shape 305"/>
          <p:cNvSpPr/>
          <p:nvPr/>
        </p:nvSpPr>
        <p:spPr>
          <a:xfrm>
            <a:off x="4596083" y="1583207"/>
            <a:ext cx="4235915" cy="4664042"/>
          </a:xfrm>
          <a:prstGeom prst="rect">
            <a:avLst/>
          </a:prstGeom>
          <a:blipFill>
            <a:blip r:embed="rId3"/>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54000"/>
            <a:ext cx="8229600" cy="1143000"/>
          </a:xfrm>
          <a:prstGeom prst="rect">
            <a:avLst/>
          </a:prstGeom>
        </p:spPr>
        <p:txBody>
          <a:bodyPr lIns="91425" tIns="91425" rIns="91425" bIns="91425" anchor="b" anchorCtr="0">
            <a:noAutofit/>
          </a:bodyPr>
          <a:lstStyle/>
          <a:p>
            <a:pPr algn="ctr">
              <a:buNone/>
            </a:pPr>
            <a:r>
              <a:rPr lang="en-US" b="1">
                <a:solidFill>
                  <a:srgbClr val="660000"/>
                </a:solidFill>
              </a:rPr>
              <a:t>Incubation</a:t>
            </a:r>
          </a:p>
        </p:txBody>
      </p:sp>
      <p:sp>
        <p:nvSpPr>
          <p:cNvPr id="311" name="Shape 311"/>
          <p:cNvSpPr txBox="1">
            <a:spLocks noGrp="1"/>
          </p:cNvSpPr>
          <p:nvPr>
            <p:ph type="body" idx="1"/>
          </p:nvPr>
        </p:nvSpPr>
        <p:spPr>
          <a:xfrm>
            <a:off x="291414" y="1515032"/>
            <a:ext cx="8601900" cy="669899"/>
          </a:xfrm>
          <a:prstGeom prst="rect">
            <a:avLst/>
          </a:prstGeom>
        </p:spPr>
        <p:txBody>
          <a:bodyPr lIns="91425" tIns="91425" rIns="91425" bIns="91425" anchor="t" anchorCtr="0">
            <a:noAutofit/>
          </a:bodyPr>
          <a:lstStyle/>
          <a:p>
            <a:pPr marL="0" lvl="0" indent="0" algn="ctr" rtl="0">
              <a:buClr>
                <a:srgbClr val="000000"/>
              </a:buClr>
              <a:buSzPct val="45833"/>
              <a:buFont typeface="Arial"/>
              <a:buNone/>
            </a:pPr>
            <a:r>
              <a:rPr lang="en-US" sz="2400">
                <a:solidFill>
                  <a:srgbClr val="660000"/>
                </a:solidFill>
              </a:rPr>
              <a:t>Temperature-Dependent Sex Determination (TSD)</a:t>
            </a:r>
          </a:p>
          <a:p>
            <a:endParaRPr lang="en-US" sz="2400">
              <a:solidFill>
                <a:srgbClr val="660000"/>
              </a:solidFill>
            </a:endParaRPr>
          </a:p>
          <a:p>
            <a:endParaRPr lang="en-US" sz="2400">
              <a:solidFill>
                <a:srgbClr val="660000"/>
              </a:solidFill>
            </a:endParaRPr>
          </a:p>
          <a:p>
            <a:endParaRPr lang="en-US" sz="2400">
              <a:solidFill>
                <a:srgbClr val="660000"/>
              </a:solidFill>
            </a:endParaRPr>
          </a:p>
          <a:p>
            <a:endParaRPr lang="en-US" sz="2400">
              <a:solidFill>
                <a:srgbClr val="660000"/>
              </a:solidFill>
            </a:endParaRPr>
          </a:p>
        </p:txBody>
      </p:sp>
      <p:sp>
        <p:nvSpPr>
          <p:cNvPr id="312" name="Shape 312"/>
          <p:cNvSpPr/>
          <p:nvPr/>
        </p:nvSpPr>
        <p:spPr>
          <a:xfrm>
            <a:off x="2704802" y="2626274"/>
            <a:ext cx="3734394" cy="2479750"/>
          </a:xfrm>
          <a:prstGeom prst="rect">
            <a:avLst/>
          </a:prstGeom>
          <a:blipFill>
            <a:blip r:embed="rId3"/>
            <a:stretch>
              <a:fillRect/>
            </a:stretch>
          </a:blipFill>
          <a:ln>
            <a:noFill/>
          </a:ln>
        </p:spPr>
      </p:sp>
      <p:sp>
        <p:nvSpPr>
          <p:cNvPr id="313" name="Shape 313"/>
          <p:cNvSpPr txBox="1"/>
          <p:nvPr/>
        </p:nvSpPr>
        <p:spPr>
          <a:xfrm>
            <a:off x="-3657600" y="1324475"/>
            <a:ext cx="3657600" cy="457200"/>
          </a:xfrm>
          <a:prstGeom prst="rect">
            <a:avLst/>
          </a:prstGeom>
          <a:noFill/>
        </p:spPr>
        <p:txBody>
          <a:bodyPr lIns="91425" tIns="91425" rIns="91425" bIns="91425" anchor="t" anchorCtr="0">
            <a:noAutofit/>
          </a:bodyPr>
          <a:lstStyle/>
          <a:p>
            <a:endParaRPr/>
          </a:p>
        </p:txBody>
      </p:sp>
      <p:sp>
        <p:nvSpPr>
          <p:cNvPr id="314" name="Shape 314"/>
          <p:cNvSpPr txBox="1"/>
          <p:nvPr/>
        </p:nvSpPr>
        <p:spPr>
          <a:xfrm>
            <a:off x="291414" y="2626274"/>
            <a:ext cx="2380500" cy="2092499"/>
          </a:xfrm>
          <a:prstGeom prst="rect">
            <a:avLst/>
          </a:prstGeom>
        </p:spPr>
        <p:txBody>
          <a:bodyPr lIns="91425" tIns="91425" rIns="91425" bIns="91425" anchor="ctr" anchorCtr="0">
            <a:noAutofit/>
          </a:bodyPr>
          <a:lstStyle/>
          <a:p>
            <a:pPr lvl="0" rtl="0">
              <a:buNone/>
            </a:pPr>
            <a:r>
              <a:rPr lang="en-US" sz="2400">
                <a:solidFill>
                  <a:srgbClr val="660000"/>
                </a:solidFill>
              </a:rPr>
              <a:t>Warmer temps: 90</a:t>
            </a:r>
            <a:r>
              <a:rPr lang="en-US" sz="2400" baseline="30000">
                <a:solidFill>
                  <a:srgbClr val="660000"/>
                </a:solidFill>
              </a:rPr>
              <a:t>o</a:t>
            </a:r>
            <a:r>
              <a:rPr lang="en-US" sz="2400">
                <a:solidFill>
                  <a:srgbClr val="660000"/>
                </a:solidFill>
              </a:rPr>
              <a:t>F, 32</a:t>
            </a:r>
            <a:r>
              <a:rPr lang="en-US" sz="2400" baseline="30000">
                <a:solidFill>
                  <a:srgbClr val="660000"/>
                </a:solidFill>
              </a:rPr>
              <a:t>o</a:t>
            </a:r>
            <a:r>
              <a:rPr lang="en-US" sz="2400">
                <a:solidFill>
                  <a:srgbClr val="660000"/>
                </a:solidFill>
              </a:rPr>
              <a:t>C produce females</a:t>
            </a:r>
          </a:p>
          <a:p>
            <a:endParaRPr lang="en-US" sz="2400">
              <a:solidFill>
                <a:srgbClr val="660000"/>
              </a:solidFill>
            </a:endParaRPr>
          </a:p>
        </p:txBody>
      </p:sp>
      <p:sp>
        <p:nvSpPr>
          <p:cNvPr id="315" name="Shape 315"/>
          <p:cNvSpPr txBox="1"/>
          <p:nvPr/>
        </p:nvSpPr>
        <p:spPr>
          <a:xfrm>
            <a:off x="6573563" y="2626274"/>
            <a:ext cx="2296500" cy="1338600"/>
          </a:xfrm>
          <a:prstGeom prst="rect">
            <a:avLst/>
          </a:prstGeom>
          <a:noFill/>
        </p:spPr>
        <p:txBody>
          <a:bodyPr lIns="91425" tIns="91425" rIns="91425" bIns="91425" anchor="t" anchorCtr="0">
            <a:noAutofit/>
          </a:bodyPr>
          <a:lstStyle/>
          <a:p>
            <a:pPr>
              <a:buNone/>
            </a:pPr>
            <a:r>
              <a:rPr lang="en-US" sz="2400">
                <a:solidFill>
                  <a:srgbClr val="660000"/>
                </a:solidFill>
              </a:rPr>
              <a:t>Cooler temps: 82</a:t>
            </a:r>
            <a:r>
              <a:rPr lang="en-US" sz="2400" baseline="30000">
                <a:solidFill>
                  <a:srgbClr val="660000"/>
                </a:solidFill>
              </a:rPr>
              <a:t>o</a:t>
            </a:r>
            <a:r>
              <a:rPr lang="en-US" sz="2400">
                <a:solidFill>
                  <a:srgbClr val="660000"/>
                </a:solidFill>
              </a:rPr>
              <a:t>F, 28</a:t>
            </a:r>
            <a:r>
              <a:rPr lang="en-US" sz="2400" baseline="30000">
                <a:solidFill>
                  <a:srgbClr val="660000"/>
                </a:solidFill>
              </a:rPr>
              <a:t>o</a:t>
            </a:r>
            <a:r>
              <a:rPr lang="en-US" sz="2400">
                <a:solidFill>
                  <a:srgbClr val="660000"/>
                </a:solidFill>
              </a:rPr>
              <a:t>C produce males</a:t>
            </a:r>
          </a:p>
        </p:txBody>
      </p:sp>
      <p:sp>
        <p:nvSpPr>
          <p:cNvPr id="316" name="Shape 316"/>
          <p:cNvSpPr txBox="1"/>
          <p:nvPr/>
        </p:nvSpPr>
        <p:spPr>
          <a:xfrm>
            <a:off x="1751514" y="5181021"/>
            <a:ext cx="5681700" cy="1120499"/>
          </a:xfrm>
          <a:prstGeom prst="rect">
            <a:avLst/>
          </a:prstGeom>
          <a:noFill/>
        </p:spPr>
        <p:txBody>
          <a:bodyPr lIns="91425" tIns="91425" rIns="91425" bIns="91425" anchor="t" anchorCtr="0">
            <a:noAutofit/>
          </a:bodyPr>
          <a:lstStyle/>
          <a:p>
            <a:pPr lvl="0" rtl="0">
              <a:buNone/>
            </a:pPr>
            <a:r>
              <a:rPr lang="en-US" sz="2400">
                <a:solidFill>
                  <a:srgbClr val="660000"/>
                </a:solidFill>
              </a:rPr>
              <a:t>
Average incubation period: 60 - 90 days</a:t>
            </a:r>
          </a:p>
        </p:txBody>
      </p:sp>
      <p:cxnSp>
        <p:nvCxnSpPr>
          <p:cNvPr id="317" name="Shape 317"/>
          <p:cNvCxnSpPr/>
          <p:nvPr/>
        </p:nvCxnSpPr>
        <p:spPr>
          <a:xfrm rot="10800000" flipH="1">
            <a:off x="1884650" y="3655124"/>
            <a:ext cx="2146499" cy="34799"/>
          </a:xfrm>
          <a:prstGeom prst="straightConnector1">
            <a:avLst/>
          </a:prstGeom>
          <a:noFill/>
          <a:ln w="38100" cap="flat">
            <a:solidFill>
              <a:srgbClr val="FFD966"/>
            </a:solidFill>
            <a:prstDash val="solid"/>
            <a:round/>
            <a:headEnd type="none" w="lg" len="lg"/>
            <a:tailEnd type="triangle" w="lg" len="lg"/>
          </a:ln>
        </p:spPr>
      </p:cxnSp>
      <p:cxnSp>
        <p:nvCxnSpPr>
          <p:cNvPr id="318" name="Shape 318"/>
          <p:cNvCxnSpPr/>
          <p:nvPr/>
        </p:nvCxnSpPr>
        <p:spPr>
          <a:xfrm flipH="1">
            <a:off x="5741049" y="3786725"/>
            <a:ext cx="1308900" cy="558300"/>
          </a:xfrm>
          <a:prstGeom prst="straightConnector1">
            <a:avLst/>
          </a:prstGeom>
          <a:noFill/>
          <a:ln w="38100" cap="flat">
            <a:solidFill>
              <a:srgbClr val="FFD966"/>
            </a:solidFill>
            <a:prstDash val="solid"/>
            <a:round/>
            <a:headEnd type="none" w="lg" len="lg"/>
            <a:tailEnd type="triangle" w="lg" len="lg"/>
          </a:ln>
        </p:spPr>
      </p:cxn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54000"/>
            <a:ext cx="8229600" cy="10414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Hatchlings</a:t>
            </a:r>
          </a:p>
        </p:txBody>
      </p:sp>
      <p:sp>
        <p:nvSpPr>
          <p:cNvPr id="324" name="Shape 324"/>
          <p:cNvSpPr txBox="1">
            <a:spLocks noGrp="1"/>
          </p:cNvSpPr>
          <p:nvPr>
            <p:ph type="body" idx="1"/>
          </p:nvPr>
        </p:nvSpPr>
        <p:spPr>
          <a:xfrm>
            <a:off x="910716" y="1645918"/>
            <a:ext cx="4510199" cy="704699"/>
          </a:xfrm>
          <a:prstGeom prst="rect">
            <a:avLst/>
          </a:prstGeom>
          <a:noFill/>
          <a:ln>
            <a:noFill/>
          </a:ln>
        </p:spPr>
        <p:txBody>
          <a:bodyPr lIns="91425" tIns="91425" rIns="91425" bIns="91425" anchor="t" anchorCtr="0">
            <a:noAutofit/>
          </a:bodyPr>
          <a:lstStyle/>
          <a:p>
            <a:pPr marL="196850" indent="0">
              <a:buNone/>
            </a:pPr>
            <a:r>
              <a:rPr lang="en-US">
                <a:solidFill>
                  <a:srgbClr val="660000"/>
                </a:solidFill>
              </a:rPr>
              <a:t>Emerge in fall and spring</a:t>
            </a:r>
          </a:p>
        </p:txBody>
      </p:sp>
      <p:sp>
        <p:nvSpPr>
          <p:cNvPr id="325" name="Shape 325"/>
          <p:cNvSpPr/>
          <p:nvPr/>
        </p:nvSpPr>
        <p:spPr>
          <a:xfrm>
            <a:off x="5499242" y="1565896"/>
            <a:ext cx="3301448" cy="2178629"/>
          </a:xfrm>
          <a:prstGeom prst="rect">
            <a:avLst/>
          </a:prstGeom>
          <a:blipFill>
            <a:blip r:embed="rId3"/>
            <a:stretch>
              <a:fillRect/>
            </a:stretch>
          </a:blipFill>
          <a:ln>
            <a:noFill/>
          </a:ln>
        </p:spPr>
      </p:sp>
      <p:sp>
        <p:nvSpPr>
          <p:cNvPr id="326" name="Shape 326"/>
          <p:cNvSpPr txBox="1"/>
          <p:nvPr/>
        </p:nvSpPr>
        <p:spPr>
          <a:xfrm>
            <a:off x="457200" y="2458750"/>
            <a:ext cx="4198500" cy="1032900"/>
          </a:xfrm>
          <a:prstGeom prst="rect">
            <a:avLst/>
          </a:prstGeom>
          <a:noFill/>
        </p:spPr>
        <p:txBody>
          <a:bodyPr lIns="91425" tIns="91425" rIns="91425" bIns="91425" anchor="t" anchorCtr="0">
            <a:noAutofit/>
          </a:bodyPr>
          <a:lstStyle/>
          <a:p>
            <a:pPr>
              <a:buNone/>
            </a:pPr>
            <a:r>
              <a:rPr lang="en-US" sz="2800">
                <a:solidFill>
                  <a:srgbClr val="660000"/>
                </a:solidFill>
              </a:rPr>
              <a:t>Egg tooth used to break out of shell</a:t>
            </a:r>
          </a:p>
        </p:txBody>
      </p:sp>
      <p:sp>
        <p:nvSpPr>
          <p:cNvPr id="327" name="Shape 327"/>
          <p:cNvSpPr/>
          <p:nvPr/>
        </p:nvSpPr>
        <p:spPr>
          <a:xfrm>
            <a:off x="457200" y="3620835"/>
            <a:ext cx="3359210" cy="2406684"/>
          </a:xfrm>
          <a:prstGeom prst="rect">
            <a:avLst/>
          </a:prstGeom>
          <a:blipFill>
            <a:blip r:embed="rId4"/>
            <a:stretch>
              <a:fillRect/>
            </a:stretch>
          </a:blipFill>
          <a:ln>
            <a:noFill/>
          </a:ln>
        </p:spPr>
      </p:sp>
      <p:sp>
        <p:nvSpPr>
          <p:cNvPr id="328" name="Shape 328"/>
          <p:cNvSpPr txBox="1"/>
          <p:nvPr/>
        </p:nvSpPr>
        <p:spPr>
          <a:xfrm>
            <a:off x="3947591" y="3889675"/>
            <a:ext cx="4853099" cy="1111499"/>
          </a:xfrm>
          <a:prstGeom prst="rect">
            <a:avLst/>
          </a:prstGeom>
          <a:noFill/>
        </p:spPr>
        <p:txBody>
          <a:bodyPr lIns="91425" tIns="91425" rIns="91425" bIns="91425" anchor="t" anchorCtr="0">
            <a:noAutofit/>
          </a:bodyPr>
          <a:lstStyle/>
          <a:p>
            <a:pPr>
              <a:buNone/>
            </a:pPr>
            <a:r>
              <a:rPr lang="en-US" sz="2800">
                <a:solidFill>
                  <a:srgbClr val="660000"/>
                </a:solidFill>
              </a:rPr>
              <a:t>Able to live off reserves for 2+ weeks</a:t>
            </a:r>
          </a:p>
        </p:txBody>
      </p:sp>
      <p:sp>
        <p:nvSpPr>
          <p:cNvPr id="329" name="Shape 329"/>
          <p:cNvSpPr/>
          <p:nvPr/>
        </p:nvSpPr>
        <p:spPr>
          <a:xfrm>
            <a:off x="5804037" y="4488344"/>
            <a:ext cx="1985783" cy="2198303"/>
          </a:xfrm>
          <a:prstGeom prst="rect">
            <a:avLst/>
          </a:prstGeom>
          <a:blipFill>
            <a:blip r:embed="rId5"/>
            <a:stretch>
              <a:fillRect/>
            </a:stretch>
          </a:blipFill>
          <a:ln>
            <a:noFill/>
          </a:ln>
        </p:spPr>
      </p:sp>
      <p:sp>
        <p:nvSpPr>
          <p:cNvPr id="330" name="Shape 330"/>
          <p:cNvSpPr/>
          <p:nvPr/>
        </p:nvSpPr>
        <p:spPr>
          <a:xfrm>
            <a:off x="6099341" y="5229746"/>
            <a:ext cx="549600" cy="715499"/>
          </a:xfrm>
          <a:prstGeom prst="ellipse">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54000"/>
            <a:ext cx="8229600" cy="965199"/>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The </a:t>
            </a:r>
            <a:r>
              <a:rPr lang="en-US" sz="4600" b="1" i="0" u="none" strike="noStrike" cap="none" baseline="0" dirty="0" smtClean="0">
                <a:solidFill>
                  <a:srgbClr val="660000"/>
                </a:solidFill>
                <a:latin typeface="Arial"/>
                <a:ea typeface="Arial"/>
                <a:cs typeface="Arial"/>
                <a:sym typeface="Arial"/>
              </a:rPr>
              <a:t>“Missing </a:t>
            </a:r>
            <a:r>
              <a:rPr lang="en-US" sz="4600" b="1" i="0" u="none" strike="noStrike" cap="none" baseline="0" dirty="0">
                <a:solidFill>
                  <a:srgbClr val="660000"/>
                </a:solidFill>
                <a:latin typeface="Arial"/>
                <a:ea typeface="Arial"/>
                <a:cs typeface="Arial"/>
                <a:sym typeface="Arial"/>
              </a:rPr>
              <a:t>Years"</a:t>
            </a:r>
          </a:p>
        </p:txBody>
      </p:sp>
      <p:sp>
        <p:nvSpPr>
          <p:cNvPr id="336" name="Shape 336"/>
          <p:cNvSpPr txBox="1">
            <a:spLocks noGrp="1"/>
          </p:cNvSpPr>
          <p:nvPr>
            <p:ph type="body" idx="1"/>
          </p:nvPr>
        </p:nvSpPr>
        <p:spPr>
          <a:xfrm>
            <a:off x="457200" y="1665493"/>
            <a:ext cx="8077200" cy="1210800"/>
          </a:xfrm>
          <a:prstGeom prst="rect">
            <a:avLst/>
          </a:prstGeom>
          <a:noFill/>
          <a:ln>
            <a:noFill/>
          </a:ln>
        </p:spPr>
        <p:txBody>
          <a:bodyPr lIns="91425" tIns="91425" rIns="91425" bIns="91425" anchor="t" anchorCtr="0">
            <a:noAutofit/>
          </a:bodyPr>
          <a:lstStyle/>
          <a:p>
            <a:pPr algn="ctr">
              <a:buNone/>
            </a:pPr>
            <a:r>
              <a:rPr lang="en-US" dirty="0">
                <a:solidFill>
                  <a:srgbClr val="660000"/>
                </a:solidFill>
              </a:rPr>
              <a:t>After emergence, </a:t>
            </a:r>
            <a:r>
              <a:rPr lang="en-US" dirty="0" smtClean="0">
                <a:solidFill>
                  <a:srgbClr val="660000"/>
                </a:solidFill>
              </a:rPr>
              <a:t>hatchlings spend time in salt marsh habitats and become difficult to observe</a:t>
            </a:r>
            <a:endParaRPr lang="en-US" dirty="0">
              <a:solidFill>
                <a:srgbClr val="660000"/>
              </a:solidFill>
            </a:endParaRPr>
          </a:p>
        </p:txBody>
      </p:sp>
      <p:sp>
        <p:nvSpPr>
          <p:cNvPr id="337" name="Shape 337"/>
          <p:cNvSpPr/>
          <p:nvPr/>
        </p:nvSpPr>
        <p:spPr>
          <a:xfrm>
            <a:off x="2076987" y="2876293"/>
            <a:ext cx="4990026" cy="3739425"/>
          </a:xfrm>
          <a:prstGeom prst="rect">
            <a:avLst/>
          </a:prstGeom>
          <a:blipFill>
            <a:blip r:embed="rId3"/>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p:nvPr/>
        </p:nvSpPr>
        <p:spPr>
          <a:xfrm>
            <a:off x="694508" y="290512"/>
            <a:ext cx="7772400" cy="1470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1" i="0" u="none" strike="noStrike" cap="none" baseline="0">
                <a:solidFill>
                  <a:srgbClr val="660000"/>
                </a:solidFill>
                <a:latin typeface="Arial"/>
                <a:ea typeface="Arial"/>
                <a:cs typeface="Arial"/>
                <a:sym typeface="Arial"/>
              </a:rPr>
              <a:t>Diamondback Terrapin</a:t>
            </a:r>
          </a:p>
        </p:txBody>
      </p:sp>
      <p:sp>
        <p:nvSpPr>
          <p:cNvPr id="123" name="Shape 123"/>
          <p:cNvSpPr/>
          <p:nvPr/>
        </p:nvSpPr>
        <p:spPr>
          <a:xfrm>
            <a:off x="-9448800" y="-5334000"/>
            <a:ext cx="3098800" cy="2187575"/>
          </a:xfrm>
          <a:prstGeom prst="rect">
            <a:avLst/>
          </a:prstGeom>
          <a:blipFill>
            <a:blip r:embed="rId3"/>
            <a:stretch>
              <a:fillRect/>
            </a:stretch>
          </a:blipFill>
        </p:spPr>
      </p:sp>
      <p:sp>
        <p:nvSpPr>
          <p:cNvPr id="124" name="Shape 124"/>
          <p:cNvSpPr txBox="1"/>
          <p:nvPr/>
        </p:nvSpPr>
        <p:spPr>
          <a:xfrm>
            <a:off x="1006475" y="1303312"/>
            <a:ext cx="731520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1200"/>
              </a:spcBef>
              <a:spcAft>
                <a:spcPts val="0"/>
              </a:spcAft>
              <a:buClr>
                <a:srgbClr val="000000"/>
              </a:buClr>
              <a:buSzPct val="25000"/>
              <a:buFont typeface="Arial"/>
              <a:buNone/>
            </a:pPr>
            <a:r>
              <a:rPr lang="en-US" sz="2400" b="0" i="1" u="none" strike="noStrike" cap="none" baseline="0">
                <a:solidFill>
                  <a:srgbClr val="660000"/>
                </a:solidFill>
                <a:latin typeface="Arial"/>
                <a:ea typeface="Arial"/>
                <a:cs typeface="Arial"/>
                <a:sym typeface="Arial"/>
              </a:rPr>
              <a:t>Malaclemys terrapin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054" y="1760512"/>
            <a:ext cx="7218621" cy="48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54000"/>
            <a:ext cx="8229600" cy="10414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Conservation Efforts</a:t>
            </a:r>
          </a:p>
        </p:txBody>
      </p:sp>
      <p:sp>
        <p:nvSpPr>
          <p:cNvPr id="343" name="Shape 343"/>
          <p:cNvSpPr txBox="1">
            <a:spLocks noGrp="1"/>
          </p:cNvSpPr>
          <p:nvPr>
            <p:ph type="body" idx="1"/>
          </p:nvPr>
        </p:nvSpPr>
        <p:spPr>
          <a:xfrm>
            <a:off x="457200" y="1645918"/>
            <a:ext cx="7968300" cy="1551000"/>
          </a:xfrm>
          <a:prstGeom prst="rect">
            <a:avLst/>
          </a:prstGeom>
          <a:noFill/>
          <a:ln>
            <a:noFill/>
          </a:ln>
        </p:spPr>
        <p:txBody>
          <a:bodyPr lIns="91425" tIns="91425" rIns="91425" bIns="91425" anchor="t" anchorCtr="0">
            <a:noAutofit/>
          </a:bodyPr>
          <a:lstStyle/>
          <a:p>
            <a:pPr marL="292100" marR="0" lvl="0" indent="-215900" algn="l" rtl="0">
              <a:lnSpc>
                <a:spcPct val="100000"/>
              </a:lnSpc>
              <a:spcBef>
                <a:spcPts val="0"/>
              </a:spcBef>
              <a:spcAft>
                <a:spcPts val="0"/>
              </a:spcAft>
              <a:buClr>
                <a:schemeClr val="accent1"/>
              </a:buClr>
              <a:buSzPct val="25000"/>
              <a:buFont typeface="Arial"/>
              <a:buNone/>
            </a:pPr>
            <a:r>
              <a:rPr lang="en-US" sz="3200" b="0" i="0" u="none" strike="noStrike" cap="none" baseline="0" dirty="0">
                <a:solidFill>
                  <a:srgbClr val="660000"/>
                </a:solidFill>
                <a:latin typeface="Arial"/>
                <a:ea typeface="Arial"/>
                <a:cs typeface="Arial"/>
                <a:sym typeface="Arial"/>
              </a:rPr>
              <a:t>Currently, there is no federal</a:t>
            </a:r>
            <a:r>
              <a:rPr lang="en-US" sz="3200" b="0" i="0" u="none" strike="noStrike" cap="none" baseline="0" dirty="0" smtClean="0">
                <a:solidFill>
                  <a:srgbClr val="660000"/>
                </a:solidFill>
                <a:latin typeface="Arial"/>
                <a:ea typeface="Arial"/>
                <a:cs typeface="Arial"/>
                <a:sym typeface="Arial"/>
              </a:rPr>
              <a:t> protection for </a:t>
            </a:r>
            <a:r>
              <a:rPr lang="en-US" sz="3200" b="0" i="0" u="none" strike="noStrike" cap="none" baseline="0" dirty="0">
                <a:solidFill>
                  <a:srgbClr val="660000"/>
                </a:solidFill>
                <a:latin typeface="Arial"/>
                <a:ea typeface="Arial"/>
                <a:cs typeface="Arial"/>
                <a:sym typeface="Arial"/>
              </a:rPr>
              <a:t>the Diamondback Terrapin, however, each state has its own</a:t>
            </a:r>
            <a:r>
              <a:rPr lang="en-US" sz="3200" b="0" i="0" u="none" strike="noStrike" cap="none" baseline="0" dirty="0" smtClean="0">
                <a:solidFill>
                  <a:srgbClr val="660000"/>
                </a:solidFill>
                <a:latin typeface="Arial"/>
                <a:ea typeface="Arial"/>
                <a:cs typeface="Arial"/>
                <a:sym typeface="Arial"/>
              </a:rPr>
              <a:t> protection</a:t>
            </a:r>
            <a:endParaRPr lang="en-US" sz="3200" b="0" i="0" u="none" strike="noStrike" cap="none" baseline="0" dirty="0">
              <a:solidFill>
                <a:srgbClr val="660000"/>
              </a:solidFill>
              <a:latin typeface="Arial"/>
              <a:ea typeface="Arial"/>
              <a:cs typeface="Arial"/>
              <a:sym typeface="Arial"/>
            </a:endParaRPr>
          </a:p>
        </p:txBody>
      </p:sp>
      <p:sp>
        <p:nvSpPr>
          <p:cNvPr id="344" name="Shape 344"/>
          <p:cNvSpPr/>
          <p:nvPr/>
        </p:nvSpPr>
        <p:spPr>
          <a:xfrm>
            <a:off x="1596706" y="3374110"/>
            <a:ext cx="5950587" cy="3206977"/>
          </a:xfrm>
          <a:prstGeom prst="rect">
            <a:avLst/>
          </a:prstGeom>
          <a:blipFill>
            <a:blip r:embed="rId3"/>
            <a:stretch>
              <a:fillRect/>
            </a:stretch>
          </a:blipFill>
          <a:ln>
            <a:noFill/>
          </a:ln>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533400" y="0"/>
            <a:ext cx="8229600" cy="11430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Legal Status Per Region</a:t>
            </a:r>
          </a:p>
        </p:txBody>
      </p:sp>
      <p:sp>
        <p:nvSpPr>
          <p:cNvPr id="350" name="Shape 350"/>
          <p:cNvSpPr txBox="1"/>
          <p:nvPr/>
        </p:nvSpPr>
        <p:spPr>
          <a:xfrm>
            <a:off x="258762" y="1339850"/>
            <a:ext cx="4572000" cy="2347912"/>
          </a:xfrm>
          <a:prstGeom prst="rect">
            <a:avLst/>
          </a:prstGeom>
          <a:noFill/>
          <a:ln>
            <a:noFill/>
          </a:ln>
        </p:spPr>
        <p:txBody>
          <a:bodyPr lIns="91425" tIns="45700" rIns="91425" bIns="45700" anchor="t" anchorCtr="0">
            <a:noAutofit/>
          </a:bodyPr>
          <a:lstStyle/>
          <a:p>
            <a:pPr marL="0" marR="0" lvl="0" indent="0" algn="l" rtl="0">
              <a:lnSpc>
                <a:spcPct val="100000"/>
              </a:lnSpc>
              <a:spcBef>
                <a:spcPts val="1400"/>
              </a:spcBef>
              <a:spcAft>
                <a:spcPts val="0"/>
              </a:spcAft>
              <a:buClr>
                <a:srgbClr val="000000"/>
              </a:buClr>
              <a:buSzPct val="25000"/>
              <a:buFont typeface="Arial"/>
              <a:buNone/>
            </a:pPr>
            <a:r>
              <a:rPr lang="en-US" sz="2800" b="0" i="0" u="none" strike="noStrike" cap="none" baseline="0">
                <a:solidFill>
                  <a:srgbClr val="660000"/>
                </a:solidFill>
                <a:latin typeface="Arial"/>
                <a:ea typeface="Arial"/>
                <a:cs typeface="Arial"/>
                <a:sym typeface="Arial"/>
              </a:rPr>
              <a:t> Northeastern Region:</a:t>
            </a:r>
          </a:p>
          <a:p>
            <a:pPr marL="0" marR="0" lvl="0" indent="457200" algn="l" rtl="0">
              <a:lnSpc>
                <a:spcPct val="100000"/>
              </a:lnSpc>
              <a:spcBef>
                <a:spcPts val="1000"/>
              </a:spcBef>
              <a:spcAft>
                <a:spcPts val="0"/>
              </a:spcAft>
              <a:buClr>
                <a:srgbClr val="000000"/>
              </a:buClr>
              <a:buSzPct val="25000"/>
              <a:buFont typeface="Arial"/>
              <a:buNone/>
            </a:pPr>
            <a:r>
              <a:rPr lang="en-US" sz="2000" b="0" i="0" u="none" strike="noStrike" cap="none" baseline="0">
                <a:solidFill>
                  <a:schemeClr val="lt1"/>
                </a:solidFill>
                <a:latin typeface="Arial"/>
                <a:ea typeface="Arial"/>
                <a:cs typeface="Arial"/>
                <a:sym typeface="Arial"/>
              </a:rPr>
              <a:t>MA:	Threatened</a:t>
            </a:r>
          </a:p>
          <a:p>
            <a:pPr marL="0" marR="0" lvl="0" indent="457200" algn="l" rtl="0">
              <a:lnSpc>
                <a:spcPct val="100000"/>
              </a:lnSpc>
              <a:spcBef>
                <a:spcPts val="1000"/>
              </a:spcBef>
              <a:spcAft>
                <a:spcPts val="0"/>
              </a:spcAft>
              <a:buClr>
                <a:srgbClr val="000000"/>
              </a:buClr>
              <a:buSzPct val="25000"/>
              <a:buFont typeface="Arial"/>
              <a:buNone/>
            </a:pPr>
            <a:r>
              <a:rPr lang="en-US" sz="2000" b="0" i="0" u="none" strike="noStrike" cap="none" baseline="0">
                <a:solidFill>
                  <a:schemeClr val="lt1"/>
                </a:solidFill>
                <a:latin typeface="Arial"/>
                <a:ea typeface="Arial"/>
                <a:cs typeface="Arial"/>
                <a:sym typeface="Arial"/>
              </a:rPr>
              <a:t>RI:		Endangered</a:t>
            </a:r>
          </a:p>
          <a:p>
            <a:pPr marL="0" marR="0" lvl="0" indent="457200" algn="l" rtl="0">
              <a:lnSpc>
                <a:spcPct val="100000"/>
              </a:lnSpc>
              <a:spcBef>
                <a:spcPts val="1000"/>
              </a:spcBef>
              <a:spcAft>
                <a:spcPts val="0"/>
              </a:spcAft>
              <a:buClr>
                <a:srgbClr val="000000"/>
              </a:buClr>
              <a:buSzPct val="25000"/>
              <a:buFont typeface="Arial"/>
              <a:buNone/>
            </a:pPr>
            <a:r>
              <a:rPr lang="en-US" sz="2000" b="0" i="0" u="none" strike="noStrike" cap="none" baseline="0">
                <a:solidFill>
                  <a:schemeClr val="lt1"/>
                </a:solidFill>
                <a:latin typeface="Arial"/>
                <a:ea typeface="Arial"/>
                <a:cs typeface="Arial"/>
                <a:sym typeface="Arial"/>
              </a:rPr>
              <a:t>CT:		State regulated</a:t>
            </a:r>
          </a:p>
          <a:p>
            <a:pPr marL="0" marR="0" lvl="0" indent="457200" algn="l" rtl="0">
              <a:lnSpc>
                <a:spcPct val="100000"/>
              </a:lnSpc>
              <a:spcBef>
                <a:spcPts val="1000"/>
              </a:spcBef>
              <a:spcAft>
                <a:spcPts val="0"/>
              </a:spcAft>
              <a:buClr>
                <a:srgbClr val="000000"/>
              </a:buClr>
              <a:buSzPct val="25000"/>
              <a:buFont typeface="Arial"/>
              <a:buNone/>
            </a:pPr>
            <a:r>
              <a:rPr lang="en-US" sz="2000" b="0" i="0" u="none" strike="noStrike" cap="none" baseline="0">
                <a:solidFill>
                  <a:schemeClr val="lt1"/>
                </a:solidFill>
                <a:latin typeface="Arial"/>
                <a:ea typeface="Arial"/>
                <a:cs typeface="Arial"/>
                <a:sym typeface="Arial"/>
              </a:rPr>
              <a:t>NY:		State regulated</a:t>
            </a:r>
          </a:p>
        </p:txBody>
      </p:sp>
      <p:sp>
        <p:nvSpPr>
          <p:cNvPr id="351" name="Shape 351"/>
          <p:cNvSpPr txBox="1"/>
          <p:nvPr/>
        </p:nvSpPr>
        <p:spPr>
          <a:xfrm>
            <a:off x="222250" y="4021137"/>
            <a:ext cx="4725986" cy="23479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0" i="0" u="none" strike="noStrike" cap="none" baseline="0">
                <a:solidFill>
                  <a:srgbClr val="660000"/>
                </a:solidFill>
                <a:latin typeface="Arial"/>
                <a:ea typeface="Arial"/>
                <a:cs typeface="Arial"/>
                <a:sym typeface="Arial"/>
              </a:rPr>
              <a:t> Mid-Atlantic Region:</a:t>
            </a:r>
          </a:p>
          <a:p>
            <a:pPr marL="0" marR="0" lvl="0" indent="457200" algn="l" rtl="0">
              <a:lnSpc>
                <a:spcPct val="100000"/>
              </a:lnSpc>
              <a:spcBef>
                <a:spcPts val="1000"/>
              </a:spcBef>
              <a:spcAft>
                <a:spcPts val="0"/>
              </a:spcAft>
              <a:buClr>
                <a:srgbClr val="000000"/>
              </a:buClr>
              <a:buSzPct val="25000"/>
              <a:buFont typeface="Arial"/>
              <a:buNone/>
            </a:pPr>
            <a:r>
              <a:rPr lang="en-US" sz="2000" b="0" i="0" u="none" strike="noStrike" cap="none" baseline="0">
                <a:solidFill>
                  <a:schemeClr val="lt1"/>
                </a:solidFill>
                <a:latin typeface="Arial"/>
                <a:ea typeface="Arial"/>
                <a:cs typeface="Arial"/>
                <a:sym typeface="Arial"/>
              </a:rPr>
              <a:t>NJ:		Species of Concern</a:t>
            </a:r>
          </a:p>
          <a:p>
            <a:pPr marL="0" marR="0" lvl="0" indent="457200" algn="l" rtl="0">
              <a:lnSpc>
                <a:spcPct val="100000"/>
              </a:lnSpc>
              <a:spcBef>
                <a:spcPts val="1000"/>
              </a:spcBef>
              <a:spcAft>
                <a:spcPts val="0"/>
              </a:spcAft>
              <a:buClr>
                <a:srgbClr val="000000"/>
              </a:buClr>
              <a:buSzPct val="25000"/>
              <a:buFont typeface="Arial"/>
              <a:buNone/>
            </a:pPr>
            <a:r>
              <a:rPr lang="en-US" sz="2000" b="0" i="0" u="none" strike="noStrike" cap="none" baseline="0">
                <a:solidFill>
                  <a:schemeClr val="lt1"/>
                </a:solidFill>
                <a:latin typeface="Arial"/>
                <a:ea typeface="Arial"/>
                <a:cs typeface="Arial"/>
                <a:sym typeface="Arial"/>
              </a:rPr>
              <a:t>DE:		Species of Concern </a:t>
            </a:r>
          </a:p>
          <a:p>
            <a:pPr marL="0" marR="0" lvl="0" indent="457200" algn="l" rtl="0">
              <a:lnSpc>
                <a:spcPct val="100000"/>
              </a:lnSpc>
              <a:spcBef>
                <a:spcPts val="1000"/>
              </a:spcBef>
              <a:spcAft>
                <a:spcPts val="0"/>
              </a:spcAft>
              <a:buClr>
                <a:srgbClr val="000000"/>
              </a:buClr>
              <a:buSzPct val="25000"/>
              <a:buFont typeface="Arial"/>
              <a:buNone/>
            </a:pPr>
            <a:r>
              <a:rPr lang="en-US" sz="2000" b="0" i="0" u="none" strike="noStrike" cap="none" baseline="0">
                <a:solidFill>
                  <a:schemeClr val="lt1"/>
                </a:solidFill>
                <a:latin typeface="Arial"/>
                <a:ea typeface="Arial"/>
                <a:cs typeface="Arial"/>
                <a:sym typeface="Arial"/>
              </a:rPr>
              <a:t>MD:	State regulated</a:t>
            </a:r>
          </a:p>
          <a:p>
            <a:pPr marL="0" marR="0" lvl="0" indent="457200" algn="l" rtl="0">
              <a:lnSpc>
                <a:spcPct val="100000"/>
              </a:lnSpc>
              <a:spcBef>
                <a:spcPts val="1000"/>
              </a:spcBef>
              <a:spcAft>
                <a:spcPts val="0"/>
              </a:spcAft>
              <a:buClr>
                <a:srgbClr val="000000"/>
              </a:buClr>
              <a:buSzPct val="25000"/>
              <a:buFont typeface="Arial"/>
              <a:buNone/>
            </a:pPr>
            <a:r>
              <a:rPr lang="en-US" sz="2000" b="0" i="0" u="none" strike="noStrike" cap="none" baseline="0">
                <a:solidFill>
                  <a:schemeClr val="lt1"/>
                </a:solidFill>
                <a:latin typeface="Arial"/>
                <a:ea typeface="Arial"/>
                <a:cs typeface="Arial"/>
                <a:sym typeface="Arial"/>
              </a:rPr>
              <a:t>VA:		Species of Concern</a:t>
            </a:r>
          </a:p>
        </p:txBody>
      </p:sp>
      <p:sp>
        <p:nvSpPr>
          <p:cNvPr id="352" name="Shape 352"/>
          <p:cNvSpPr/>
          <p:nvPr/>
        </p:nvSpPr>
        <p:spPr>
          <a:xfrm>
            <a:off x="4527550" y="1474787"/>
            <a:ext cx="4041775" cy="5059362"/>
          </a:xfrm>
          <a:prstGeom prst="rect">
            <a:avLst/>
          </a:prstGeom>
          <a:blipFill>
            <a:blip r:embed="rId3"/>
            <a:stretch>
              <a:fillRect/>
            </a:stretch>
          </a:blipFill>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533400" y="0"/>
            <a:ext cx="8229600" cy="11430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Legal Status Per Region</a:t>
            </a:r>
          </a:p>
        </p:txBody>
      </p:sp>
      <p:sp>
        <p:nvSpPr>
          <p:cNvPr id="359" name="Shape 359"/>
          <p:cNvSpPr txBox="1"/>
          <p:nvPr/>
        </p:nvSpPr>
        <p:spPr>
          <a:xfrm>
            <a:off x="4480448" y="1347787"/>
            <a:ext cx="4663498" cy="189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0" i="0" u="none" strike="noStrike" cap="none" baseline="0">
                <a:solidFill>
                  <a:srgbClr val="660000"/>
                </a:solidFill>
                <a:latin typeface="Arial"/>
                <a:ea typeface="Arial"/>
                <a:cs typeface="Arial"/>
                <a:sym typeface="Arial"/>
              </a:rPr>
              <a:t>Southeastern Region:</a:t>
            </a:r>
          </a:p>
          <a:p>
            <a:pPr marL="0" marR="0" lvl="0" indent="457200" algn="l" rtl="0">
              <a:lnSpc>
                <a:spcPct val="100000"/>
              </a:lnSpc>
              <a:spcBef>
                <a:spcPts val="1000"/>
              </a:spcBef>
              <a:spcAft>
                <a:spcPts val="0"/>
              </a:spcAft>
              <a:buClr>
                <a:srgbClr val="000000"/>
              </a:buClr>
              <a:buSzPct val="25000"/>
              <a:buFont typeface="Arial"/>
              <a:buNone/>
            </a:pPr>
            <a:r>
              <a:rPr lang="en-US" sz="2000" b="0" i="0" u="none" strike="noStrike" cap="none" baseline="0">
                <a:solidFill>
                  <a:schemeClr val="lt1"/>
                </a:solidFill>
                <a:latin typeface="Arial"/>
                <a:ea typeface="Arial"/>
                <a:cs typeface="Arial"/>
                <a:sym typeface="Arial"/>
              </a:rPr>
              <a:t>NC:		Special Concern</a:t>
            </a:r>
          </a:p>
          <a:p>
            <a:pPr marL="0" marR="0" lvl="0" indent="457200" algn="l" rtl="0">
              <a:lnSpc>
                <a:spcPct val="100000"/>
              </a:lnSpc>
              <a:spcBef>
                <a:spcPts val="1000"/>
              </a:spcBef>
              <a:spcAft>
                <a:spcPts val="0"/>
              </a:spcAft>
              <a:buClr>
                <a:srgbClr val="000000"/>
              </a:buClr>
              <a:buSzPct val="25000"/>
              <a:buFont typeface="Arial"/>
              <a:buNone/>
            </a:pPr>
            <a:r>
              <a:rPr lang="en-US" sz="2000" b="0" i="0" u="none" strike="noStrike" cap="none" baseline="0">
                <a:solidFill>
                  <a:schemeClr val="lt1"/>
                </a:solidFill>
                <a:latin typeface="Arial"/>
                <a:ea typeface="Arial"/>
                <a:cs typeface="Arial"/>
                <a:sym typeface="Arial"/>
              </a:rPr>
              <a:t>SC:		No listing</a:t>
            </a:r>
          </a:p>
          <a:p>
            <a:pPr marL="0" marR="0" lvl="0" indent="457200" algn="l" rtl="0">
              <a:lnSpc>
                <a:spcPct val="100000"/>
              </a:lnSpc>
              <a:spcBef>
                <a:spcPts val="1000"/>
              </a:spcBef>
              <a:spcAft>
                <a:spcPts val="0"/>
              </a:spcAft>
              <a:buClr>
                <a:srgbClr val="000000"/>
              </a:buClr>
              <a:buSzPct val="25000"/>
              <a:buFont typeface="Arial"/>
              <a:buNone/>
            </a:pPr>
            <a:r>
              <a:rPr lang="en-US" sz="2000" b="0" i="0" u="none" strike="noStrike" cap="none" baseline="0">
                <a:solidFill>
                  <a:schemeClr val="lt1"/>
                </a:solidFill>
                <a:latin typeface="Arial"/>
                <a:ea typeface="Arial"/>
                <a:cs typeface="Arial"/>
                <a:sym typeface="Arial"/>
              </a:rPr>
              <a:t>GA:		Special Concern</a:t>
            </a:r>
          </a:p>
        </p:txBody>
      </p:sp>
      <p:sp>
        <p:nvSpPr>
          <p:cNvPr id="360" name="Shape 360"/>
          <p:cNvSpPr txBox="1"/>
          <p:nvPr/>
        </p:nvSpPr>
        <p:spPr>
          <a:xfrm>
            <a:off x="4495800" y="3276600"/>
            <a:ext cx="4572000" cy="706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0" i="0" u="none" strike="noStrike" cap="none" baseline="0">
                <a:solidFill>
                  <a:srgbClr val="660000"/>
                </a:solidFill>
                <a:latin typeface="Arial"/>
                <a:ea typeface="Arial"/>
                <a:cs typeface="Arial"/>
                <a:sym typeface="Arial"/>
              </a:rPr>
              <a:t>Florida Region:</a:t>
            </a:r>
            <a:r>
              <a:rPr lang="en-US" sz="2800" b="0" i="0" u="none" strike="noStrike" cap="none" baseline="0">
                <a:solidFill>
                  <a:schemeClr val="accent2"/>
                </a:solidFill>
                <a:latin typeface="Arial"/>
                <a:ea typeface="Arial"/>
                <a:cs typeface="Arial"/>
                <a:sym typeface="Arial"/>
              </a:rPr>
              <a:t> </a:t>
            </a:r>
            <a:r>
              <a:rPr lang="en-US" sz="2000" b="0" i="0" u="none" strike="noStrike" cap="none" baseline="0">
                <a:solidFill>
                  <a:schemeClr val="lt1"/>
                </a:solidFill>
                <a:latin typeface="Arial"/>
                <a:ea typeface="Arial"/>
                <a:cs typeface="Arial"/>
                <a:sym typeface="Arial"/>
              </a:rPr>
              <a:t>No listing</a:t>
            </a:r>
          </a:p>
          <a:p>
            <a:endParaRPr lang="en-US" sz="2000" b="0" i="0" u="none" strike="noStrike" cap="none" baseline="0">
              <a:solidFill>
                <a:schemeClr val="lt1"/>
              </a:solidFill>
              <a:latin typeface="Arial"/>
              <a:ea typeface="Arial"/>
              <a:cs typeface="Arial"/>
              <a:sym typeface="Arial"/>
            </a:endParaRPr>
          </a:p>
          <a:p>
            <a:endParaRPr lang="en-US" sz="2000" b="0" i="0" u="none" strike="noStrike" cap="none" baseline="0">
              <a:solidFill>
                <a:schemeClr val="lt1"/>
              </a:solidFill>
              <a:latin typeface="Arial"/>
              <a:ea typeface="Arial"/>
              <a:cs typeface="Arial"/>
              <a:sym typeface="Arial"/>
            </a:endParaRPr>
          </a:p>
        </p:txBody>
      </p:sp>
      <p:sp>
        <p:nvSpPr>
          <p:cNvPr id="361" name="Shape 361"/>
          <p:cNvSpPr txBox="1"/>
          <p:nvPr/>
        </p:nvSpPr>
        <p:spPr>
          <a:xfrm>
            <a:off x="4495800" y="3886200"/>
            <a:ext cx="4572000" cy="2779242"/>
          </a:xfrm>
          <a:prstGeom prst="rect">
            <a:avLst/>
          </a:prstGeom>
          <a:noFill/>
          <a:ln>
            <a:noFill/>
          </a:ln>
        </p:spPr>
        <p:txBody>
          <a:bodyPr lIns="91425" tIns="45700" rIns="91425" bIns="45700" anchor="t" anchorCtr="0">
            <a:noAutofit/>
          </a:bodyPr>
          <a:lstStyle/>
          <a:p>
            <a:pPr marL="0" marR="0" lvl="0" indent="0" algn="l" rtl="0">
              <a:lnSpc>
                <a:spcPct val="100000"/>
              </a:lnSpc>
              <a:spcBef>
                <a:spcPts val="1400"/>
              </a:spcBef>
              <a:spcAft>
                <a:spcPts val="0"/>
              </a:spcAft>
              <a:buClr>
                <a:srgbClr val="000000"/>
              </a:buClr>
              <a:buSzPct val="25000"/>
              <a:buFont typeface="Arial"/>
              <a:buNone/>
            </a:pPr>
            <a:r>
              <a:rPr lang="en-US" sz="2800" b="0" i="0" u="none" strike="noStrike" cap="none" baseline="0" dirty="0">
                <a:solidFill>
                  <a:srgbClr val="660000"/>
                </a:solidFill>
                <a:latin typeface="Arial"/>
                <a:ea typeface="Arial"/>
                <a:cs typeface="Arial"/>
                <a:sym typeface="Arial"/>
              </a:rPr>
              <a:t>Gulf Coast Region:</a:t>
            </a:r>
          </a:p>
          <a:p>
            <a:pPr marL="0" marR="0" lvl="0" indent="457200" algn="l" rtl="0">
              <a:lnSpc>
                <a:spcPct val="100000"/>
              </a:lnSpc>
              <a:spcBef>
                <a:spcPts val="1000"/>
              </a:spcBef>
              <a:spcAft>
                <a:spcPts val="0"/>
              </a:spcAft>
              <a:buClr>
                <a:srgbClr val="000000"/>
              </a:buClr>
              <a:buSzPct val="25000"/>
              <a:buFont typeface="Arial"/>
              <a:buNone/>
            </a:pPr>
            <a:r>
              <a:rPr lang="en-US" sz="2000" b="0" i="0" u="none" strike="noStrike" cap="none" baseline="0" dirty="0">
                <a:solidFill>
                  <a:schemeClr val="lt1"/>
                </a:solidFill>
                <a:latin typeface="Arial"/>
                <a:ea typeface="Arial"/>
                <a:cs typeface="Arial"/>
                <a:sym typeface="Arial"/>
              </a:rPr>
              <a:t>AL:		Special Concern</a:t>
            </a:r>
          </a:p>
          <a:p>
            <a:pPr marL="0" marR="0" lvl="0" indent="457200" algn="l" rtl="0">
              <a:lnSpc>
                <a:spcPct val="100000"/>
              </a:lnSpc>
              <a:spcBef>
                <a:spcPts val="1000"/>
              </a:spcBef>
              <a:spcAft>
                <a:spcPts val="0"/>
              </a:spcAft>
              <a:buClr>
                <a:srgbClr val="000000"/>
              </a:buClr>
              <a:buSzPct val="25000"/>
              <a:buFont typeface="Arial"/>
              <a:buNone/>
            </a:pPr>
            <a:r>
              <a:rPr lang="en-US" sz="2000" b="0" i="0" u="none" strike="noStrike" cap="none" baseline="0" dirty="0">
                <a:solidFill>
                  <a:schemeClr val="lt1"/>
                </a:solidFill>
                <a:latin typeface="Arial"/>
                <a:ea typeface="Arial"/>
                <a:cs typeface="Arial"/>
                <a:sym typeface="Arial"/>
              </a:rPr>
              <a:t>MS: 	Special Concern</a:t>
            </a:r>
          </a:p>
          <a:p>
            <a:pPr marL="457200" marR="0" lvl="0" indent="0" algn="l" rtl="0">
              <a:lnSpc>
                <a:spcPct val="100000"/>
              </a:lnSpc>
              <a:spcBef>
                <a:spcPts val="1000"/>
              </a:spcBef>
              <a:spcAft>
                <a:spcPts val="0"/>
              </a:spcAft>
              <a:buClr>
                <a:srgbClr val="000000"/>
              </a:buClr>
              <a:buSzPct val="25000"/>
              <a:buFont typeface="Arial"/>
              <a:buNone/>
            </a:pPr>
            <a:r>
              <a:rPr lang="en-US" sz="2000" b="0" i="0" u="none" strike="noStrike" cap="none" baseline="0" dirty="0">
                <a:solidFill>
                  <a:schemeClr val="lt1"/>
                </a:solidFill>
                <a:latin typeface="Arial"/>
                <a:ea typeface="Arial"/>
                <a:cs typeface="Arial"/>
                <a:sym typeface="Arial"/>
              </a:rPr>
              <a:t>LA:		Special Concern &amp; 	</a:t>
            </a:r>
            <a:r>
              <a:rPr lang="en-US" sz="2000" dirty="0">
                <a:solidFill>
                  <a:schemeClr val="lt1"/>
                </a:solidFill>
              </a:rPr>
              <a:t>	</a:t>
            </a:r>
            <a:r>
              <a:rPr lang="en-US" sz="2000" b="0" i="0" u="none" strike="noStrike" cap="none" baseline="0" dirty="0" smtClean="0">
                <a:solidFill>
                  <a:schemeClr val="lt1"/>
                </a:solidFill>
                <a:latin typeface="Arial"/>
                <a:ea typeface="Arial"/>
                <a:cs typeface="Arial"/>
                <a:sym typeface="Arial"/>
              </a:rPr>
              <a:t>Game </a:t>
            </a:r>
            <a:r>
              <a:rPr lang="en-US" sz="2000" b="0" i="0" u="none" strike="noStrike" cap="none" baseline="0" dirty="0">
                <a:solidFill>
                  <a:schemeClr val="lt1"/>
                </a:solidFill>
                <a:latin typeface="Arial"/>
                <a:ea typeface="Arial"/>
                <a:cs typeface="Arial"/>
                <a:sym typeface="Arial"/>
              </a:rPr>
              <a:t>Animal</a:t>
            </a:r>
          </a:p>
          <a:p>
            <a:pPr marL="0" marR="0" lvl="0" indent="457200" algn="l" rtl="0">
              <a:lnSpc>
                <a:spcPct val="100000"/>
              </a:lnSpc>
              <a:spcBef>
                <a:spcPts val="1000"/>
              </a:spcBef>
              <a:spcAft>
                <a:spcPts val="0"/>
              </a:spcAft>
              <a:buClr>
                <a:srgbClr val="000000"/>
              </a:buClr>
              <a:buSzPct val="25000"/>
              <a:buFont typeface="Arial"/>
              <a:buNone/>
            </a:pPr>
            <a:r>
              <a:rPr lang="en-US" sz="2000" b="0" i="0" u="none" strike="noStrike" cap="none" baseline="0" dirty="0">
                <a:solidFill>
                  <a:schemeClr val="lt1"/>
                </a:solidFill>
                <a:latin typeface="Arial"/>
                <a:ea typeface="Arial"/>
                <a:cs typeface="Arial"/>
                <a:sym typeface="Arial"/>
              </a:rPr>
              <a:t>TX: 	No listing</a:t>
            </a:r>
          </a:p>
          <a:p>
            <a:endParaRPr lang="en-US" sz="2000" b="0" i="0" u="none" strike="noStrike" cap="none" baseline="0" dirty="0">
              <a:solidFill>
                <a:schemeClr val="lt1"/>
              </a:solidFill>
              <a:latin typeface="Arial"/>
              <a:ea typeface="Arial"/>
              <a:cs typeface="Arial"/>
              <a:sym typeface="Arial"/>
            </a:endParaRPr>
          </a:p>
        </p:txBody>
      </p:sp>
      <p:sp>
        <p:nvSpPr>
          <p:cNvPr id="362" name="Shape 362"/>
          <p:cNvSpPr txBox="1"/>
          <p:nvPr/>
        </p:nvSpPr>
        <p:spPr>
          <a:xfrm>
            <a:off x="1524000" y="4846637"/>
            <a:ext cx="184149" cy="366710"/>
          </a:xfrm>
          <a:prstGeom prst="rect">
            <a:avLst/>
          </a:prstGeom>
          <a:noFill/>
          <a:ln>
            <a:noFill/>
          </a:ln>
        </p:spPr>
        <p:txBody>
          <a:bodyPr lIns="91425" tIns="45700" rIns="91425" bIns="45700" anchor="t" anchorCtr="0">
            <a:noAutofit/>
          </a:bodyPr>
          <a:lstStyle/>
          <a:p>
            <a:endParaRPr/>
          </a:p>
        </p:txBody>
      </p:sp>
      <p:sp>
        <p:nvSpPr>
          <p:cNvPr id="363" name="Shape 363"/>
          <p:cNvSpPr/>
          <p:nvPr/>
        </p:nvSpPr>
        <p:spPr>
          <a:xfrm>
            <a:off x="265112" y="2632075"/>
            <a:ext cx="4217986" cy="2854323"/>
          </a:xfrm>
          <a:prstGeom prst="rect">
            <a:avLst/>
          </a:prstGeom>
          <a:blipFill>
            <a:blip r:embed="rId3"/>
            <a:stretch>
              <a:fillRect/>
            </a:stretch>
          </a:blipFill>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54000"/>
            <a:ext cx="8229600" cy="11430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Anthropogenic Threats</a:t>
            </a:r>
          </a:p>
        </p:txBody>
      </p:sp>
      <p:sp>
        <p:nvSpPr>
          <p:cNvPr id="370" name="Shape 370"/>
          <p:cNvSpPr txBox="1">
            <a:spLocks noGrp="1"/>
          </p:cNvSpPr>
          <p:nvPr>
            <p:ph type="body" idx="1"/>
          </p:nvPr>
        </p:nvSpPr>
        <p:spPr>
          <a:xfrm>
            <a:off x="457200" y="1646238"/>
            <a:ext cx="8229600" cy="4526100"/>
          </a:xfrm>
          <a:prstGeom prst="rect">
            <a:avLst/>
          </a:prstGeom>
          <a:noFill/>
          <a:ln>
            <a:noFill/>
          </a:ln>
        </p:spPr>
        <p:txBody>
          <a:bodyPr lIns="91425" tIns="91425" rIns="91425" bIns="91425" anchor="t" anchorCtr="0">
            <a:noAutofit/>
          </a:bodyPr>
          <a:lstStyle/>
          <a:p>
            <a:pPr>
              <a:buNone/>
            </a:pPr>
            <a:r>
              <a:rPr lang="en-US" sz="2800">
                <a:solidFill>
                  <a:srgbClr val="660000"/>
                </a:solidFill>
              </a:rPr>
              <a:t>Human development around marshes can cause habitat erosion and can eliminate nesting areas.</a:t>
            </a:r>
          </a:p>
        </p:txBody>
      </p:sp>
      <p:sp>
        <p:nvSpPr>
          <p:cNvPr id="371" name="Shape 371"/>
          <p:cNvSpPr/>
          <p:nvPr/>
        </p:nvSpPr>
        <p:spPr>
          <a:xfrm>
            <a:off x="265250" y="3005763"/>
            <a:ext cx="4229432" cy="3166574"/>
          </a:xfrm>
          <a:prstGeom prst="rect">
            <a:avLst/>
          </a:prstGeom>
          <a:blipFill>
            <a:blip r:embed="rId3"/>
            <a:stretch>
              <a:fillRect/>
            </a:stretch>
          </a:blipFill>
          <a:ln>
            <a:noFill/>
          </a:ln>
        </p:spPr>
      </p:sp>
      <p:sp>
        <p:nvSpPr>
          <p:cNvPr id="372" name="Shape 372"/>
          <p:cNvSpPr/>
          <p:nvPr/>
        </p:nvSpPr>
        <p:spPr>
          <a:xfrm>
            <a:off x="4686657" y="2985530"/>
            <a:ext cx="4275212" cy="3207039"/>
          </a:xfrm>
          <a:prstGeom prst="rect">
            <a:avLst/>
          </a:prstGeom>
          <a:blipFill>
            <a:blip r:embed="rId4"/>
            <a:stretch>
              <a:fillRect/>
            </a:stretch>
          </a:blipFill>
          <a:ln>
            <a:noFill/>
          </a:ln>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254000"/>
            <a:ext cx="8229600" cy="1143000"/>
          </a:xfrm>
          <a:prstGeom prst="rect">
            <a:avLst/>
          </a:prstGeom>
        </p:spPr>
        <p:txBody>
          <a:bodyPr lIns="91425" tIns="91425" rIns="91425" bIns="91425" anchor="b" anchorCtr="0">
            <a:noAutofit/>
          </a:bodyPr>
          <a:lstStyle/>
          <a:p>
            <a:pPr algn="ctr">
              <a:buNone/>
            </a:pPr>
            <a:r>
              <a:rPr lang="en-US" b="1">
                <a:solidFill>
                  <a:srgbClr val="660000"/>
                </a:solidFill>
              </a:rPr>
              <a:t>Anthropogenic Threats</a:t>
            </a:r>
          </a:p>
        </p:txBody>
      </p:sp>
      <p:sp>
        <p:nvSpPr>
          <p:cNvPr id="378" name="Shape 378"/>
          <p:cNvSpPr txBox="1">
            <a:spLocks noGrp="1"/>
          </p:cNvSpPr>
          <p:nvPr>
            <p:ph type="body" idx="1"/>
          </p:nvPr>
        </p:nvSpPr>
        <p:spPr>
          <a:xfrm>
            <a:off x="291414" y="1646238"/>
            <a:ext cx="4704900" cy="1095046"/>
          </a:xfrm>
          <a:prstGeom prst="rect">
            <a:avLst/>
          </a:prstGeom>
        </p:spPr>
        <p:txBody>
          <a:bodyPr lIns="91425" tIns="91425" rIns="91425" bIns="91425" anchor="t" anchorCtr="0">
            <a:noAutofit/>
          </a:bodyPr>
          <a:lstStyle/>
          <a:p>
            <a:pPr lvl="0" rtl="0">
              <a:buNone/>
            </a:pPr>
            <a:r>
              <a:rPr lang="en-US" sz="2800" dirty="0">
                <a:solidFill>
                  <a:srgbClr val="660000"/>
                </a:solidFill>
              </a:rPr>
              <a:t>Crab </a:t>
            </a:r>
            <a:r>
              <a:rPr lang="en-US" sz="2800" dirty="0" smtClean="0">
                <a:solidFill>
                  <a:srgbClr val="660000"/>
                </a:solidFill>
              </a:rPr>
              <a:t>traps can </a:t>
            </a:r>
            <a:r>
              <a:rPr lang="en-US" sz="2800" dirty="0">
                <a:solidFill>
                  <a:srgbClr val="660000"/>
                </a:solidFill>
              </a:rPr>
              <a:t>cause </a:t>
            </a:r>
            <a:r>
              <a:rPr lang="en-US" sz="2800" dirty="0" smtClean="0">
                <a:solidFill>
                  <a:srgbClr val="660000"/>
                </a:solidFill>
              </a:rPr>
              <a:t>drowning</a:t>
            </a:r>
            <a:endParaRPr lang="en-US" sz="2800" dirty="0">
              <a:solidFill>
                <a:srgbClr val="660000"/>
              </a:solidFill>
            </a:endParaRPr>
          </a:p>
        </p:txBody>
      </p:sp>
      <p:sp>
        <p:nvSpPr>
          <p:cNvPr id="379" name="Shape 379"/>
          <p:cNvSpPr/>
          <p:nvPr/>
        </p:nvSpPr>
        <p:spPr>
          <a:xfrm>
            <a:off x="457200" y="2741284"/>
            <a:ext cx="3844959" cy="2671319"/>
          </a:xfrm>
          <a:prstGeom prst="rect">
            <a:avLst/>
          </a:prstGeom>
          <a:blipFill>
            <a:blip r:embed="rId3"/>
            <a:stretch>
              <a:fillRect/>
            </a:stretch>
          </a:blipFill>
          <a:ln>
            <a:noFill/>
          </a:ln>
        </p:spPr>
      </p:sp>
      <p:sp>
        <p:nvSpPr>
          <p:cNvPr id="380" name="Shape 380"/>
          <p:cNvSpPr/>
          <p:nvPr/>
        </p:nvSpPr>
        <p:spPr>
          <a:xfrm>
            <a:off x="4751695" y="1646238"/>
            <a:ext cx="3612263" cy="2476536"/>
          </a:xfrm>
          <a:prstGeom prst="rect">
            <a:avLst/>
          </a:prstGeom>
          <a:blipFill>
            <a:blip r:embed="rId4"/>
            <a:stretch>
              <a:fillRect/>
            </a:stretch>
          </a:blipFill>
          <a:ln>
            <a:noFill/>
          </a:ln>
        </p:spPr>
      </p:sp>
      <p:sp>
        <p:nvSpPr>
          <p:cNvPr id="381" name="Shape 381"/>
          <p:cNvSpPr txBox="1"/>
          <p:nvPr/>
        </p:nvSpPr>
        <p:spPr>
          <a:xfrm>
            <a:off x="3725775" y="5408186"/>
            <a:ext cx="1836826" cy="1221214"/>
          </a:xfrm>
          <a:prstGeom prst="rect">
            <a:avLst/>
          </a:prstGeom>
          <a:noFill/>
        </p:spPr>
        <p:txBody>
          <a:bodyPr lIns="91425" tIns="91425" rIns="91425" bIns="91425" anchor="t" anchorCtr="0">
            <a:noAutofit/>
          </a:bodyPr>
          <a:lstStyle/>
          <a:p>
            <a:pPr>
              <a:buNone/>
            </a:pPr>
            <a:r>
              <a:rPr lang="en-US" sz="2800" dirty="0">
                <a:solidFill>
                  <a:srgbClr val="660000"/>
                </a:solidFill>
              </a:rPr>
              <a:t>Vehicular damage</a:t>
            </a:r>
          </a:p>
        </p:txBody>
      </p:sp>
      <p:sp>
        <p:nvSpPr>
          <p:cNvPr id="382" name="Shape 382"/>
          <p:cNvSpPr/>
          <p:nvPr/>
        </p:nvSpPr>
        <p:spPr>
          <a:xfrm>
            <a:off x="5379895" y="4372302"/>
            <a:ext cx="3155357" cy="2083883"/>
          </a:xfrm>
          <a:prstGeom prst="rect">
            <a:avLst/>
          </a:prstGeom>
          <a:blipFill>
            <a:blip r:embed="rId5"/>
            <a:stretch>
              <a:fillRect/>
            </a:stretch>
          </a:blipFill>
          <a:ln>
            <a:noFill/>
          </a:ln>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54000"/>
            <a:ext cx="8229600" cy="965199"/>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Natural Threats</a:t>
            </a:r>
          </a:p>
        </p:txBody>
      </p:sp>
      <p:sp>
        <p:nvSpPr>
          <p:cNvPr id="388" name="Shape 388"/>
          <p:cNvSpPr/>
          <p:nvPr/>
        </p:nvSpPr>
        <p:spPr>
          <a:xfrm>
            <a:off x="2636267" y="2302795"/>
            <a:ext cx="3871464" cy="2557779"/>
          </a:xfrm>
          <a:prstGeom prst="rect">
            <a:avLst/>
          </a:prstGeom>
          <a:blipFill>
            <a:blip r:embed="rId3"/>
            <a:stretch>
              <a:fillRect/>
            </a:stretch>
          </a:blipFill>
          <a:ln>
            <a:noFill/>
          </a:ln>
        </p:spPr>
      </p:sp>
      <p:sp>
        <p:nvSpPr>
          <p:cNvPr id="389" name="Shape 389"/>
          <p:cNvSpPr/>
          <p:nvPr/>
        </p:nvSpPr>
        <p:spPr>
          <a:xfrm>
            <a:off x="254425" y="1510325"/>
            <a:ext cx="2876550" cy="2057400"/>
          </a:xfrm>
          <a:prstGeom prst="rect">
            <a:avLst/>
          </a:prstGeom>
          <a:blipFill>
            <a:blip r:embed="rId4"/>
            <a:stretch>
              <a:fillRect/>
            </a:stretch>
          </a:blipFill>
          <a:ln>
            <a:noFill/>
          </a:ln>
        </p:spPr>
      </p:sp>
      <p:sp>
        <p:nvSpPr>
          <p:cNvPr id="390" name="Shape 390"/>
          <p:cNvSpPr/>
          <p:nvPr/>
        </p:nvSpPr>
        <p:spPr>
          <a:xfrm>
            <a:off x="5594336" y="4256831"/>
            <a:ext cx="3092463" cy="2166021"/>
          </a:xfrm>
          <a:prstGeom prst="rect">
            <a:avLst/>
          </a:prstGeom>
          <a:blipFill>
            <a:blip r:embed="rId5"/>
            <a:stretch>
              <a:fillRect/>
            </a:stretch>
          </a:blipFill>
          <a:ln>
            <a:noFill/>
          </a:ln>
        </p:spPr>
      </p:sp>
      <p:sp>
        <p:nvSpPr>
          <p:cNvPr id="391" name="Shape 391"/>
          <p:cNvSpPr/>
          <p:nvPr/>
        </p:nvSpPr>
        <p:spPr>
          <a:xfrm>
            <a:off x="315150" y="4348923"/>
            <a:ext cx="3385123" cy="2258676"/>
          </a:xfrm>
          <a:prstGeom prst="rect">
            <a:avLst/>
          </a:prstGeom>
          <a:blipFill>
            <a:blip r:embed="rId6"/>
            <a:stretch>
              <a:fillRect/>
            </a:stretch>
          </a:blipFill>
          <a:ln>
            <a:noFill/>
          </a:ln>
        </p:spPr>
      </p:sp>
      <p:sp>
        <p:nvSpPr>
          <p:cNvPr id="392" name="Shape 392"/>
          <p:cNvSpPr/>
          <p:nvPr/>
        </p:nvSpPr>
        <p:spPr>
          <a:xfrm>
            <a:off x="5983492" y="1510325"/>
            <a:ext cx="2885670" cy="2157061"/>
          </a:xfrm>
          <a:prstGeom prst="rect">
            <a:avLst/>
          </a:prstGeom>
          <a:blipFill>
            <a:blip r:embed="rId7"/>
            <a:stretch>
              <a:fillRect/>
            </a:stretch>
          </a:blipFill>
          <a:ln>
            <a:noFill/>
          </a:ln>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501905"/>
            <a:ext cx="8517600" cy="7988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E7EACB"/>
              </a:buClr>
              <a:buSzPct val="25000"/>
              <a:buFont typeface="Arial"/>
              <a:buNone/>
            </a:pPr>
            <a:r>
              <a:rPr lang="en-US" sz="4400" b="1">
                <a:solidFill>
                  <a:srgbClr val="660000"/>
                </a:solidFill>
              </a:rPr>
              <a:t>Education is the Key!</a:t>
            </a:r>
          </a:p>
        </p:txBody>
      </p:sp>
      <p:sp>
        <p:nvSpPr>
          <p:cNvPr id="398" name="Shape 398"/>
          <p:cNvSpPr/>
          <p:nvPr/>
        </p:nvSpPr>
        <p:spPr>
          <a:xfrm>
            <a:off x="457199" y="2010639"/>
            <a:ext cx="3176728" cy="2239489"/>
          </a:xfrm>
          <a:prstGeom prst="rect">
            <a:avLst/>
          </a:prstGeom>
          <a:blipFill>
            <a:blip r:embed="rId3"/>
            <a:stretch>
              <a:fillRect/>
            </a:stretch>
          </a:blipFill>
          <a:ln>
            <a:noFill/>
          </a:ln>
        </p:spPr>
      </p:sp>
      <p:sp>
        <p:nvSpPr>
          <p:cNvPr id="399" name="Shape 399"/>
          <p:cNvSpPr txBox="1"/>
          <p:nvPr/>
        </p:nvSpPr>
        <p:spPr>
          <a:xfrm>
            <a:off x="352064" y="1466189"/>
            <a:ext cx="4067536" cy="457200"/>
          </a:xfrm>
          <a:prstGeom prst="rect">
            <a:avLst/>
          </a:prstGeom>
          <a:noFill/>
        </p:spPr>
        <p:txBody>
          <a:bodyPr lIns="91425" tIns="91425" rIns="91425" bIns="91425" anchor="t" anchorCtr="0">
            <a:noAutofit/>
          </a:bodyPr>
          <a:lstStyle/>
          <a:p>
            <a:pPr algn="l">
              <a:buNone/>
            </a:pPr>
            <a:r>
              <a:rPr lang="en-US" sz="2400" dirty="0">
                <a:solidFill>
                  <a:srgbClr val="660000"/>
                </a:solidFill>
              </a:rPr>
              <a:t>Turtle Excluder Devices</a:t>
            </a:r>
          </a:p>
        </p:txBody>
      </p:sp>
      <p:sp>
        <p:nvSpPr>
          <p:cNvPr id="400" name="Shape 400"/>
          <p:cNvSpPr/>
          <p:nvPr/>
        </p:nvSpPr>
        <p:spPr>
          <a:xfrm>
            <a:off x="5844464" y="2034898"/>
            <a:ext cx="2933063" cy="2190971"/>
          </a:xfrm>
          <a:prstGeom prst="rect">
            <a:avLst/>
          </a:prstGeom>
          <a:blipFill>
            <a:blip r:embed="rId4"/>
            <a:stretch>
              <a:fillRect/>
            </a:stretch>
          </a:blipFill>
          <a:ln>
            <a:noFill/>
          </a:ln>
        </p:spPr>
      </p:sp>
      <p:sp>
        <p:nvSpPr>
          <p:cNvPr id="401" name="Shape 401"/>
          <p:cNvSpPr txBox="1"/>
          <p:nvPr/>
        </p:nvSpPr>
        <p:spPr>
          <a:xfrm>
            <a:off x="5826896" y="1466189"/>
            <a:ext cx="2968200" cy="457200"/>
          </a:xfrm>
          <a:prstGeom prst="rect">
            <a:avLst/>
          </a:prstGeom>
          <a:noFill/>
        </p:spPr>
        <p:txBody>
          <a:bodyPr lIns="91425" tIns="91425" rIns="91425" bIns="91425" anchor="t" anchorCtr="0">
            <a:noAutofit/>
          </a:bodyPr>
          <a:lstStyle/>
          <a:p>
            <a:pPr>
              <a:buNone/>
            </a:pPr>
            <a:r>
              <a:rPr lang="en-US" sz="2400">
                <a:solidFill>
                  <a:srgbClr val="660000"/>
                </a:solidFill>
              </a:rPr>
              <a:t>Road crossing signs</a:t>
            </a:r>
          </a:p>
        </p:txBody>
      </p:sp>
      <p:sp>
        <p:nvSpPr>
          <p:cNvPr id="402" name="Shape 402"/>
          <p:cNvSpPr/>
          <p:nvPr/>
        </p:nvSpPr>
        <p:spPr>
          <a:xfrm>
            <a:off x="2922974" y="4285775"/>
            <a:ext cx="3586050" cy="2379507"/>
          </a:xfrm>
          <a:prstGeom prst="rect">
            <a:avLst/>
          </a:prstGeom>
          <a:blipFill>
            <a:blip r:embed="rId5"/>
            <a:stretch>
              <a:fillRect/>
            </a:stretch>
          </a:blipFill>
          <a:ln>
            <a:noFill/>
          </a:ln>
        </p:spPr>
      </p:sp>
      <p:sp>
        <p:nvSpPr>
          <p:cNvPr id="403" name="Shape 403"/>
          <p:cNvSpPr txBox="1"/>
          <p:nvPr/>
        </p:nvSpPr>
        <p:spPr>
          <a:xfrm>
            <a:off x="3450000" y="3505775"/>
            <a:ext cx="2531999" cy="779999"/>
          </a:xfrm>
          <a:prstGeom prst="rect">
            <a:avLst/>
          </a:prstGeom>
          <a:noFill/>
        </p:spPr>
        <p:txBody>
          <a:bodyPr lIns="91425" tIns="91425" rIns="91425" bIns="91425" anchor="t" anchorCtr="0">
            <a:noAutofit/>
          </a:bodyPr>
          <a:lstStyle/>
          <a:p>
            <a:pPr algn="ctr">
              <a:buNone/>
            </a:pPr>
            <a:r>
              <a:rPr lang="en-US" sz="2400">
                <a:solidFill>
                  <a:srgbClr val="660000"/>
                </a:solidFill>
              </a:rPr>
              <a:t>Terrapin Head Start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54000"/>
            <a:ext cx="8229600" cy="11430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smtClean="0">
                <a:solidFill>
                  <a:srgbClr val="660000"/>
                </a:solidFill>
                <a:latin typeface="Arial"/>
                <a:ea typeface="Arial"/>
                <a:cs typeface="Arial"/>
                <a:sym typeface="Arial"/>
              </a:rPr>
              <a:t>DTWG</a:t>
            </a:r>
            <a:r>
              <a:rPr lang="en-US" sz="4600" b="1" i="0" u="none" strike="noStrike" cap="none" dirty="0" smtClean="0">
                <a:solidFill>
                  <a:srgbClr val="660000"/>
                </a:solidFill>
                <a:latin typeface="Arial"/>
                <a:ea typeface="Arial"/>
                <a:cs typeface="Arial"/>
                <a:sym typeface="Arial"/>
              </a:rPr>
              <a:t> </a:t>
            </a:r>
            <a:r>
              <a:rPr lang="en-US" sz="4600" b="1" i="0" u="none" strike="noStrike" cap="none" baseline="0" dirty="0" smtClean="0">
                <a:solidFill>
                  <a:srgbClr val="660000"/>
                </a:solidFill>
                <a:latin typeface="Arial"/>
                <a:ea typeface="Arial"/>
                <a:cs typeface="Arial"/>
                <a:sym typeface="Arial"/>
              </a:rPr>
              <a:t>Purpose</a:t>
            </a:r>
            <a:r>
              <a:rPr lang="en-US" sz="4600" b="1" i="0" u="none" strike="noStrike" cap="none" baseline="0" dirty="0">
                <a:solidFill>
                  <a:srgbClr val="660000"/>
                </a:solidFill>
                <a:latin typeface="Arial"/>
                <a:ea typeface="Arial"/>
                <a:cs typeface="Arial"/>
                <a:sym typeface="Arial"/>
              </a:rPr>
              <a:t>:</a:t>
            </a:r>
          </a:p>
        </p:txBody>
      </p:sp>
      <p:sp>
        <p:nvSpPr>
          <p:cNvPr id="147" name="Shape 147"/>
          <p:cNvSpPr txBox="1">
            <a:spLocks noGrp="1"/>
          </p:cNvSpPr>
          <p:nvPr>
            <p:ph type="body" idx="1"/>
          </p:nvPr>
        </p:nvSpPr>
        <p:spPr>
          <a:xfrm>
            <a:off x="457200" y="1646238"/>
            <a:ext cx="8229600" cy="4526100"/>
          </a:xfrm>
          <a:prstGeom prst="rect">
            <a:avLst/>
          </a:prstGeom>
          <a:noFill/>
          <a:ln>
            <a:noFill/>
          </a:ln>
        </p:spPr>
        <p:txBody>
          <a:bodyPr lIns="91425" tIns="91425" rIns="91425" bIns="91425" anchor="t" anchorCtr="0">
            <a:noAutofit/>
          </a:bodyPr>
          <a:lstStyle/>
          <a:p>
            <a:pPr marL="292100" marR="0" lvl="0" indent="-215900" algn="l" rtl="0">
              <a:lnSpc>
                <a:spcPct val="100000"/>
              </a:lnSpc>
              <a:spcBef>
                <a:spcPts val="0"/>
              </a:spcBef>
              <a:spcAft>
                <a:spcPts val="0"/>
              </a:spcAft>
              <a:buClr>
                <a:schemeClr val="accent2"/>
              </a:buClr>
              <a:buSzPct val="25000"/>
              <a:buFont typeface="Arial"/>
              <a:buNone/>
            </a:pPr>
            <a:r>
              <a:rPr lang="en-US" sz="3200" b="0" i="0" u="none" strike="noStrike" cap="none" baseline="0">
                <a:solidFill>
                  <a:srgbClr val="660000"/>
                </a:solidFill>
                <a:latin typeface="Arial"/>
                <a:ea typeface="Arial"/>
                <a:cs typeface="Arial"/>
                <a:sym typeface="Arial"/>
              </a:rPr>
              <a:t>The Diamondback Terrapin Working Group has prepared this presentation to provide a brief overview of the natural history and conservation efforts within the range of the species.</a:t>
            </a:r>
          </a:p>
        </p:txBody>
      </p:sp>
      <p:sp>
        <p:nvSpPr>
          <p:cNvPr id="148" name="Shape 148"/>
          <p:cNvSpPr/>
          <p:nvPr/>
        </p:nvSpPr>
        <p:spPr>
          <a:xfrm>
            <a:off x="523875" y="4454687"/>
            <a:ext cx="8096250" cy="2066925"/>
          </a:xfrm>
          <a:prstGeom prst="rect">
            <a:avLst/>
          </a:prstGeom>
          <a:blipFill>
            <a:blip r:embed="rId3"/>
            <a:stretch>
              <a:fillRect/>
            </a:stretch>
          </a:blipFill>
          <a:ln>
            <a:noFill/>
          </a:ln>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dirty="0" smtClean="0">
                <a:solidFill>
                  <a:srgbClr val="660000"/>
                </a:solidFill>
                <a:latin typeface="Arial"/>
                <a:ea typeface="Arial"/>
                <a:cs typeface="Arial"/>
                <a:sym typeface="Arial"/>
              </a:rPr>
              <a:t>DTWG Objectives</a:t>
            </a:r>
            <a:r>
              <a:rPr lang="en-US" sz="4600" b="1" i="0" u="none" strike="noStrike" cap="none" baseline="0" dirty="0">
                <a:solidFill>
                  <a:srgbClr val="660000"/>
                </a:solidFill>
                <a:latin typeface="Arial"/>
                <a:ea typeface="Arial"/>
                <a:cs typeface="Arial"/>
                <a:sym typeface="Arial"/>
              </a:rPr>
              <a:t>:</a:t>
            </a:r>
          </a:p>
        </p:txBody>
      </p:sp>
      <p:sp>
        <p:nvSpPr>
          <p:cNvPr id="132" name="Shape 132"/>
          <p:cNvSpPr txBox="1"/>
          <p:nvPr/>
        </p:nvSpPr>
        <p:spPr>
          <a:xfrm>
            <a:off x="2903538" y="2276475"/>
            <a:ext cx="184149" cy="366713"/>
          </a:xfrm>
          <a:prstGeom prst="rect">
            <a:avLst/>
          </a:prstGeom>
          <a:noFill/>
          <a:ln>
            <a:noFill/>
          </a:ln>
        </p:spPr>
        <p:txBody>
          <a:bodyPr lIns="91425" tIns="45700" rIns="91425" bIns="45700" anchor="t" anchorCtr="0">
            <a:noAutofit/>
          </a:bodyPr>
          <a:lstStyle/>
          <a:p>
            <a:endParaRPr/>
          </a:p>
        </p:txBody>
      </p:sp>
      <p:sp>
        <p:nvSpPr>
          <p:cNvPr id="133" name="Shape 133"/>
          <p:cNvSpPr/>
          <p:nvPr/>
        </p:nvSpPr>
        <p:spPr>
          <a:xfrm>
            <a:off x="404812" y="1440708"/>
            <a:ext cx="8456700" cy="3168300"/>
          </a:xfrm>
          <a:prstGeom prst="rect">
            <a:avLst/>
          </a:prstGeom>
          <a:noFill/>
          <a:ln>
            <a:noFill/>
          </a:ln>
        </p:spPr>
        <p:txBody>
          <a:bodyPr lIns="91425" tIns="45700" rIns="91425" bIns="45700" anchor="t" anchorCtr="0">
            <a:noAutofit/>
          </a:bodyPr>
          <a:lstStyle/>
          <a:p>
            <a:pPr marL="457200" marR="0" lvl="0" indent="-406400" algn="l" rtl="0">
              <a:lnSpc>
                <a:spcPct val="130000"/>
              </a:lnSpc>
              <a:spcBef>
                <a:spcPts val="0"/>
              </a:spcBef>
              <a:spcAft>
                <a:spcPts val="0"/>
              </a:spcAft>
              <a:buClr>
                <a:srgbClr val="000000"/>
              </a:buClr>
              <a:buSzPct val="166666"/>
              <a:buFont typeface="Arial"/>
              <a:buChar char="•"/>
            </a:pPr>
            <a:r>
              <a:rPr lang="en-US" sz="2800" b="0" i="0" u="none" strike="noStrike" cap="none" baseline="0">
                <a:solidFill>
                  <a:srgbClr val="660000"/>
                </a:solidFill>
                <a:latin typeface="Arial"/>
                <a:ea typeface="Arial"/>
                <a:cs typeface="Arial"/>
                <a:sym typeface="Arial"/>
              </a:rPr>
              <a:t>Advocate and promote scientific surveys/studies; identify causes of changes to populations</a:t>
            </a:r>
          </a:p>
          <a:p>
            <a:pPr marL="457200" marR="0" lvl="0" indent="-406400" algn="l" rtl="0">
              <a:lnSpc>
                <a:spcPct val="130000"/>
              </a:lnSpc>
              <a:spcBef>
                <a:spcPts val="0"/>
              </a:spcBef>
              <a:spcAft>
                <a:spcPts val="0"/>
              </a:spcAft>
              <a:buClr>
                <a:srgbClr val="000000"/>
              </a:buClr>
              <a:buSzPct val="166666"/>
              <a:buFont typeface="Arial"/>
              <a:buChar char="•"/>
            </a:pPr>
            <a:r>
              <a:rPr lang="en-US" sz="2800" b="0" i="0" u="none" strike="noStrike" cap="none" baseline="0">
                <a:solidFill>
                  <a:srgbClr val="660000"/>
                </a:solidFill>
                <a:latin typeface="Arial"/>
                <a:ea typeface="Arial"/>
                <a:cs typeface="Arial"/>
                <a:sym typeface="Arial"/>
              </a:rPr>
              <a:t>Identify threats to populations</a:t>
            </a:r>
          </a:p>
          <a:p>
            <a:pPr marL="457200" marR="0" lvl="0" indent="-406400" algn="l" rtl="0">
              <a:lnSpc>
                <a:spcPct val="130000"/>
              </a:lnSpc>
              <a:spcBef>
                <a:spcPts val="0"/>
              </a:spcBef>
              <a:spcAft>
                <a:spcPts val="0"/>
              </a:spcAft>
              <a:buClr>
                <a:srgbClr val="000000"/>
              </a:buClr>
              <a:buSzPct val="166666"/>
              <a:buFont typeface="Arial"/>
              <a:buChar char="•"/>
            </a:pPr>
            <a:r>
              <a:rPr lang="en-US" sz="2800" b="0" i="0" u="none" strike="noStrike" cap="none" baseline="0">
                <a:solidFill>
                  <a:srgbClr val="660000"/>
                </a:solidFill>
                <a:latin typeface="Arial"/>
                <a:ea typeface="Arial"/>
                <a:cs typeface="Arial"/>
                <a:sym typeface="Arial"/>
              </a:rPr>
              <a:t>Maintain database of populations studied</a:t>
            </a:r>
          </a:p>
          <a:p>
            <a:pPr marL="457200" marR="0" lvl="0" indent="-406400" algn="l" rtl="0">
              <a:lnSpc>
                <a:spcPct val="130000"/>
              </a:lnSpc>
              <a:spcBef>
                <a:spcPts val="0"/>
              </a:spcBef>
              <a:spcAft>
                <a:spcPts val="0"/>
              </a:spcAft>
              <a:buClr>
                <a:srgbClr val="000000"/>
              </a:buClr>
              <a:buSzPct val="166666"/>
              <a:buFont typeface="Arial"/>
              <a:buChar char="•"/>
            </a:pPr>
            <a:r>
              <a:rPr lang="en-US" sz="2800" b="0" i="0" u="none" strike="noStrike" cap="none" baseline="0">
                <a:solidFill>
                  <a:srgbClr val="660000"/>
                </a:solidFill>
                <a:latin typeface="Arial"/>
                <a:ea typeface="Arial"/>
                <a:cs typeface="Arial"/>
                <a:sym typeface="Arial"/>
              </a:rPr>
              <a:t>Provide advice/recommendations for research, management, and conservation</a:t>
            </a:r>
          </a:p>
        </p:txBody>
      </p:sp>
      <p:sp>
        <p:nvSpPr>
          <p:cNvPr id="134" name="Shape 134"/>
          <p:cNvSpPr/>
          <p:nvPr/>
        </p:nvSpPr>
        <p:spPr>
          <a:xfrm>
            <a:off x="3180515" y="4953000"/>
            <a:ext cx="2382085" cy="1724025"/>
          </a:xfrm>
          <a:prstGeom prst="rect">
            <a:avLst/>
          </a:prstGeom>
          <a:blipFill>
            <a:blip r:embed="rId3"/>
            <a:stretch>
              <a:fillRect/>
            </a:stretch>
          </a:blipFill>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54000"/>
            <a:ext cx="8229600" cy="11430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smtClean="0">
                <a:solidFill>
                  <a:srgbClr val="660000"/>
                </a:solidFill>
                <a:latin typeface="Arial"/>
                <a:ea typeface="Arial"/>
                <a:cs typeface="Arial"/>
                <a:sym typeface="Arial"/>
              </a:rPr>
              <a:t>DTWG Objectives</a:t>
            </a:r>
            <a:r>
              <a:rPr lang="en-US" sz="4600" b="1" i="0" u="none" strike="noStrike" cap="none" baseline="0" dirty="0">
                <a:solidFill>
                  <a:srgbClr val="660000"/>
                </a:solidFill>
                <a:latin typeface="Arial"/>
                <a:ea typeface="Arial"/>
                <a:cs typeface="Arial"/>
                <a:sym typeface="Arial"/>
              </a:rPr>
              <a:t>:</a:t>
            </a:r>
          </a:p>
        </p:txBody>
      </p:sp>
      <p:sp>
        <p:nvSpPr>
          <p:cNvPr id="140" name="Shape 140"/>
          <p:cNvSpPr txBox="1">
            <a:spLocks noGrp="1"/>
          </p:cNvSpPr>
          <p:nvPr>
            <p:ph type="body" idx="1"/>
          </p:nvPr>
        </p:nvSpPr>
        <p:spPr>
          <a:xfrm>
            <a:off x="278955" y="1457724"/>
            <a:ext cx="8543699" cy="3039300"/>
          </a:xfrm>
          <a:prstGeom prst="rect">
            <a:avLst/>
          </a:prstGeom>
          <a:noFill/>
          <a:ln>
            <a:noFill/>
          </a:ln>
        </p:spPr>
        <p:txBody>
          <a:bodyPr lIns="91425" tIns="91425" rIns="91425" bIns="91425" anchor="t" anchorCtr="0">
            <a:noAutofit/>
          </a:bodyPr>
          <a:lstStyle/>
          <a:p>
            <a:pPr marL="508000" marR="0" lvl="0" indent="-457200" algn="l" rtl="0">
              <a:lnSpc>
                <a:spcPct val="115000"/>
              </a:lnSpc>
              <a:spcBef>
                <a:spcPts val="0"/>
              </a:spcBef>
              <a:spcAft>
                <a:spcPts val="0"/>
              </a:spcAft>
              <a:buClr>
                <a:srgbClr val="4E1919"/>
              </a:buClr>
              <a:buSzPct val="166666"/>
              <a:buFont typeface="Arial"/>
              <a:buChar char="•"/>
            </a:pPr>
            <a:r>
              <a:rPr lang="en-US" sz="2800" b="0" i="0" u="none" strike="noStrike" cap="none" baseline="0">
                <a:solidFill>
                  <a:srgbClr val="660000"/>
                </a:solidFill>
                <a:latin typeface="Arial"/>
                <a:ea typeface="Arial"/>
                <a:cs typeface="Arial"/>
                <a:sym typeface="Arial"/>
              </a:rPr>
              <a:t>Promote and assist with educational programming</a:t>
            </a:r>
          </a:p>
          <a:p>
            <a:pPr marL="508000" marR="0" lvl="0" indent="-457200" algn="l" rtl="0">
              <a:lnSpc>
                <a:spcPct val="115000"/>
              </a:lnSpc>
              <a:spcBef>
                <a:spcPts val="0"/>
              </a:spcBef>
              <a:spcAft>
                <a:spcPts val="0"/>
              </a:spcAft>
              <a:buClr>
                <a:srgbClr val="4E1919"/>
              </a:buClr>
              <a:buSzPct val="166666"/>
              <a:buFont typeface="Arial"/>
              <a:buChar char="•"/>
            </a:pPr>
            <a:r>
              <a:rPr lang="en-US" sz="2800" b="0" i="0" u="none" strike="noStrike" cap="none" baseline="0">
                <a:solidFill>
                  <a:srgbClr val="660000"/>
                </a:solidFill>
                <a:latin typeface="Arial"/>
                <a:ea typeface="Arial"/>
                <a:cs typeface="Arial"/>
                <a:sym typeface="Arial"/>
              </a:rPr>
              <a:t>Meet every three years for "Workshop on the Ecology, Status and Conservation of Diamondback Terrapins"</a:t>
            </a:r>
          </a:p>
          <a:p>
            <a:pPr marL="508000" marR="0" lvl="0" indent="-457200" algn="l" rtl="0">
              <a:lnSpc>
                <a:spcPct val="115000"/>
              </a:lnSpc>
              <a:spcBef>
                <a:spcPts val="0"/>
              </a:spcBef>
              <a:spcAft>
                <a:spcPts val="0"/>
              </a:spcAft>
              <a:buClr>
                <a:srgbClr val="4E1919"/>
              </a:buClr>
              <a:buSzPct val="166666"/>
              <a:buFont typeface="Arial"/>
              <a:buChar char="•"/>
            </a:pPr>
            <a:r>
              <a:rPr lang="en-US" sz="2800" b="0" i="0" u="none" strike="noStrike" cap="none" baseline="0">
                <a:solidFill>
                  <a:srgbClr val="660000"/>
                </a:solidFill>
                <a:latin typeface="Arial"/>
                <a:ea typeface="Arial"/>
                <a:cs typeface="Arial"/>
                <a:sym typeface="Arial"/>
              </a:rPr>
              <a:t>Serve as a source of information on Diamondback terrapins and their habitat</a:t>
            </a:r>
          </a:p>
        </p:txBody>
      </p:sp>
      <p:sp>
        <p:nvSpPr>
          <p:cNvPr id="141" name="Shape 141"/>
          <p:cNvSpPr/>
          <p:nvPr/>
        </p:nvSpPr>
        <p:spPr>
          <a:xfrm>
            <a:off x="3151939" y="5029200"/>
            <a:ext cx="2334461" cy="1644073"/>
          </a:xfrm>
          <a:prstGeom prst="rect">
            <a:avLst/>
          </a:prstGeom>
          <a:blipFill>
            <a:blip r:embed="rId3"/>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69749" y="171957"/>
            <a:ext cx="8404500" cy="13382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E7EACB"/>
              </a:buClr>
              <a:buSzPct val="25000"/>
              <a:buFont typeface="Arial"/>
              <a:buNone/>
            </a:pPr>
            <a:r>
              <a:rPr lang="en-US" sz="4000" b="1" i="0" u="none" strike="noStrike" cap="none" baseline="0">
                <a:solidFill>
                  <a:srgbClr val="660000"/>
                </a:solidFill>
                <a:latin typeface="Arial"/>
                <a:ea typeface="Arial"/>
                <a:cs typeface="Arial"/>
                <a:sym typeface="Arial"/>
              </a:rPr>
              <a:t>Diamondback Terrapin Distribution</a:t>
            </a:r>
          </a:p>
        </p:txBody>
      </p:sp>
      <p:sp>
        <p:nvSpPr>
          <p:cNvPr id="154" name="Shape 154"/>
          <p:cNvSpPr txBox="1"/>
          <p:nvPr/>
        </p:nvSpPr>
        <p:spPr>
          <a:xfrm>
            <a:off x="5146675" y="1828800"/>
            <a:ext cx="3725861" cy="40576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E1919"/>
              </a:buClr>
              <a:buSzPct val="101190"/>
              <a:buFont typeface="Arial"/>
              <a:buChar char="•"/>
            </a:pPr>
            <a:r>
              <a:rPr lang="en-US" sz="2800" b="0" i="0" u="none" strike="noStrike" cap="none" baseline="0">
                <a:solidFill>
                  <a:schemeClr val="accent2"/>
                </a:solidFill>
                <a:latin typeface="Arial"/>
                <a:ea typeface="Arial"/>
                <a:cs typeface="Arial"/>
                <a:sym typeface="Arial"/>
              </a:rPr>
              <a:t> </a:t>
            </a:r>
            <a:r>
              <a:rPr lang="en-US" sz="2800" b="0" i="0" u="none" strike="noStrike" cap="none" baseline="0">
                <a:solidFill>
                  <a:srgbClr val="660000"/>
                </a:solidFill>
                <a:latin typeface="Arial"/>
                <a:ea typeface="Arial"/>
                <a:cs typeface="Arial"/>
                <a:sym typeface="Arial"/>
              </a:rPr>
              <a:t>Terrapins inhabit coastal waters from Massachusetts to Texas</a:t>
            </a:r>
          </a:p>
          <a:p>
            <a:endParaRPr lang="en-US" sz="2800" b="0" i="0" u="none" strike="noStrike" cap="none" baseline="0">
              <a:solidFill>
                <a:srgbClr val="660000"/>
              </a:solidFill>
              <a:latin typeface="Arial"/>
              <a:ea typeface="Arial"/>
              <a:cs typeface="Arial"/>
              <a:sym typeface="Arial"/>
            </a:endParaRPr>
          </a:p>
          <a:p>
            <a:pPr marL="0" marR="0" lvl="0" indent="0" algn="l" rtl="0">
              <a:lnSpc>
                <a:spcPct val="100000"/>
              </a:lnSpc>
              <a:spcBef>
                <a:spcPts val="0"/>
              </a:spcBef>
              <a:spcAft>
                <a:spcPts val="0"/>
              </a:spcAft>
              <a:buClr>
                <a:srgbClr val="4E1919"/>
              </a:buClr>
              <a:buSzPct val="101190"/>
              <a:buFont typeface="Arial"/>
              <a:buChar char="•"/>
            </a:pPr>
            <a:r>
              <a:rPr lang="en-US" sz="2800" b="0" i="0" u="none" strike="noStrike" cap="none" baseline="0">
                <a:solidFill>
                  <a:srgbClr val="660000"/>
                </a:solidFill>
                <a:latin typeface="Arial"/>
                <a:ea typeface="Arial"/>
                <a:cs typeface="Arial"/>
                <a:sym typeface="Arial"/>
              </a:rPr>
              <a:t> Habitats: salt marshes &amp; mangrove swamps</a:t>
            </a:r>
          </a:p>
          <a:p>
            <a:endParaRPr lang="en-US" sz="2800" b="0" i="0" u="none" strike="noStrike" cap="none" baseline="0">
              <a:solidFill>
                <a:srgbClr val="660000"/>
              </a:solidFill>
              <a:latin typeface="Arial"/>
              <a:ea typeface="Arial"/>
              <a:cs typeface="Arial"/>
              <a:sym typeface="Arial"/>
            </a:endParaRPr>
          </a:p>
          <a:p>
            <a:endParaRPr lang="en-US" sz="2800" b="0" i="0" u="none" strike="noStrike" cap="none" baseline="0">
              <a:solidFill>
                <a:srgbClr val="660000"/>
              </a:solidFill>
              <a:latin typeface="Arial"/>
              <a:ea typeface="Arial"/>
              <a:cs typeface="Arial"/>
              <a:sym typeface="Arial"/>
            </a:endParaRPr>
          </a:p>
        </p:txBody>
      </p:sp>
      <p:sp>
        <p:nvSpPr>
          <p:cNvPr id="155" name="Shape 155"/>
          <p:cNvSpPr/>
          <p:nvPr/>
        </p:nvSpPr>
        <p:spPr>
          <a:xfrm>
            <a:off x="369750" y="1632406"/>
            <a:ext cx="4756712" cy="4770580"/>
          </a:xfrm>
          <a:prstGeom prst="rect">
            <a:avLst/>
          </a:prstGeom>
          <a:blipFill>
            <a:blip r:embed="rId3"/>
            <a:stretch>
              <a:fillRect/>
            </a:stretch>
          </a:blipFill>
          <a:ln>
            <a:noFill/>
          </a:ln>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152400"/>
            <a:ext cx="8229600" cy="7620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Credits</a:t>
            </a:r>
          </a:p>
        </p:txBody>
      </p:sp>
      <p:sp>
        <p:nvSpPr>
          <p:cNvPr id="415" name="Shape 415"/>
          <p:cNvSpPr txBox="1">
            <a:spLocks noGrp="1"/>
          </p:cNvSpPr>
          <p:nvPr>
            <p:ph type="body" idx="1"/>
          </p:nvPr>
        </p:nvSpPr>
        <p:spPr>
          <a:xfrm>
            <a:off x="304800" y="533400"/>
            <a:ext cx="8463899" cy="5410200"/>
          </a:xfrm>
          <a:prstGeom prst="rect">
            <a:avLst/>
          </a:prstGeom>
          <a:noFill/>
          <a:ln>
            <a:noFill/>
          </a:ln>
        </p:spPr>
        <p:txBody>
          <a:bodyPr lIns="91425" tIns="91425" rIns="91425" bIns="91425" anchor="t" anchorCtr="0">
            <a:noAutofit/>
          </a:bodyPr>
          <a:lstStyle/>
          <a:p>
            <a:pPr marL="292100" marR="0" lvl="0" indent="-215900" algn="l" rtl="0">
              <a:lnSpc>
                <a:spcPct val="100000"/>
              </a:lnSpc>
              <a:spcBef>
                <a:spcPts val="0"/>
              </a:spcBef>
              <a:spcAft>
                <a:spcPts val="0"/>
              </a:spcAft>
              <a:buClr>
                <a:schemeClr val="accent2"/>
              </a:buClr>
              <a:buSzPct val="25000"/>
              <a:buFont typeface="Arial"/>
              <a:buNone/>
            </a:pPr>
            <a:endParaRPr lang="en-US" sz="2000" b="0" i="0" u="none" strike="noStrike" cap="none" baseline="0" dirty="0">
              <a:solidFill>
                <a:srgbClr val="660000"/>
              </a:solidFill>
              <a:latin typeface="Arial"/>
              <a:ea typeface="Arial"/>
              <a:cs typeface="Arial"/>
              <a:sym typeface="Arial"/>
            </a:endParaRPr>
          </a:p>
          <a:p>
            <a:pPr marL="292100" marR="0" lvl="0" indent="-215900" algn="l" rtl="0">
              <a:lnSpc>
                <a:spcPct val="100000"/>
              </a:lnSpc>
              <a:spcBef>
                <a:spcPts val="0"/>
              </a:spcBef>
              <a:spcAft>
                <a:spcPts val="0"/>
              </a:spcAft>
              <a:buClr>
                <a:schemeClr val="accent2"/>
              </a:buClr>
              <a:buSzPct val="25000"/>
              <a:buFont typeface="Arial"/>
              <a:buNone/>
            </a:pPr>
            <a:r>
              <a:rPr lang="en-US" sz="2200" b="0" i="0" u="none" strike="noStrike" cap="none" baseline="0" dirty="0" smtClean="0">
                <a:solidFill>
                  <a:srgbClr val="660000"/>
                </a:solidFill>
                <a:sym typeface="Arial"/>
              </a:rPr>
              <a:t>Chesapeake </a:t>
            </a:r>
            <a:r>
              <a:rPr lang="en-US" sz="2200" b="0" i="0" u="none" strike="noStrike" cap="none" baseline="0" dirty="0">
                <a:solidFill>
                  <a:srgbClr val="660000"/>
                </a:solidFill>
                <a:sym typeface="Arial"/>
              </a:rPr>
              <a:t>Terrapin Alliance:</a:t>
            </a:r>
          </a:p>
          <a:p>
            <a:pPr marL="292100" marR="0" lvl="0" indent="-215900" algn="l" rtl="0">
              <a:lnSpc>
                <a:spcPct val="100000"/>
              </a:lnSpc>
              <a:spcBef>
                <a:spcPts val="0"/>
              </a:spcBef>
              <a:spcAft>
                <a:spcPts val="0"/>
              </a:spcAft>
              <a:buClr>
                <a:schemeClr val="accent2"/>
              </a:buClr>
              <a:buSzPct val="25000"/>
              <a:buFont typeface="Arial"/>
              <a:buNone/>
            </a:pPr>
            <a:r>
              <a:rPr lang="en-US" sz="2200" b="0" i="0" u="none" strike="noStrike" cap="none" baseline="0" dirty="0">
                <a:solidFill>
                  <a:srgbClr val="660000"/>
                </a:solidFill>
                <a:sym typeface="Arial"/>
              </a:rPr>
              <a:t> http://www.cterrapin.org/terrapinsinchina.html</a:t>
            </a:r>
          </a:p>
          <a:p>
            <a:endParaRPr lang="en-US" sz="2200" b="0" i="0" u="none" strike="noStrike" cap="none" baseline="0" dirty="0">
              <a:solidFill>
                <a:srgbClr val="660000"/>
              </a:solidFill>
              <a:sym typeface="Arial"/>
            </a:endParaRPr>
          </a:p>
          <a:p>
            <a:pPr marL="292100" marR="0" lvl="0" indent="-215900" algn="l" rtl="0">
              <a:lnSpc>
                <a:spcPct val="100000"/>
              </a:lnSpc>
              <a:spcBef>
                <a:spcPts val="0"/>
              </a:spcBef>
              <a:spcAft>
                <a:spcPts val="0"/>
              </a:spcAft>
              <a:buClr>
                <a:schemeClr val="accent2"/>
              </a:buClr>
              <a:buSzPct val="25000"/>
              <a:buFont typeface="Arial"/>
              <a:buNone/>
            </a:pPr>
            <a:r>
              <a:rPr lang="en-US" sz="2200" b="0" i="0" u="none" strike="noStrike" cap="none" baseline="0" dirty="0">
                <a:solidFill>
                  <a:srgbClr val="660000"/>
                </a:solidFill>
                <a:sym typeface="Arial"/>
              </a:rPr>
              <a:t>Diamondback Terrapin Working Group:</a:t>
            </a:r>
          </a:p>
          <a:p>
            <a:pPr marL="292100" marR="0" lvl="0" indent="-215900" algn="l" rtl="0">
              <a:lnSpc>
                <a:spcPct val="100000"/>
              </a:lnSpc>
              <a:spcBef>
                <a:spcPts val="0"/>
              </a:spcBef>
              <a:spcAft>
                <a:spcPts val="0"/>
              </a:spcAft>
              <a:buClr>
                <a:schemeClr val="accent2"/>
              </a:buClr>
              <a:buSzPct val="25000"/>
              <a:buFont typeface="Arial"/>
              <a:buNone/>
            </a:pPr>
            <a:r>
              <a:rPr lang="en-US" sz="2200" b="0" i="0" u="none" strike="noStrike" cap="none" baseline="0" dirty="0">
                <a:solidFill>
                  <a:srgbClr val="660000"/>
                </a:solidFill>
                <a:sym typeface="Arial"/>
              </a:rPr>
              <a:t> http://www.dtwg.org</a:t>
            </a:r>
            <a:r>
              <a:rPr lang="en-US" sz="2200" b="0" i="0" u="none" strike="noStrike" cap="none" baseline="0" dirty="0" smtClean="0">
                <a:solidFill>
                  <a:srgbClr val="660000"/>
                </a:solidFill>
                <a:sym typeface="Arial"/>
              </a:rPr>
              <a:t>/</a:t>
            </a:r>
          </a:p>
          <a:p>
            <a:pPr marL="292100" marR="0" lvl="0" indent="-215900" algn="l" rtl="0">
              <a:lnSpc>
                <a:spcPct val="100000"/>
              </a:lnSpc>
              <a:spcBef>
                <a:spcPts val="0"/>
              </a:spcBef>
              <a:spcAft>
                <a:spcPts val="0"/>
              </a:spcAft>
              <a:buClr>
                <a:schemeClr val="accent2"/>
              </a:buClr>
              <a:buSzPct val="25000"/>
              <a:buFont typeface="Arial"/>
              <a:buNone/>
            </a:pPr>
            <a:endParaRPr lang="en-US" sz="2200" dirty="0">
              <a:solidFill>
                <a:srgbClr val="660000"/>
              </a:solidFill>
            </a:endParaRPr>
          </a:p>
          <a:p>
            <a:pPr lvl="0" indent="-215900">
              <a:buSzPct val="25000"/>
              <a:buNone/>
            </a:pPr>
            <a:r>
              <a:rPr lang="en-US" sz="2200" dirty="0">
                <a:solidFill>
                  <a:srgbClr val="660000"/>
                </a:solidFill>
              </a:rPr>
              <a:t>Georgia Sea Turtle Center:</a:t>
            </a:r>
          </a:p>
          <a:p>
            <a:pPr marL="76200" lvl="0" indent="0">
              <a:buSzPct val="25000"/>
              <a:buNone/>
            </a:pPr>
            <a:r>
              <a:rPr lang="en-US" sz="2200" dirty="0">
                <a:solidFill>
                  <a:srgbClr val="660000"/>
                </a:solidFill>
              </a:rPr>
              <a:t>http://www.georgiaseaturtlecenter.org/kids-spot/turtles-tortoises-and-terrapins-oh-my/diamondback-terrapin/</a:t>
            </a:r>
          </a:p>
          <a:p>
            <a:pPr marL="292100" marR="0" lvl="0" indent="-215900" algn="l" rtl="0">
              <a:lnSpc>
                <a:spcPct val="100000"/>
              </a:lnSpc>
              <a:spcBef>
                <a:spcPts val="0"/>
              </a:spcBef>
              <a:spcAft>
                <a:spcPts val="0"/>
              </a:spcAft>
              <a:buClr>
                <a:schemeClr val="accent2"/>
              </a:buClr>
              <a:buSzPct val="25000"/>
              <a:buFont typeface="Arial"/>
              <a:buNone/>
            </a:pPr>
            <a:endParaRPr lang="en-US" sz="2200" b="0" i="0" u="none" strike="noStrike" cap="none" baseline="0" dirty="0" smtClean="0">
              <a:solidFill>
                <a:srgbClr val="660000"/>
              </a:solidFill>
              <a:sym typeface="Arial"/>
            </a:endParaRPr>
          </a:p>
          <a:p>
            <a:pPr marL="85725" lvl="0" indent="-9525">
              <a:buSzPct val="25000"/>
              <a:buNone/>
            </a:pPr>
            <a:r>
              <a:rPr lang="en-US" sz="2200" dirty="0">
                <a:solidFill>
                  <a:srgbClr val="660000"/>
                </a:solidFill>
              </a:rPr>
              <a:t>Hofstra University:</a:t>
            </a:r>
          </a:p>
          <a:p>
            <a:pPr marL="85725" lvl="0" indent="-9525">
              <a:buSzPct val="25000"/>
              <a:buNone/>
            </a:pPr>
            <a:r>
              <a:rPr lang="en-US" sz="2200" dirty="0">
                <a:solidFill>
                  <a:srgbClr val="660000"/>
                </a:solidFill>
              </a:rPr>
              <a:t>http://people.hofstra.edu/Russell_L_Burke/terrapin-nyc.htm</a:t>
            </a:r>
            <a:endParaRPr lang="en-US" sz="2200" dirty="0" smtClean="0">
              <a:solidFill>
                <a:srgbClr val="660000"/>
              </a:solidFill>
            </a:endParaRPr>
          </a:p>
          <a:p>
            <a:pPr marL="292100" marR="0" lvl="0" indent="-215900" algn="l" rtl="0">
              <a:lnSpc>
                <a:spcPct val="100000"/>
              </a:lnSpc>
              <a:spcBef>
                <a:spcPts val="0"/>
              </a:spcBef>
              <a:spcAft>
                <a:spcPts val="0"/>
              </a:spcAft>
              <a:buClr>
                <a:schemeClr val="accent2"/>
              </a:buClr>
              <a:buSzPct val="25000"/>
              <a:buFont typeface="Arial"/>
              <a:buNone/>
            </a:pPr>
            <a:endParaRPr lang="en-US" sz="2200" b="0" i="0" u="none" strike="noStrike" cap="none" baseline="0" dirty="0" smtClean="0">
              <a:solidFill>
                <a:srgbClr val="660000"/>
              </a:solidFill>
              <a:sym typeface="Arial"/>
            </a:endParaRPr>
          </a:p>
          <a:p>
            <a:pPr marL="196850" lvl="0" indent="0">
              <a:buNone/>
            </a:pPr>
            <a:r>
              <a:rPr lang="en-US" sz="2200" dirty="0" smtClean="0">
                <a:solidFill>
                  <a:srgbClr val="660000"/>
                </a:solidFill>
              </a:rPr>
              <a:t>Project </a:t>
            </a:r>
            <a:r>
              <a:rPr lang="en-US" sz="2200" dirty="0">
                <a:solidFill>
                  <a:srgbClr val="660000"/>
                </a:solidFill>
              </a:rPr>
              <a:t>Terrapin Blogspot: http://terrapinstationnj.blogspot.com/2009/07/welcome-to-terrapin-station-nj.html</a:t>
            </a:r>
            <a:endParaRPr lang="en-US" sz="2200" dirty="0" smtClean="0">
              <a:solidFill>
                <a:srgbClr val="660000"/>
              </a:solidFill>
            </a:endParaRPr>
          </a:p>
          <a:p>
            <a:pPr marL="292100" marR="0" lvl="0" indent="-215900" algn="l" rtl="0">
              <a:lnSpc>
                <a:spcPct val="100000"/>
              </a:lnSpc>
              <a:spcBef>
                <a:spcPts val="0"/>
              </a:spcBef>
              <a:spcAft>
                <a:spcPts val="0"/>
              </a:spcAft>
              <a:buClr>
                <a:schemeClr val="accent2"/>
              </a:buClr>
              <a:buSzPct val="25000"/>
              <a:buFont typeface="Arial"/>
              <a:buNone/>
            </a:pPr>
            <a:endParaRPr lang="en-US" sz="2000" dirty="0" smtClean="0">
              <a:solidFill>
                <a:srgbClr val="660000"/>
              </a:solidFill>
            </a:endParaRPr>
          </a:p>
          <a:p>
            <a:pPr marL="292100" marR="0" lvl="0" indent="-215900" algn="l" rtl="0">
              <a:lnSpc>
                <a:spcPct val="100000"/>
              </a:lnSpc>
              <a:spcBef>
                <a:spcPts val="0"/>
              </a:spcBef>
              <a:spcAft>
                <a:spcPts val="0"/>
              </a:spcAft>
              <a:buClr>
                <a:schemeClr val="accent2"/>
              </a:buClr>
              <a:buSzPct val="25000"/>
              <a:buFont typeface="Arial"/>
              <a:buNone/>
            </a:pPr>
            <a:r>
              <a:rPr lang="en-US" sz="2000" i="1" dirty="0" smtClean="0">
                <a:solidFill>
                  <a:srgbClr val="660000"/>
                </a:solidFill>
              </a:rPr>
              <a:t>Slides Prepared by Dr. Russ Burke, Dr. John Wnek and Ms. Kim Belfer</a:t>
            </a:r>
            <a:endParaRPr lang="en-US" sz="2000" i="1" dirty="0">
              <a:solidFill>
                <a:srgbClr val="660000"/>
              </a:solidFil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254000"/>
            <a:ext cx="8229600" cy="812799"/>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Credits</a:t>
            </a:r>
          </a:p>
        </p:txBody>
      </p:sp>
      <p:sp>
        <p:nvSpPr>
          <p:cNvPr id="409" name="Shape 409"/>
          <p:cNvSpPr txBox="1">
            <a:spLocks noGrp="1"/>
          </p:cNvSpPr>
          <p:nvPr>
            <p:ph type="body" idx="1"/>
          </p:nvPr>
        </p:nvSpPr>
        <p:spPr>
          <a:xfrm>
            <a:off x="228600" y="914400"/>
            <a:ext cx="8305800" cy="5542499"/>
          </a:xfrm>
          <a:prstGeom prst="rect">
            <a:avLst/>
          </a:prstGeom>
          <a:noFill/>
          <a:ln>
            <a:noFill/>
          </a:ln>
        </p:spPr>
        <p:txBody>
          <a:bodyPr lIns="91425" tIns="91425" rIns="91425" bIns="91425" anchor="t" anchorCtr="0">
            <a:noAutofit/>
          </a:bodyPr>
          <a:lstStyle/>
          <a:p>
            <a:pPr marL="85725" lvl="0" indent="-9525">
              <a:buSzPct val="25000"/>
              <a:buNone/>
            </a:pPr>
            <a:endParaRPr lang="en-US" sz="2200" dirty="0" smtClean="0">
              <a:solidFill>
                <a:srgbClr val="660000"/>
              </a:solidFill>
            </a:endParaRPr>
          </a:p>
          <a:p>
            <a:pPr marL="85725" lvl="0" indent="-9525">
              <a:buSzPct val="25000"/>
              <a:buNone/>
            </a:pPr>
            <a:r>
              <a:rPr lang="en-US" sz="2200" dirty="0" smtClean="0">
                <a:solidFill>
                  <a:srgbClr val="660000"/>
                </a:solidFill>
              </a:rPr>
              <a:t>South Carolina Department of Natural Resources:</a:t>
            </a:r>
          </a:p>
          <a:p>
            <a:pPr marL="85725" lvl="0" indent="-9525">
              <a:buSzPct val="25000"/>
              <a:buNone/>
            </a:pPr>
            <a:r>
              <a:rPr lang="en-US" sz="2200" dirty="0" smtClean="0">
                <a:solidFill>
                  <a:srgbClr val="660000"/>
                </a:solidFill>
              </a:rPr>
              <a:t>http://yellowfin.dnr.sc.gov/ACEHerpGuide/Pages/Turtles/Emydidae/Malaclemysterrapin.html</a:t>
            </a:r>
          </a:p>
          <a:p>
            <a:pPr marL="85725" lvl="0" indent="-9525">
              <a:buSzPct val="25000"/>
              <a:buNone/>
            </a:pPr>
            <a:endParaRPr lang="en-US" sz="2200" dirty="0" smtClean="0">
              <a:solidFill>
                <a:srgbClr val="660000"/>
              </a:solidFill>
            </a:endParaRPr>
          </a:p>
          <a:p>
            <a:pPr lvl="0" indent="-215900">
              <a:buSzPct val="25000"/>
              <a:buNone/>
            </a:pPr>
            <a:r>
              <a:rPr lang="en-US" sz="2200" dirty="0" smtClean="0">
                <a:solidFill>
                  <a:srgbClr val="660000"/>
                </a:solidFill>
              </a:rPr>
              <a:t>The New York Turtle and Tortoise Society:</a:t>
            </a:r>
          </a:p>
          <a:p>
            <a:pPr lvl="0" indent="-215900">
              <a:buSzPct val="25000"/>
              <a:buNone/>
            </a:pPr>
            <a:r>
              <a:rPr lang="en-US" sz="2200" dirty="0" smtClean="0">
                <a:solidFill>
                  <a:srgbClr val="660000"/>
                </a:solidFill>
              </a:rPr>
              <a:t> http://nytts.org/proceedings/wood-rdk.htm</a:t>
            </a:r>
          </a:p>
          <a:p>
            <a:pPr marL="85725" lvl="0" indent="-9525">
              <a:buSzPct val="25000"/>
              <a:buNone/>
            </a:pPr>
            <a:endParaRPr lang="en-US" sz="2200" dirty="0" smtClean="0">
              <a:solidFill>
                <a:srgbClr val="660000"/>
              </a:solidFill>
            </a:endParaRPr>
          </a:p>
          <a:p>
            <a:pPr marL="85725" lvl="0" indent="-9525">
              <a:buSzPct val="25000"/>
              <a:buNone/>
            </a:pPr>
            <a:r>
              <a:rPr lang="en-US" sz="2200" dirty="0" smtClean="0">
                <a:solidFill>
                  <a:srgbClr val="660000"/>
                </a:solidFill>
              </a:rPr>
              <a:t>Western Connecticut State University:</a:t>
            </a:r>
          </a:p>
          <a:p>
            <a:pPr marL="85725" lvl="0" indent="-9525">
              <a:buSzPct val="25000"/>
              <a:buNone/>
            </a:pPr>
            <a:r>
              <a:rPr lang="en-US" sz="2200" dirty="0" smtClean="0">
                <a:solidFill>
                  <a:srgbClr val="660000"/>
                </a:solidFill>
              </a:rPr>
              <a:t>http://people.wcsu.edu/pinout/herpetology/mterrapin/index.html</a:t>
            </a:r>
          </a:p>
          <a:p>
            <a:pPr marL="85725" marR="0" lvl="0" indent="-9525" algn="l" rtl="0">
              <a:lnSpc>
                <a:spcPct val="100000"/>
              </a:lnSpc>
              <a:spcBef>
                <a:spcPts val="0"/>
              </a:spcBef>
              <a:spcAft>
                <a:spcPts val="0"/>
              </a:spcAft>
              <a:buClr>
                <a:schemeClr val="accent2"/>
              </a:buClr>
              <a:buSzPct val="25000"/>
              <a:buFont typeface="Arial"/>
              <a:buNone/>
            </a:pPr>
            <a:endParaRPr lang="en-US" sz="2200" b="0" i="0" u="none" strike="noStrike" cap="none" baseline="0" dirty="0" smtClean="0">
              <a:solidFill>
                <a:srgbClr val="660000"/>
              </a:solidFill>
              <a:sym typeface="Arial"/>
            </a:endParaRPr>
          </a:p>
          <a:p>
            <a:pPr marL="85725" marR="0" lvl="0" indent="-9525" algn="l" rtl="0">
              <a:lnSpc>
                <a:spcPct val="100000"/>
              </a:lnSpc>
              <a:spcBef>
                <a:spcPts val="0"/>
              </a:spcBef>
              <a:spcAft>
                <a:spcPts val="0"/>
              </a:spcAft>
              <a:buClr>
                <a:schemeClr val="accent2"/>
              </a:buClr>
              <a:buSzPct val="25000"/>
              <a:buFont typeface="Arial"/>
              <a:buNone/>
            </a:pPr>
            <a:r>
              <a:rPr lang="en-US" sz="2200" b="0" i="0" u="none" strike="noStrike" cap="none" baseline="0" dirty="0" smtClean="0">
                <a:solidFill>
                  <a:srgbClr val="660000"/>
                </a:solidFill>
                <a:sym typeface="Arial"/>
              </a:rPr>
              <a:t>Wetlands Institute:</a:t>
            </a:r>
          </a:p>
          <a:p>
            <a:pPr marL="85725" marR="0" lvl="0" indent="-9525" algn="l" rtl="0">
              <a:lnSpc>
                <a:spcPct val="100000"/>
              </a:lnSpc>
              <a:spcBef>
                <a:spcPts val="0"/>
              </a:spcBef>
              <a:spcAft>
                <a:spcPts val="0"/>
              </a:spcAft>
              <a:buClr>
                <a:schemeClr val="accent2"/>
              </a:buClr>
              <a:buSzPct val="25000"/>
              <a:buFont typeface="Arial"/>
              <a:buNone/>
            </a:pPr>
            <a:r>
              <a:rPr lang="en-US" sz="2200" b="0" i="0" u="none" strike="noStrike" cap="none" baseline="0" dirty="0" smtClean="0">
                <a:solidFill>
                  <a:srgbClr val="660000"/>
                </a:solidFill>
                <a:sym typeface="Arial"/>
              </a:rPr>
              <a:t>http://www.terrapinconservation.org/home.htm</a:t>
            </a:r>
          </a:p>
          <a:p>
            <a:pPr marL="85725" marR="0" lvl="0" indent="-9525" algn="l" rtl="0">
              <a:lnSpc>
                <a:spcPct val="100000"/>
              </a:lnSpc>
              <a:spcBef>
                <a:spcPts val="0"/>
              </a:spcBef>
              <a:spcAft>
                <a:spcPts val="0"/>
              </a:spcAft>
              <a:buClr>
                <a:schemeClr val="accent2"/>
              </a:buClr>
              <a:buSzPct val="25000"/>
              <a:buFont typeface="Arial"/>
              <a:buNone/>
            </a:pPr>
            <a:endParaRPr lang="en-US" sz="2200" dirty="0" smtClean="0">
              <a:solidFill>
                <a:srgbClr val="660000"/>
              </a:solidFill>
            </a:endParaRPr>
          </a:p>
          <a:p>
            <a:pPr marL="85725" marR="0" lvl="0" indent="-9525" algn="l" rtl="0">
              <a:lnSpc>
                <a:spcPct val="100000"/>
              </a:lnSpc>
              <a:spcBef>
                <a:spcPts val="0"/>
              </a:spcBef>
              <a:spcAft>
                <a:spcPts val="0"/>
              </a:spcAft>
              <a:buClr>
                <a:schemeClr val="accent2"/>
              </a:buClr>
              <a:buSzPct val="25000"/>
              <a:buFont typeface="Arial"/>
              <a:buNone/>
            </a:pPr>
            <a:endParaRPr lang="en-US" sz="2200" dirty="0">
              <a:solidFill>
                <a:srgbClr val="660000"/>
              </a:solidFill>
            </a:endParaRPr>
          </a:p>
          <a:p>
            <a:pPr marL="85725" indent="-9525">
              <a:buSzPct val="25000"/>
              <a:buNone/>
            </a:pPr>
            <a:r>
              <a:rPr lang="en-US" sz="2000" i="1" dirty="0">
                <a:solidFill>
                  <a:srgbClr val="660000"/>
                </a:solidFill>
              </a:rPr>
              <a:t>Slides Prepared by Dr. Russ Burke, Dr. John Wnek and Ms. Kim Belfer</a:t>
            </a:r>
          </a:p>
          <a:p>
            <a:pPr marL="85725" marR="0" lvl="0" indent="-9525" algn="l" rtl="0">
              <a:lnSpc>
                <a:spcPct val="100000"/>
              </a:lnSpc>
              <a:spcBef>
                <a:spcPts val="0"/>
              </a:spcBef>
              <a:spcAft>
                <a:spcPts val="0"/>
              </a:spcAft>
              <a:buClr>
                <a:schemeClr val="accent2"/>
              </a:buClr>
              <a:buSzPct val="25000"/>
              <a:buFont typeface="Arial"/>
              <a:buNone/>
            </a:pPr>
            <a:endParaRPr lang="en-US" sz="2200" b="0" i="0" u="none" strike="noStrike" cap="none" baseline="0" dirty="0">
              <a:solidFill>
                <a:srgbClr val="660000"/>
              </a:solidFill>
              <a:sym typeface="Arial"/>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54000"/>
            <a:ext cx="8229600" cy="1143000"/>
          </a:xfrm>
          <a:prstGeom prst="rect">
            <a:avLst/>
          </a:prstGeom>
        </p:spPr>
        <p:txBody>
          <a:bodyPr lIns="91425" tIns="91425" rIns="91425" bIns="91425" anchor="b" anchorCtr="0">
            <a:noAutofit/>
          </a:bodyPr>
          <a:lstStyle/>
          <a:p>
            <a:pPr algn="ctr">
              <a:buNone/>
            </a:pPr>
            <a:r>
              <a:rPr lang="en-US" b="1" dirty="0">
                <a:solidFill>
                  <a:srgbClr val="660000"/>
                </a:solidFill>
              </a:rPr>
              <a:t>QUESTIONS???</a:t>
            </a:r>
          </a:p>
        </p:txBody>
      </p:sp>
      <p:sp>
        <p:nvSpPr>
          <p:cNvPr id="421" name="Shape 421"/>
          <p:cNvSpPr/>
          <p:nvPr/>
        </p:nvSpPr>
        <p:spPr>
          <a:xfrm>
            <a:off x="1219200" y="1371600"/>
            <a:ext cx="6667500" cy="4600575"/>
          </a:xfrm>
          <a:prstGeom prst="rect">
            <a:avLst/>
          </a:prstGeom>
          <a:blipFill>
            <a:blip r:embed="rId3"/>
            <a:stretch>
              <a:fillRect/>
            </a:stretch>
          </a:blipFill>
          <a:ln>
            <a:noFill/>
          </a:ln>
        </p:spPr>
      </p:sp>
      <p:sp>
        <p:nvSpPr>
          <p:cNvPr id="4" name="TextBox 3"/>
          <p:cNvSpPr txBox="1"/>
          <p:nvPr/>
        </p:nvSpPr>
        <p:spPr>
          <a:xfrm>
            <a:off x="2286000" y="6019800"/>
            <a:ext cx="5715000" cy="584776"/>
          </a:xfrm>
          <a:prstGeom prst="rect">
            <a:avLst/>
          </a:prstGeom>
          <a:noFill/>
        </p:spPr>
        <p:txBody>
          <a:bodyPr wrap="square" rtlCol="0">
            <a:spAutoFit/>
          </a:bodyPr>
          <a:lstStyle/>
          <a:p>
            <a:r>
              <a:rPr lang="en-US" sz="3200" b="1" dirty="0" smtClean="0">
                <a:solidFill>
                  <a:srgbClr val="800000"/>
                </a:solidFill>
              </a:rPr>
              <a:t>Please visit DTWG.org</a:t>
            </a:r>
            <a:endParaRPr lang="en-US" sz="3200" b="1" dirty="0">
              <a:solidFill>
                <a:srgbClr val="800000"/>
              </a:solidFil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54000"/>
            <a:ext cx="8229600" cy="1143000"/>
          </a:xfrm>
          <a:prstGeom prst="rect">
            <a:avLst/>
          </a:prstGeom>
        </p:spPr>
        <p:txBody>
          <a:bodyPr lIns="91425" tIns="91425" rIns="91425" bIns="91425" anchor="b" anchorCtr="0">
            <a:noAutofit/>
          </a:bodyPr>
          <a:lstStyle/>
          <a:p>
            <a:pPr algn="ctr">
              <a:buNone/>
            </a:pPr>
            <a:r>
              <a:rPr lang="en-US" b="1">
                <a:solidFill>
                  <a:srgbClr val="660000"/>
                </a:solidFill>
              </a:rPr>
              <a:t>Species Variation</a:t>
            </a:r>
          </a:p>
        </p:txBody>
      </p:sp>
      <p:sp>
        <p:nvSpPr>
          <p:cNvPr id="161" name="Shape 161"/>
          <p:cNvSpPr/>
          <p:nvPr/>
        </p:nvSpPr>
        <p:spPr>
          <a:xfrm>
            <a:off x="1957750" y="1492781"/>
            <a:ext cx="4756712" cy="4770580"/>
          </a:xfrm>
          <a:prstGeom prst="rect">
            <a:avLst/>
          </a:prstGeom>
          <a:blipFill>
            <a:blip r:embed="rId3"/>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2993990" y="236050"/>
            <a:ext cx="5972100" cy="13212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Estuarine Life History</a:t>
            </a:r>
          </a:p>
        </p:txBody>
      </p:sp>
      <p:sp>
        <p:nvSpPr>
          <p:cNvPr id="174" name="Shape 174"/>
          <p:cNvSpPr txBox="1">
            <a:spLocks noGrp="1"/>
          </p:cNvSpPr>
          <p:nvPr>
            <p:ph type="body" idx="1"/>
          </p:nvPr>
        </p:nvSpPr>
        <p:spPr>
          <a:xfrm>
            <a:off x="277050" y="2285817"/>
            <a:ext cx="8589900" cy="4390800"/>
          </a:xfrm>
          <a:prstGeom prst="rect">
            <a:avLst/>
          </a:prstGeom>
          <a:noFill/>
          <a:ln>
            <a:noFill/>
          </a:ln>
        </p:spPr>
        <p:txBody>
          <a:bodyPr lIns="91425" tIns="45700" rIns="91425" bIns="45700" anchor="t" anchorCtr="0">
            <a:noAutofit/>
          </a:bodyPr>
          <a:lstStyle/>
          <a:p>
            <a:pPr marL="609600" marR="0" lvl="0" indent="-609600" algn="l" rtl="0">
              <a:lnSpc>
                <a:spcPct val="80000"/>
              </a:lnSpc>
              <a:spcBef>
                <a:spcPts val="0"/>
              </a:spcBef>
              <a:spcAft>
                <a:spcPts val="0"/>
              </a:spcAft>
              <a:buClr>
                <a:schemeClr val="accent2"/>
              </a:buClr>
              <a:buSzPct val="101190"/>
              <a:buFont typeface="Arial"/>
              <a:buChar char="•"/>
            </a:pPr>
            <a:r>
              <a:rPr lang="en-US" sz="2800" b="0" i="0" u="none" strike="noStrike" cap="none" baseline="0" dirty="0">
                <a:solidFill>
                  <a:srgbClr val="660000"/>
                </a:solidFill>
                <a:latin typeface="Arial"/>
                <a:ea typeface="Arial"/>
                <a:cs typeface="Arial"/>
                <a:sym typeface="Arial"/>
              </a:rPr>
              <a:t>Found in brackish water (mix of fresh and salt)</a:t>
            </a:r>
          </a:p>
          <a:p>
            <a:pPr marL="609600" marR="0" lvl="0" indent="-609600" algn="l" rtl="0">
              <a:lnSpc>
                <a:spcPct val="80000"/>
              </a:lnSpc>
              <a:spcBef>
                <a:spcPts val="0"/>
              </a:spcBef>
              <a:spcAft>
                <a:spcPts val="0"/>
              </a:spcAft>
              <a:buClr>
                <a:schemeClr val="accent2"/>
              </a:buClr>
              <a:buSzPct val="101190"/>
              <a:buFont typeface="Arial"/>
              <a:buChar char="•"/>
            </a:pPr>
            <a:r>
              <a:rPr lang="en-US" sz="2800" dirty="0">
                <a:solidFill>
                  <a:srgbClr val="660000"/>
                </a:solidFill>
              </a:rPr>
              <a:t>Sharp bony beak with no teeth for a diet that includes: s</a:t>
            </a:r>
            <a:r>
              <a:rPr lang="en-US" sz="2800" b="0" i="0" u="none" strike="noStrike" cap="none" baseline="0" dirty="0">
                <a:solidFill>
                  <a:srgbClr val="660000"/>
                </a:solidFill>
                <a:latin typeface="Arial"/>
                <a:ea typeface="Arial"/>
                <a:cs typeface="Arial"/>
                <a:sym typeface="Arial"/>
              </a:rPr>
              <a:t>nails, fish, mussels, crabs,</a:t>
            </a:r>
            <a:r>
              <a:rPr lang="en-US" sz="2800" dirty="0">
                <a:solidFill>
                  <a:srgbClr val="660000"/>
                </a:solidFill>
              </a:rPr>
              <a:t> </a:t>
            </a:r>
            <a:r>
              <a:rPr lang="en-US" sz="2800" dirty="0" smtClean="0">
                <a:solidFill>
                  <a:srgbClr val="660000"/>
                </a:solidFill>
              </a:rPr>
              <a:t>worms, algae and other plant material</a:t>
            </a:r>
            <a:endParaRPr lang="en-US" sz="2800" dirty="0">
              <a:solidFill>
                <a:srgbClr val="660000"/>
              </a:solidFill>
            </a:endParaRPr>
          </a:p>
        </p:txBody>
      </p:sp>
      <p:sp>
        <p:nvSpPr>
          <p:cNvPr id="175" name="Shape 175"/>
          <p:cNvSpPr/>
          <p:nvPr/>
        </p:nvSpPr>
        <p:spPr>
          <a:xfrm>
            <a:off x="823462" y="236050"/>
            <a:ext cx="2729849" cy="2049767"/>
          </a:xfrm>
          <a:prstGeom prst="rect">
            <a:avLst/>
          </a:prstGeom>
          <a:blipFill>
            <a:blip r:embed="rId3"/>
            <a:stretch>
              <a:fillRect/>
            </a:stretch>
          </a:blipFill>
        </p:spPr>
      </p:sp>
      <p:sp>
        <p:nvSpPr>
          <p:cNvPr id="176" name="Shape 176"/>
          <p:cNvSpPr/>
          <p:nvPr/>
        </p:nvSpPr>
        <p:spPr>
          <a:xfrm rot="-5400000">
            <a:off x="47939" y="4097555"/>
            <a:ext cx="2832490" cy="2129969"/>
          </a:xfrm>
          <a:prstGeom prst="rect">
            <a:avLst/>
          </a:prstGeom>
          <a:blipFill>
            <a:blip r:embed="rId4"/>
            <a:stretch>
              <a:fillRect/>
            </a:stretch>
          </a:blipFill>
          <a:ln>
            <a:noFill/>
          </a:ln>
        </p:spPr>
      </p:sp>
      <p:sp>
        <p:nvSpPr>
          <p:cNvPr id="177" name="Shape 177"/>
          <p:cNvSpPr/>
          <p:nvPr/>
        </p:nvSpPr>
        <p:spPr>
          <a:xfrm>
            <a:off x="5972739" y="4114887"/>
            <a:ext cx="2894209" cy="1858171"/>
          </a:xfrm>
          <a:prstGeom prst="rect">
            <a:avLst/>
          </a:prstGeom>
          <a:blipFill>
            <a:blip r:embed="rId5"/>
            <a:stretch>
              <a:fillRect/>
            </a:stretch>
          </a:blipFill>
          <a:ln>
            <a:noFill/>
          </a:ln>
        </p:spPr>
      </p:sp>
      <p:sp>
        <p:nvSpPr>
          <p:cNvPr id="178" name="Shape 178"/>
          <p:cNvSpPr/>
          <p:nvPr/>
        </p:nvSpPr>
        <p:spPr>
          <a:xfrm>
            <a:off x="2965523" y="3726342"/>
            <a:ext cx="2698666" cy="1620774"/>
          </a:xfrm>
          <a:prstGeom prst="rect">
            <a:avLst/>
          </a:prstGeom>
          <a:blipFill>
            <a:blip r:embed="rId6"/>
            <a:stretch>
              <a:fillRect/>
            </a:stretch>
          </a:blipFill>
          <a:ln>
            <a:noFill/>
          </a:ln>
        </p:spPr>
      </p:sp>
      <p:sp>
        <p:nvSpPr>
          <p:cNvPr id="179" name="Shape 179"/>
          <p:cNvSpPr/>
          <p:nvPr/>
        </p:nvSpPr>
        <p:spPr>
          <a:xfrm>
            <a:off x="2942704" y="5370764"/>
            <a:ext cx="2716590" cy="1324847"/>
          </a:xfrm>
          <a:prstGeom prst="rect">
            <a:avLst/>
          </a:prstGeom>
          <a:blipFill>
            <a:blip r:embed="rId7"/>
            <a:stretch>
              <a:fillRect/>
            </a:stretch>
          </a:blipFill>
          <a:ln>
            <a:noFill/>
          </a:ln>
        </p:spPr>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53216"/>
            <a:ext cx="8229600" cy="11430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Habitat: Salt Marsh</a:t>
            </a:r>
          </a:p>
        </p:txBody>
      </p:sp>
      <p:sp>
        <p:nvSpPr>
          <p:cNvPr id="186" name="Shape 186"/>
          <p:cNvSpPr txBox="1"/>
          <p:nvPr/>
        </p:nvSpPr>
        <p:spPr>
          <a:xfrm>
            <a:off x="385762" y="6000750"/>
            <a:ext cx="184149" cy="366713"/>
          </a:xfrm>
          <a:prstGeom prst="rect">
            <a:avLst/>
          </a:prstGeom>
          <a:noFill/>
          <a:ln>
            <a:noFill/>
          </a:ln>
        </p:spPr>
        <p:txBody>
          <a:bodyPr lIns="91425" tIns="45700" rIns="91425" bIns="45700" anchor="t" anchorCtr="0">
            <a:noAutofit/>
          </a:bodyPr>
          <a:lstStyle/>
          <a:p>
            <a:endParaRPr/>
          </a:p>
        </p:txBody>
      </p:sp>
      <p:sp>
        <p:nvSpPr>
          <p:cNvPr id="187" name="Shape 187"/>
          <p:cNvSpPr txBox="1"/>
          <p:nvPr/>
        </p:nvSpPr>
        <p:spPr>
          <a:xfrm>
            <a:off x="995915" y="6083775"/>
            <a:ext cx="7187099" cy="489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600" b="1" i="0" u="none" strike="noStrike" cap="none" baseline="0">
                <a:solidFill>
                  <a:srgbClr val="660000"/>
                </a:solidFill>
                <a:latin typeface="Arial"/>
                <a:ea typeface="Arial"/>
                <a:cs typeface="Arial"/>
                <a:sym typeface="Arial"/>
              </a:rPr>
              <a:t>Most terrapins live in salt marshes</a:t>
            </a:r>
          </a:p>
        </p:txBody>
      </p:sp>
      <p:sp>
        <p:nvSpPr>
          <p:cNvPr id="188" name="Shape 188"/>
          <p:cNvSpPr/>
          <p:nvPr/>
        </p:nvSpPr>
        <p:spPr>
          <a:xfrm>
            <a:off x="497325" y="1498697"/>
            <a:ext cx="8149350" cy="4628701"/>
          </a:xfrm>
          <a:prstGeom prst="rect">
            <a:avLst/>
          </a:prstGeom>
          <a:blipFill>
            <a:blip r:embed="rId3"/>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135232"/>
            <a:ext cx="8229600" cy="11430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Habitat: Salt Marsh</a:t>
            </a:r>
          </a:p>
        </p:txBody>
      </p:sp>
      <p:sp>
        <p:nvSpPr>
          <p:cNvPr id="194" name="Shape 194"/>
          <p:cNvSpPr/>
          <p:nvPr/>
        </p:nvSpPr>
        <p:spPr>
          <a:xfrm>
            <a:off x="1394720" y="1388154"/>
            <a:ext cx="6616994" cy="4604074"/>
          </a:xfrm>
          <a:prstGeom prst="rect">
            <a:avLst/>
          </a:prstGeom>
          <a:blipFill>
            <a:blip r:embed="rId3"/>
            <a:stretch>
              <a:fillRect/>
            </a:stretch>
          </a:blipFill>
        </p:spPr>
      </p:sp>
      <p:sp>
        <p:nvSpPr>
          <p:cNvPr id="195" name="Shape 195"/>
          <p:cNvSpPr txBox="1"/>
          <p:nvPr/>
        </p:nvSpPr>
        <p:spPr>
          <a:xfrm>
            <a:off x="1396083" y="6054725"/>
            <a:ext cx="6637199" cy="489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600" b="1" i="0" u="none" strike="noStrike" cap="none" baseline="0">
                <a:solidFill>
                  <a:srgbClr val="660000"/>
                </a:solidFill>
                <a:latin typeface="Arial"/>
                <a:ea typeface="Arial"/>
                <a:cs typeface="Arial"/>
                <a:sym typeface="Arial"/>
              </a:rPr>
              <a:t>Hatchlings moving in a salt marsh</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149981"/>
            <a:ext cx="8229600" cy="11430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Habitat: Mangrove</a:t>
            </a:r>
            <a:r>
              <a:rPr lang="en-US" sz="4600" b="0" i="0" u="none" strike="noStrike" cap="none" baseline="0">
                <a:solidFill>
                  <a:srgbClr val="660000"/>
                </a:solidFill>
                <a:latin typeface="Arial"/>
                <a:ea typeface="Arial"/>
                <a:cs typeface="Arial"/>
                <a:sym typeface="Arial"/>
              </a:rPr>
              <a:t> </a:t>
            </a:r>
          </a:p>
        </p:txBody>
      </p:sp>
      <p:sp>
        <p:nvSpPr>
          <p:cNvPr id="201" name="Shape 201"/>
          <p:cNvSpPr/>
          <p:nvPr/>
        </p:nvSpPr>
        <p:spPr>
          <a:xfrm>
            <a:off x="1208881" y="1434949"/>
            <a:ext cx="6726235" cy="4629150"/>
          </a:xfrm>
          <a:prstGeom prst="rect">
            <a:avLst/>
          </a:prstGeom>
          <a:blipFill>
            <a:blip r:embed="rId3"/>
            <a:stretch>
              <a:fillRect/>
            </a:stretch>
          </a:blipFill>
        </p:spPr>
      </p:sp>
      <p:sp>
        <p:nvSpPr>
          <p:cNvPr id="202" name="Shape 202"/>
          <p:cNvSpPr txBox="1"/>
          <p:nvPr/>
        </p:nvSpPr>
        <p:spPr>
          <a:xfrm>
            <a:off x="3406775" y="5986462"/>
            <a:ext cx="184149" cy="366710"/>
          </a:xfrm>
          <a:prstGeom prst="rect">
            <a:avLst/>
          </a:prstGeom>
          <a:noFill/>
          <a:ln>
            <a:noFill/>
          </a:ln>
        </p:spPr>
        <p:txBody>
          <a:bodyPr lIns="91425" tIns="45700" rIns="91425" bIns="45700" anchor="t" anchorCtr="0">
            <a:noAutofit/>
          </a:bodyPr>
          <a:lstStyle/>
          <a:p>
            <a:endParaRPr/>
          </a:p>
        </p:txBody>
      </p:sp>
      <p:sp>
        <p:nvSpPr>
          <p:cNvPr id="203" name="Shape 203"/>
          <p:cNvSpPr txBox="1"/>
          <p:nvPr/>
        </p:nvSpPr>
        <p:spPr>
          <a:xfrm>
            <a:off x="243600" y="6064100"/>
            <a:ext cx="8656800" cy="563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600" b="1" i="0" u="none" strike="noStrike" cap="none" baseline="0">
                <a:solidFill>
                  <a:srgbClr val="660000"/>
                </a:solidFill>
                <a:latin typeface="Arial"/>
                <a:ea typeface="Arial"/>
                <a:cs typeface="Arial"/>
                <a:sym typeface="Arial"/>
              </a:rPr>
              <a:t>Terrapins can </a:t>
            </a:r>
            <a:r>
              <a:rPr lang="en-US" sz="2600" b="1">
                <a:solidFill>
                  <a:srgbClr val="660000"/>
                </a:solidFill>
              </a:rPr>
              <a:t>also</a:t>
            </a:r>
            <a:r>
              <a:rPr lang="en-US" sz="2600" b="1" i="0" u="none" strike="noStrike" cap="none" baseline="0">
                <a:solidFill>
                  <a:srgbClr val="660000"/>
                </a:solidFill>
                <a:latin typeface="Arial"/>
                <a:ea typeface="Arial"/>
                <a:cs typeface="Arial"/>
                <a:sym typeface="Arial"/>
              </a:rPr>
              <a:t> be found in mangrove swamps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0800" marR="0" lvl="0" indent="0"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Morphology &amp; Physiology</a:t>
            </a:r>
          </a:p>
        </p:txBody>
      </p:sp>
      <p:sp>
        <p:nvSpPr>
          <p:cNvPr id="210" name="Shape 210"/>
          <p:cNvSpPr txBox="1"/>
          <p:nvPr/>
        </p:nvSpPr>
        <p:spPr>
          <a:xfrm>
            <a:off x="2903538" y="2276475"/>
            <a:ext cx="184149" cy="366713"/>
          </a:xfrm>
          <a:prstGeom prst="rect">
            <a:avLst/>
          </a:prstGeom>
          <a:noFill/>
          <a:ln>
            <a:noFill/>
          </a:ln>
        </p:spPr>
        <p:txBody>
          <a:bodyPr lIns="91425" tIns="45700" rIns="91425" bIns="45700" anchor="t" anchorCtr="0">
            <a:noAutofit/>
          </a:bodyPr>
          <a:lstStyle/>
          <a:p>
            <a:endParaRPr/>
          </a:p>
        </p:txBody>
      </p:sp>
      <p:sp>
        <p:nvSpPr>
          <p:cNvPr id="211" name="Shape 211"/>
          <p:cNvSpPr/>
          <p:nvPr/>
        </p:nvSpPr>
        <p:spPr>
          <a:xfrm>
            <a:off x="377825" y="1460500"/>
            <a:ext cx="8426450" cy="22272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800">
                <a:solidFill>
                  <a:srgbClr val="660000"/>
                </a:solidFill>
              </a:rPr>
              <a:t>   </a:t>
            </a:r>
            <a:r>
              <a:rPr lang="en-US" sz="2800" b="0" i="0" u="none" strike="noStrike" cap="none" baseline="0">
                <a:solidFill>
                  <a:srgbClr val="660000"/>
                </a:solidFill>
                <a:latin typeface="Arial"/>
                <a:ea typeface="Arial"/>
                <a:cs typeface="Arial"/>
                <a:sym typeface="Arial"/>
              </a:rPr>
              <a:t>Adapted for water and land:</a:t>
            </a:r>
          </a:p>
          <a:p>
            <a:pPr marL="914400" marR="0" lvl="1" indent="-342900" algn="l" rtl="0">
              <a:lnSpc>
                <a:spcPct val="100000"/>
              </a:lnSpc>
              <a:spcBef>
                <a:spcPts val="0"/>
              </a:spcBef>
              <a:spcAft>
                <a:spcPts val="0"/>
              </a:spcAft>
              <a:buClr>
                <a:schemeClr val="lt1"/>
              </a:buClr>
              <a:buSzPct val="60714"/>
              <a:buFont typeface="Courier New"/>
              <a:buChar char="o"/>
            </a:pPr>
            <a:r>
              <a:rPr lang="en-US" sz="2800" b="0" i="0" u="none" strike="noStrike" cap="none" baseline="0">
                <a:solidFill>
                  <a:srgbClr val="660000"/>
                </a:solidFill>
                <a:latin typeface="Arial"/>
                <a:ea typeface="Arial"/>
                <a:cs typeface="Arial"/>
                <a:sym typeface="Arial"/>
              </a:rPr>
              <a:t>Shells streamlined for swimming</a:t>
            </a:r>
          </a:p>
          <a:p>
            <a:pPr marL="914400" marR="0" lvl="1" indent="-342900" algn="l" rtl="0">
              <a:lnSpc>
                <a:spcPct val="100000"/>
              </a:lnSpc>
              <a:spcBef>
                <a:spcPts val="0"/>
              </a:spcBef>
              <a:spcAft>
                <a:spcPts val="0"/>
              </a:spcAft>
              <a:buClr>
                <a:schemeClr val="lt1"/>
              </a:buClr>
              <a:buSzPct val="60714"/>
              <a:buFont typeface="Courier New"/>
              <a:buChar char="o"/>
            </a:pPr>
            <a:r>
              <a:rPr lang="en-US" sz="2800" b="0" i="0" u="none" strike="noStrike" cap="none" baseline="0">
                <a:solidFill>
                  <a:srgbClr val="660000"/>
                </a:solidFill>
                <a:latin typeface="Arial"/>
                <a:ea typeface="Arial"/>
                <a:cs typeface="Arial"/>
                <a:sym typeface="Arial"/>
              </a:rPr>
              <a:t>Webbed feet for swimming and nest digging</a:t>
            </a:r>
          </a:p>
          <a:p>
            <a:pPr marL="914400" marR="0" lvl="1" indent="-342900" algn="l" rtl="0">
              <a:lnSpc>
                <a:spcPct val="100000"/>
              </a:lnSpc>
              <a:spcBef>
                <a:spcPts val="0"/>
              </a:spcBef>
              <a:spcAft>
                <a:spcPts val="0"/>
              </a:spcAft>
              <a:buClr>
                <a:schemeClr val="lt1"/>
              </a:buClr>
              <a:buSzPct val="60714"/>
              <a:buFont typeface="Courier New"/>
              <a:buChar char="o"/>
            </a:pPr>
            <a:r>
              <a:rPr lang="en-US" sz="2800" b="0" i="0" u="none" strike="noStrike" cap="none" baseline="0">
                <a:solidFill>
                  <a:srgbClr val="660000"/>
                </a:solidFill>
                <a:latin typeface="Arial"/>
                <a:ea typeface="Arial"/>
                <a:cs typeface="Arial"/>
                <a:sym typeface="Arial"/>
              </a:rPr>
              <a:t>Nails for digging into sand or mud </a:t>
            </a: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baseline="0">
                <a:solidFill>
                  <a:srgbClr val="660000"/>
                </a:solidFill>
                <a:latin typeface="Arial"/>
                <a:ea typeface="Arial"/>
                <a:cs typeface="Arial"/>
                <a:sym typeface="Arial"/>
              </a:rPr>
              <a:t>	</a:t>
            </a:r>
          </a:p>
        </p:txBody>
      </p:sp>
      <p:sp>
        <p:nvSpPr>
          <p:cNvPr id="212" name="Shape 212"/>
          <p:cNvSpPr/>
          <p:nvPr/>
        </p:nvSpPr>
        <p:spPr>
          <a:xfrm>
            <a:off x="6897235" y="3954146"/>
            <a:ext cx="2075545" cy="2896598"/>
          </a:xfrm>
          <a:prstGeom prst="rect">
            <a:avLst/>
          </a:prstGeom>
          <a:blipFill>
            <a:blip r:embed="rId3"/>
            <a:stretch>
              <a:fillRect/>
            </a:stretch>
          </a:blipFill>
        </p:spPr>
      </p:sp>
      <p:sp>
        <p:nvSpPr>
          <p:cNvPr id="213" name="Shape 213"/>
          <p:cNvSpPr/>
          <p:nvPr/>
        </p:nvSpPr>
        <p:spPr>
          <a:xfrm>
            <a:off x="170090" y="3839337"/>
            <a:ext cx="2268311" cy="2902550"/>
          </a:xfrm>
          <a:prstGeom prst="rect">
            <a:avLst/>
          </a:prstGeom>
          <a:blipFill>
            <a:blip r:embed="rId4"/>
            <a:stretch>
              <a:fillRect/>
            </a:stretch>
          </a:blipFill>
        </p:spPr>
      </p:sp>
      <p:sp>
        <p:nvSpPr>
          <p:cNvPr id="214" name="Shape 214"/>
          <p:cNvSpPr txBox="1"/>
          <p:nvPr/>
        </p:nvSpPr>
        <p:spPr>
          <a:xfrm>
            <a:off x="170090" y="3429376"/>
            <a:ext cx="2002799" cy="460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strike="noStrike" cap="none" baseline="0">
                <a:solidFill>
                  <a:srgbClr val="660000"/>
                </a:solidFill>
                <a:latin typeface="Arial"/>
                <a:ea typeface="Arial"/>
                <a:cs typeface="Arial"/>
                <a:sym typeface="Arial"/>
              </a:rPr>
              <a:t>Carapace</a:t>
            </a:r>
          </a:p>
          <a:p>
            <a:endParaRPr lang="en-US" sz="2400" b="1" i="0" u="none" strike="noStrike" cap="none" baseline="0">
              <a:solidFill>
                <a:srgbClr val="660000"/>
              </a:solidFill>
              <a:latin typeface="Arial"/>
              <a:ea typeface="Arial"/>
              <a:cs typeface="Arial"/>
              <a:sym typeface="Arial"/>
            </a:endParaRPr>
          </a:p>
        </p:txBody>
      </p:sp>
      <p:sp>
        <p:nvSpPr>
          <p:cNvPr id="215" name="Shape 215"/>
          <p:cNvSpPr txBox="1"/>
          <p:nvPr/>
        </p:nvSpPr>
        <p:spPr>
          <a:xfrm>
            <a:off x="6981157" y="3554612"/>
            <a:ext cx="1907700" cy="4769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strike="noStrike" cap="none" baseline="0">
                <a:solidFill>
                  <a:srgbClr val="660000"/>
                </a:solidFill>
                <a:latin typeface="Arial"/>
                <a:ea typeface="Arial"/>
                <a:cs typeface="Arial"/>
                <a:sym typeface="Arial"/>
              </a:rPr>
              <a:t>Plastron</a:t>
            </a:r>
          </a:p>
          <a:p>
            <a:endParaRPr lang="en-US" sz="2400" b="1" i="0" u="none" strike="noStrike" cap="none" baseline="0">
              <a:solidFill>
                <a:srgbClr val="660000"/>
              </a:solidFill>
              <a:latin typeface="Arial"/>
              <a:ea typeface="Arial"/>
              <a:cs typeface="Arial"/>
              <a:sym typeface="Arial"/>
            </a:endParaRPr>
          </a:p>
        </p:txBody>
      </p:sp>
      <p:sp>
        <p:nvSpPr>
          <p:cNvPr id="216" name="Shape 216"/>
          <p:cNvSpPr/>
          <p:nvPr/>
        </p:nvSpPr>
        <p:spPr>
          <a:xfrm>
            <a:off x="2882535" y="3889576"/>
            <a:ext cx="3850568" cy="2155394"/>
          </a:xfrm>
          <a:prstGeom prst="rect">
            <a:avLst/>
          </a:prstGeom>
          <a:blipFill>
            <a:blip r:embed="rId5"/>
            <a:stretch>
              <a:fillRect/>
            </a:stretch>
          </a:blipFill>
        </p:spPr>
      </p:sp>
      <p:sp>
        <p:nvSpPr>
          <p:cNvPr id="217" name="Shape 217"/>
          <p:cNvSpPr txBox="1"/>
          <p:nvPr/>
        </p:nvSpPr>
        <p:spPr>
          <a:xfrm>
            <a:off x="3407719" y="6132221"/>
            <a:ext cx="28001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strike="noStrike" cap="none" baseline="0">
                <a:solidFill>
                  <a:srgbClr val="660000"/>
                </a:solidFill>
                <a:latin typeface="Arial"/>
                <a:ea typeface="Arial"/>
                <a:cs typeface="Arial"/>
                <a:sym typeface="Arial"/>
              </a:rPr>
              <a:t>Feet and Nails</a:t>
            </a:r>
          </a:p>
        </p:txBody>
      </p:sp>
    </p:spTree>
  </p:cSld>
  <p:clrMapOvr>
    <a:masterClrMapping/>
  </p:clrMapOvr>
  <p:transition spd="slow">
    <p:cut/>
  </p:transition>
</p:sld>
</file>

<file path=ppt/theme/theme1.xml><?xml version="1.0" encoding="utf-8"?>
<a:theme xmlns:a="http://schemas.openxmlformats.org/drawingml/2006/main">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2477</Words>
  <Application>Microsoft Office PowerPoint</Application>
  <PresentationFormat>On-screen Show (4:3)</PresentationFormat>
  <Paragraphs>316</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
      <vt:lpstr>PowerPoint Presentation</vt:lpstr>
      <vt:lpstr>PowerPoint Presentation</vt:lpstr>
      <vt:lpstr>Diamondback Terrapin Distribution</vt:lpstr>
      <vt:lpstr>Species Variation</vt:lpstr>
      <vt:lpstr>Estuarine Life History</vt:lpstr>
      <vt:lpstr>Habitat: Salt Marsh</vt:lpstr>
      <vt:lpstr>Habitat: Salt Marsh</vt:lpstr>
      <vt:lpstr>Habitat: Mangrove </vt:lpstr>
      <vt:lpstr>Morphology &amp; Physiology</vt:lpstr>
      <vt:lpstr>Sexual Dimorphism</vt:lpstr>
      <vt:lpstr>Adaptations to Saline Environments</vt:lpstr>
      <vt:lpstr>Brumation  </vt:lpstr>
      <vt:lpstr>Terrapin  Life Cycle: Adult</vt:lpstr>
      <vt:lpstr>Terrapin  Life Cycle: Hatchling</vt:lpstr>
      <vt:lpstr>Reproduction</vt:lpstr>
      <vt:lpstr>Nesting</vt:lpstr>
      <vt:lpstr>Incubation</vt:lpstr>
      <vt:lpstr>Hatchlings</vt:lpstr>
      <vt:lpstr>The “Missing Years"</vt:lpstr>
      <vt:lpstr>Conservation Efforts</vt:lpstr>
      <vt:lpstr>Legal Status Per Region</vt:lpstr>
      <vt:lpstr>Legal Status Per Region</vt:lpstr>
      <vt:lpstr>Anthropogenic Threats</vt:lpstr>
      <vt:lpstr>Anthropogenic Threats</vt:lpstr>
      <vt:lpstr>Natural Threats</vt:lpstr>
      <vt:lpstr>Education is the Key!</vt:lpstr>
      <vt:lpstr>DTWG Purpose:</vt:lpstr>
      <vt:lpstr>DTWG Objectives:</vt:lpstr>
      <vt:lpstr>DTWG Objectives:</vt:lpstr>
      <vt:lpstr>Credits</vt:lpstr>
      <vt:lpstr>Credits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L. Burke</dc:creator>
  <cp:lastModifiedBy>Wnek, John</cp:lastModifiedBy>
  <cp:revision>18</cp:revision>
  <dcterms:created xsi:type="dcterms:W3CDTF">2013-09-12T13:25:44Z</dcterms:created>
  <dcterms:modified xsi:type="dcterms:W3CDTF">2013-10-12T16:52:40Z</dcterms:modified>
</cp:coreProperties>
</file>