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2.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3.xml" ContentType="application/vnd.openxmlformats-officedocument.presentationml.comments+xml"/>
  <Override PartName="/ppt/notesSlides/notesSlide11.xml" ContentType="application/vnd.openxmlformats-officedocument.presentationml.notesSlide+xml"/>
  <Override PartName="/ppt/comments/comment4.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73" r:id="rId2"/>
    <p:sldId id="257" r:id="rId3"/>
    <p:sldId id="258" r:id="rId4"/>
    <p:sldId id="260" r:id="rId5"/>
    <p:sldId id="261" r:id="rId6"/>
    <p:sldId id="259" r:id="rId7"/>
    <p:sldId id="274" r:id="rId8"/>
    <p:sldId id="275" r:id="rId9"/>
    <p:sldId id="262" r:id="rId10"/>
    <p:sldId id="263" r:id="rId11"/>
    <p:sldId id="264" r:id="rId12"/>
    <p:sldId id="266" r:id="rId13"/>
    <p:sldId id="267" r:id="rId14"/>
    <p:sldId id="268" r:id="rId15"/>
    <p:sldId id="269" r:id="rId16"/>
    <p:sldId id="270" r:id="rId17"/>
    <p:sldId id="278" r:id="rId18"/>
    <p:sldId id="279" r:id="rId19"/>
    <p:sldId id="271" r:id="rId20"/>
    <p:sldId id="272"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ussell L. Burke" initials="RLB"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986" autoAdjust="0"/>
  </p:normalViewPr>
  <p:slideViewPr>
    <p:cSldViewPr snapToGrid="0" snapToObjects="1">
      <p:cViewPr>
        <p:scale>
          <a:sx n="68" d="100"/>
          <a:sy n="68" d="100"/>
        </p:scale>
        <p:origin x="-144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3-06-04T21:28:19.432" idx="1">
    <p:pos x="10" y="10"/>
    <p:text>i would prefer for the 1st, and wherever possible other, pics of terps be in the water, because that's where they spend most of their lives.  </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3-06-04T21:33:31.122" idx="2">
    <p:pos x="10" y="10"/>
    <p:text>our's eat a lot of algae and other plant material</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3-06-04T21:36:58.603" idx="3">
    <p:pos x="10" y="10"/>
    <p:text>designation is an odd word.  do you mean protection?</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3-06-04T21:38:51.209" idx="4">
    <p:pos x="10" y="18"/>
    <p:text>i'd start by pointing out that most DBT are totally dependent on marshes, and humans destroyed most east coast marshes by the 1970s, and that marsh loss is comtinuing in many parts of the coast</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266FBB-6206-DA41-9939-E32C06B6A309}" type="datetimeFigureOut">
              <a:rPr lang="en-US" smtClean="0"/>
              <a:pPr/>
              <a:t>10/22/2013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9B1E8E-936D-F946-9148-F4A398B4F19D}" type="slidenum">
              <a:rPr lang="en-US" smtClean="0"/>
              <a:pPr/>
              <a:t>‹#›</a:t>
            </a:fld>
            <a:endParaRPr lang="en-US"/>
          </a:p>
        </p:txBody>
      </p:sp>
    </p:spTree>
    <p:extLst>
      <p:ext uri="{BB962C8B-B14F-4D97-AF65-F5344CB8AC3E}">
        <p14:creationId xmlns:p14="http://schemas.microsoft.com/office/powerpoint/2010/main" val="221216959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yellowfin.dnr.sc.gov/ACEHerpGuide/Pages/Turtles/Emydidae/Malaclemysterrapin.htm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buSzPct val="25000"/>
              <a:buFont typeface="Arial"/>
              <a:buNone/>
            </a:pPr>
            <a:r>
              <a:rPr lang="en-US" sz="1200" b="0" i="0" u="none" strike="noStrike" cap="none" baseline="0"/>
              <a:t> </a:t>
            </a:r>
          </a:p>
        </p:txBody>
      </p:sp>
      <p:sp>
        <p:nvSpPr>
          <p:cNvPr id="128" name="Shape 1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9" name="Shape 12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buClr>
                <a:srgbClr val="000000"/>
              </a:buClr>
              <a:buSzPct val="101851"/>
              <a:buFont typeface="Arial"/>
              <a:buChar char="•"/>
            </a:pPr>
            <a:r>
              <a:rPr lang="en-US" sz="1800" b="0" i="0" u="none" strike="noStrike" cap="none" baseline="0"/>
              <a:t> Named for diamond shaped patterns on carapace</a:t>
            </a:r>
          </a:p>
          <a:p>
            <a:endParaRPr lang="en-US" sz="1800" b="0" i="0" u="none" strike="noStrike" cap="none" baseline="0"/>
          </a:p>
          <a:p>
            <a:pPr marL="0" marR="0" lvl="0" indent="0" algn="l" rtl="0">
              <a:buClr>
                <a:srgbClr val="000000"/>
              </a:buClr>
              <a:buSzPct val="101851"/>
              <a:buFont typeface="Arial"/>
              <a:buChar char="•"/>
            </a:pPr>
            <a:r>
              <a:rPr lang="en-US" sz="1800" b="0" i="0" u="none" strike="noStrike" cap="none" baseline="0"/>
              <a:t> Terrapins are mostly noted for their signature smile or mustache like appearance</a:t>
            </a:r>
          </a:p>
          <a:p>
            <a:endParaRPr lang="en-US" sz="1800" b="0" i="0" u="none" strike="noStrike" cap="none" baseline="0"/>
          </a:p>
          <a:p>
            <a:pPr marL="0" marR="0" lvl="0" indent="0" algn="l" rtl="0">
              <a:buClr>
                <a:srgbClr val="000000"/>
              </a:buClr>
              <a:buSzPct val="101851"/>
              <a:buFont typeface="Arial"/>
              <a:buChar char="•"/>
            </a:pPr>
            <a:r>
              <a:rPr lang="en-US" sz="1800" b="0" i="1" u="none" strike="noStrike" cap="none" baseline="0"/>
              <a:t> Malaclemys terrapin</a:t>
            </a:r>
            <a:r>
              <a:rPr lang="en-US" sz="1800" b="0" i="0" u="none" strike="noStrike" cap="none" baseline="0"/>
              <a:t> name from Greek and Native American meaning soft bodied turtle</a:t>
            </a:r>
          </a:p>
          <a:p>
            <a:endParaRPr lang="en-US" sz="1800" b="0" i="0" u="none" strike="noStrike" cap="none" baseline="0"/>
          </a:p>
          <a:p>
            <a:pPr marL="0" marR="0" lvl="0" indent="0" algn="l" rtl="0">
              <a:buClr>
                <a:srgbClr val="000000"/>
              </a:buClr>
              <a:buSzPct val="101851"/>
              <a:buFont typeface="Arial"/>
              <a:buChar char="•"/>
            </a:pPr>
            <a:r>
              <a:rPr lang="en-US" sz="1800" b="0" i="0" u="none" strike="noStrike" cap="none" baseline="0"/>
              <a:t> Only turtle that tolerates fresh water, salt water and intermediates. Other turtles live in strictly freshwater or marine and tortoises live only on land.</a:t>
            </a:r>
          </a:p>
          <a:p>
            <a:endParaRPr lang="en-US" sz="1800" b="0" i="0" u="none" strike="noStrike" cap="none" baseline="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347" name="Shape 34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Shape 3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375" name="Shape 37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457200" marR="0" lvl="0" indent="-304800" algn="l" rtl="0">
              <a:lnSpc>
                <a:spcPct val="115000"/>
              </a:lnSpc>
              <a:buClr>
                <a:srgbClr val="000000"/>
              </a:buClr>
              <a:buSzPct val="101851"/>
              <a:buFont typeface="Arial"/>
              <a:buChar char="•"/>
            </a:pPr>
            <a:r>
              <a:rPr lang="en-US" sz="1800" b="0" i="0" u="none" strike="noStrike" cap="none" baseline="0" dirty="0"/>
              <a:t>Erosion, development, and bulk heading can reduce, fragment, or eliminate nesting locations.</a:t>
            </a:r>
          </a:p>
          <a:p>
            <a:endParaRPr lang="en-US" sz="1800" b="0" i="0" u="none" strike="noStrike" cap="none" baseline="0" dirty="0"/>
          </a:p>
          <a:p>
            <a:pPr marL="457200" marR="0" lvl="0" indent="-304800" algn="l" rtl="0">
              <a:lnSpc>
                <a:spcPct val="115000"/>
              </a:lnSpc>
              <a:buClr>
                <a:srgbClr val="000000"/>
              </a:buClr>
              <a:buSzPct val="101851"/>
              <a:buFont typeface="Arial"/>
              <a:buChar char="•"/>
            </a:pPr>
            <a:r>
              <a:rPr lang="en-US" sz="1800" b="0" i="0" u="none" strike="noStrike" cap="none" baseline="0" dirty="0"/>
              <a:t>The loss in salt marsh habitat is the number one threat to terrapins. The loss can be directly related to the decline in terrapin populations. Because salt marshes serve as primary habitat source for terrapins, without their locale, the terrapin population could also diminish.  </a:t>
            </a:r>
          </a:p>
          <a:p>
            <a:endParaRPr lang="en-US" sz="1800" b="0" i="0" u="none" strike="noStrike" cap="none" baseline="0" dirty="0"/>
          </a:p>
          <a:p>
            <a:pPr marL="457200" marR="0" lvl="0" indent="-304800" algn="l" rtl="0">
              <a:lnSpc>
                <a:spcPct val="115000"/>
              </a:lnSpc>
              <a:buClr>
                <a:srgbClr val="000000"/>
              </a:buClr>
              <a:buSzPct val="101851"/>
              <a:buFont typeface="Arial"/>
              <a:buChar char="•"/>
            </a:pPr>
            <a:r>
              <a:rPr lang="en-US" sz="1800" b="0" i="0" u="none" strike="noStrike" cap="none" baseline="0" dirty="0"/>
              <a:t>Another threat to terrapin populations is erosion. If a highly elevated slope is present, females will have a hard time climbing the slope which restricts them from laying their eggs in prime nesting locations. As a result poor habitat selection will be made which does not guarantee the best hatchling success. Females are often forced to lay their eggs in unfamiliar substrate.</a:t>
            </a:r>
          </a:p>
          <a:p>
            <a:pPr marL="457200" marR="0" lvl="0" indent="-304800" algn="l" rtl="0">
              <a:lnSpc>
                <a:spcPct val="115000"/>
              </a:lnSpc>
              <a:buClr>
                <a:srgbClr val="000000"/>
              </a:buClr>
              <a:buSzPct val="101851"/>
              <a:buFont typeface="Arial"/>
              <a:buChar char="•"/>
            </a:pPr>
            <a:r>
              <a:rPr lang="en-US" sz="1800" b="0" i="0" u="none" strike="noStrike" cap="none" baseline="0" dirty="0"/>
              <a:t>Blue crabs and terrapins share a very similar home range</a:t>
            </a:r>
          </a:p>
          <a:p>
            <a:pPr marL="457200" marR="0" lvl="0" indent="-304800" algn="l" rtl="0">
              <a:lnSpc>
                <a:spcPct val="115000"/>
              </a:lnSpc>
              <a:buClr>
                <a:srgbClr val="000000"/>
              </a:buClr>
              <a:buSzPct val="101851"/>
              <a:buFont typeface="Arial"/>
              <a:buChar char="•"/>
            </a:pPr>
            <a:r>
              <a:rPr lang="en-US" sz="1800" b="0" i="0" u="none" strike="noStrike" cap="none" baseline="0" dirty="0"/>
              <a:t>By catch in commercial and recreational Blue claw crab traps are a major threat to terrapins, bait used in crab traps also attract terrapins leading to entrapment</a:t>
            </a:r>
          </a:p>
          <a:p>
            <a:endParaRPr lang="en-US" sz="1800" b="0" i="0" u="none" strike="noStrike" cap="none" baseline="0" dirty="0"/>
          </a:p>
          <a:p>
            <a:pPr marL="457200" marR="0" lvl="0" indent="-304800" algn="l" rtl="0">
              <a:lnSpc>
                <a:spcPct val="115000"/>
              </a:lnSpc>
              <a:buClr>
                <a:srgbClr val="000000"/>
              </a:buClr>
              <a:buSzPct val="101851"/>
              <a:buFont typeface="Arial"/>
              <a:buChar char="•"/>
            </a:pPr>
            <a:r>
              <a:rPr lang="en-US" sz="1800" b="0" i="0" u="none" strike="noStrike" cap="none" baseline="0" dirty="0"/>
              <a:t>Traps that are abandoned or that become loose from their moorings are considered ghost traps and are responsible for terrapin deaths by drowning</a:t>
            </a:r>
          </a:p>
          <a:p>
            <a:endParaRPr lang="en-US" sz="1800" b="0" i="0" u="none" strike="noStrike" cap="none" baseline="0" dirty="0"/>
          </a:p>
          <a:p>
            <a:pPr marL="457200" marR="0" lvl="0" indent="-304800" algn="l" rtl="0">
              <a:lnSpc>
                <a:spcPct val="115000"/>
              </a:lnSpc>
              <a:buClr>
                <a:srgbClr val="000000"/>
              </a:buClr>
              <a:buSzPct val="101851"/>
              <a:buFont typeface="Arial"/>
              <a:buChar char="•"/>
            </a:pPr>
            <a:r>
              <a:rPr lang="en-US" sz="1800" b="0" i="0" u="none" strike="noStrike" cap="none" baseline="0" dirty="0"/>
              <a:t>Some states limit the number of traps fishermen use or the depth at which the trap is set.</a:t>
            </a:r>
          </a:p>
          <a:p>
            <a:endParaRPr lang="en-US" sz="1800" b="0" i="0" u="none" strike="noStrike" cap="none" baseline="0" dirty="0"/>
          </a:p>
          <a:p>
            <a:pPr marL="457200" marR="0" lvl="0" indent="-304800" algn="l" rtl="0">
              <a:lnSpc>
                <a:spcPct val="115000"/>
              </a:lnSpc>
              <a:buClr>
                <a:srgbClr val="000000"/>
              </a:buClr>
              <a:buSzPct val="101851"/>
              <a:buFont typeface="Arial"/>
              <a:buChar char="•"/>
            </a:pPr>
            <a:r>
              <a:rPr lang="en-US" sz="1800" b="0" i="0" u="none" strike="noStrike" cap="none" baseline="0" dirty="0"/>
              <a:t>Also some states require Turtle Excluder Devices, or By-Catch Reduction devices on crab traps.  </a:t>
            </a:r>
            <a:r>
              <a:rPr lang="en-US" sz="1800" b="0" i="0" u="none" strike="noStrike" cap="none" baseline="0" dirty="0" err="1"/>
              <a:t>TED’s</a:t>
            </a:r>
            <a:r>
              <a:rPr lang="en-US" sz="1800" b="0" i="0" u="none" strike="noStrike" cap="none" baseline="0" dirty="0"/>
              <a:t> limit the size of the entrance funnel, crabs can still enter but larger turtles are restricted.  Capture of older, larger females is reduced however, smaller males and juveniles are still at risk.</a:t>
            </a:r>
          </a:p>
          <a:p>
            <a:endParaRPr lang="en-US" sz="1800" b="0" i="0" u="none" strike="noStrike" cap="none" baseline="0" dirty="0"/>
          </a:p>
          <a:p>
            <a:pPr marL="0" marR="0" lvl="0" indent="0" algn="l" rtl="0">
              <a:lnSpc>
                <a:spcPct val="115000"/>
              </a:lnSpc>
              <a:buSzPct val="25000"/>
              <a:buFont typeface="Arial"/>
              <a:buNone/>
            </a:pPr>
            <a:r>
              <a:rPr lang="en-US" sz="1800" b="0" i="0" u="none" strike="noStrike" cap="none" baseline="0" dirty="0"/>
              <a:t>http://</a:t>
            </a:r>
            <a:r>
              <a:rPr lang="en-US" sz="1800" b="0" i="0" u="none" strike="noStrike" cap="none" baseline="0" dirty="0" err="1"/>
              <a:t>intraweb.stockton.edu/ccrp/description.html</a:t>
            </a:r>
            <a:endParaRPr lang="en-US" sz="1800" b="0" i="0" u="none" strike="noStrike" cap="none" baseline="0" dirty="0"/>
          </a:p>
          <a:p>
            <a:pPr marL="0" marR="0" lvl="0" indent="0" algn="l" rtl="0">
              <a:lnSpc>
                <a:spcPct val="115000"/>
              </a:lnSpc>
              <a:buSzPct val="25000"/>
              <a:buFont typeface="Arial"/>
              <a:buNone/>
            </a:pPr>
            <a:r>
              <a:rPr lang="en-US" sz="1800" b="0" i="0" u="none" strike="noStrike" cap="none" baseline="0" dirty="0"/>
              <a:t>http://</a:t>
            </a:r>
            <a:r>
              <a:rPr lang="en-US" sz="1800" b="0" i="0" u="none" strike="noStrike" cap="none" baseline="0" dirty="0" err="1"/>
              <a:t>www.terrapinconservation.org/articles.htm</a:t>
            </a:r>
            <a:endParaRPr lang="en-US" sz="1800" b="0" i="0" u="none" strike="noStrike" cap="none" baseline="0" dirty="0"/>
          </a:p>
          <a:p>
            <a:pPr marL="457200" marR="0" lvl="0" indent="-304800" algn="l" rtl="0">
              <a:lnSpc>
                <a:spcPct val="115000"/>
              </a:lnSpc>
              <a:buClr>
                <a:srgbClr val="000000"/>
              </a:buClr>
              <a:buSzPct val="101851"/>
              <a:buFont typeface="Arial"/>
              <a:buChar char="•"/>
            </a:pPr>
            <a:r>
              <a:rPr lang="en-US" sz="1800" b="0" i="0" u="none" strike="noStrike" cap="none" baseline="0" dirty="0"/>
              <a:t>When a females leaves the water in search of location of a nest, they often cross roads and become victims of car strikes.</a:t>
            </a:r>
          </a:p>
          <a:p>
            <a:endParaRPr lang="en-US" sz="1800" b="0" i="0" u="none" strike="noStrike" cap="none" baseline="0" dirty="0"/>
          </a:p>
          <a:p>
            <a:pPr marL="0" marR="0" lvl="0" indent="0" algn="l" rtl="0">
              <a:lnSpc>
                <a:spcPct val="115000"/>
              </a:lnSpc>
              <a:buSzPct val="25000"/>
              <a:buFont typeface="Arial"/>
              <a:buNone/>
            </a:pPr>
            <a:r>
              <a:rPr lang="en-US" sz="1800" b="0" i="0" u="none" strike="noStrike" cap="none" baseline="0" dirty="0" err="1"/>
              <a:t>http://www.jekyllislandauthority.org/turtlecenter/diamondbackterrapins.htm</a:t>
            </a:r>
            <a:r>
              <a:rPr lang="en-US" sz="1800" b="0" i="0" u="none" strike="noStrike" cap="none" baseline="0" dirty="0"/>
              <a:t>   pictures website</a:t>
            </a:r>
          </a:p>
          <a:p>
            <a:pPr marL="0" marR="0" lvl="0" indent="0" algn="l" rtl="0">
              <a:lnSpc>
                <a:spcPct val="115000"/>
              </a:lnSpc>
              <a:buSzPct val="25000"/>
              <a:buFont typeface="Arial"/>
              <a:buNone/>
            </a:pPr>
            <a:r>
              <a:rPr lang="en-US" sz="1800" b="0" i="0" u="none" strike="noStrike" cap="none" baseline="0" dirty="0" err="1"/>
              <a:t>http://nytts.org/proceedings/wood-rdk.htm</a:t>
            </a:r>
            <a:r>
              <a:rPr lang="en-US" sz="1800" b="0" i="0" u="none" strike="noStrike" cap="none" baseline="0" dirty="0"/>
              <a:t>    </a:t>
            </a:r>
            <a:r>
              <a:rPr lang="en-US" sz="1800" b="0" i="0" u="none" strike="noStrike" cap="none" baseline="0" dirty="0" err="1"/>
              <a:t>roadkill</a:t>
            </a:r>
            <a:r>
              <a:rPr lang="en-US" sz="1800" b="0" i="0" u="none" strike="noStrike" cap="none" baseline="0" dirty="0"/>
              <a:t> </a:t>
            </a:r>
            <a:r>
              <a:rPr lang="en-US" sz="1800" b="0" i="0" u="none" strike="noStrike" cap="none" baseline="0" dirty="0" err="1"/>
              <a:t>pic</a:t>
            </a:r>
            <a:endParaRPr lang="en-US" sz="1800" b="0" i="0" u="none" strike="noStrike" cap="none" baseline="0" dirty="0"/>
          </a:p>
          <a:p>
            <a:pPr marL="0" marR="0" lvl="0" indent="0" algn="l" rtl="0">
              <a:lnSpc>
                <a:spcPct val="115000"/>
              </a:lnSpc>
              <a:buSzPct val="25000"/>
              <a:buFont typeface="Arial"/>
              <a:buNone/>
            </a:pPr>
            <a:r>
              <a:rPr lang="en-US" sz="1800" b="0" i="0" u="none" strike="noStrike" cap="none" baseline="0" dirty="0"/>
              <a:t>http://dnr.wi.gov/org/land/er/herps/turtles/turtle1.htm  turtle crossing </a:t>
            </a:r>
            <a:r>
              <a:rPr lang="en-US" sz="1800" b="0" i="0" u="none" strike="noStrike" cap="none" baseline="0" dirty="0" err="1"/>
              <a:t>pic</a:t>
            </a:r>
            <a:endParaRPr lang="en-US" sz="1800" b="0" i="0" u="none" strike="noStrike" cap="none" baseline="0" dirty="0"/>
          </a:p>
          <a:p>
            <a:endParaRPr lang="en-US" sz="1800" b="0" i="0" u="none" strike="noStrike" cap="none" baseline="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Shape 3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5" name="Shape 38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Shape 3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395" name="Shape 39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Shape 4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06" name="Shape 40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457200" marR="0" lvl="0" indent="-304800" algn="l" rtl="0">
              <a:lnSpc>
                <a:spcPct val="115000"/>
              </a:lnSpc>
              <a:buClr>
                <a:srgbClr val="000000"/>
              </a:buClr>
              <a:buSzPct val="101851"/>
              <a:buFont typeface="Arial"/>
              <a:buChar char="•"/>
            </a:pPr>
            <a:r>
              <a:rPr lang="en-US" sz="1800" b="0" i="0" u="none" strike="noStrike" cap="none" baseline="0" dirty="0"/>
              <a:t>Conservation is the key element for helping to protect terrapins throughout their range. Habitat management is essential for maintaining a viable population.</a:t>
            </a:r>
          </a:p>
          <a:p>
            <a:endParaRPr lang="en-US" sz="1800" b="0" i="0" u="none" strike="noStrike" cap="none" baseline="0" dirty="0"/>
          </a:p>
          <a:p>
            <a:pPr marL="457200" marR="0" lvl="0" indent="-304800" algn="l" rtl="0">
              <a:lnSpc>
                <a:spcPct val="115000"/>
              </a:lnSpc>
              <a:buClr>
                <a:srgbClr val="000000"/>
              </a:buClr>
              <a:buSzPct val="101851"/>
              <a:buFont typeface="Arial"/>
              <a:buChar char="•"/>
            </a:pPr>
            <a:r>
              <a:rPr lang="en-US" sz="1800" b="0" i="0" u="none" strike="noStrike" cap="none" baseline="0" dirty="0"/>
              <a:t>Head starting programs eliminates egg predation. Eggs removed from their natural settings, placed in incubators, raised, and then released back into the wild.</a:t>
            </a:r>
          </a:p>
          <a:p>
            <a:endParaRPr lang="en-US" sz="1800" b="0" i="0" u="none" strike="noStrike" cap="none" baseline="0" dirty="0"/>
          </a:p>
          <a:p>
            <a:pPr marL="457200" marR="0" lvl="0" indent="-304800" algn="l" rtl="0">
              <a:lnSpc>
                <a:spcPct val="115000"/>
              </a:lnSpc>
              <a:buClr>
                <a:srgbClr val="000000"/>
              </a:buClr>
              <a:buSzPct val="101851"/>
              <a:buFont typeface="Arial"/>
              <a:buChar char="•"/>
            </a:pPr>
            <a:r>
              <a:rPr lang="en-US" sz="1800" b="0" i="0" u="none" strike="noStrike" cap="none" baseline="0" dirty="0"/>
              <a:t>Terrapins are used as marketing icons which promotes public awareness of the species.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Shape 4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4" name="Shape 42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58" name="Shape 15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buSzPct val="25000"/>
              <a:buFont typeface="Arial"/>
              <a:buNone/>
            </a:pPr>
            <a:r>
              <a:rPr lang="en-US" sz="1800" b="0" i="0" u="none" strike="noStrike" cap="none" baseline="0"/>
              <a:t>Terrapins primary habitats are salt marsh through north and south regions &amp; mangrove swamps in the Florida keys, more about habitats later.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91" name="Shape 19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buClr>
                <a:srgbClr val="000000"/>
              </a:buClr>
              <a:buSzPct val="101851"/>
              <a:buFont typeface="Arial"/>
              <a:buChar char="•"/>
            </a:pPr>
            <a:r>
              <a:rPr lang="en-US" sz="1800" b="0" i="0" u="none" strike="noStrike" cap="none" baseline="0"/>
              <a:t>A salt marsh is predominantly covered with cordgrass, </a:t>
            </a:r>
            <a:r>
              <a:rPr lang="en-US" sz="1800" b="0" i="1" u="none" strike="noStrike" cap="none" baseline="0"/>
              <a:t>Spartina alterniflora.  </a:t>
            </a:r>
          </a:p>
          <a:p>
            <a:endParaRPr lang="en-US" sz="1800" b="0" i="1" u="none" strike="noStrike" cap="none" baseline="0"/>
          </a:p>
          <a:p>
            <a:pPr marL="0" marR="0" lvl="0" indent="0" algn="l" rtl="0">
              <a:buClr>
                <a:srgbClr val="000000"/>
              </a:buClr>
              <a:buSzPct val="101851"/>
              <a:buFont typeface="Arial"/>
              <a:buChar char="•"/>
            </a:pPr>
            <a:r>
              <a:rPr lang="en-US" sz="1800" b="0" i="0" u="none" strike="noStrike" cap="none" baseline="0"/>
              <a:t>This plant species plays an important part of a terrapins food cycle. Once the plant dies, microscopic organisms consume the grass to detritus. Then crabs, mussels, and other invertebrates consume the detritus that in turn later become food for terrapins.</a:t>
            </a:r>
          </a:p>
          <a:p>
            <a:endParaRPr lang="en-US" sz="1800" b="0" i="0" u="none" strike="noStrike" cap="none" baseline="0"/>
          </a:p>
          <a:p>
            <a:pPr marL="0" marR="0" lvl="0" indent="0" algn="l" rtl="0">
              <a:buClr>
                <a:srgbClr val="000000"/>
              </a:buClr>
              <a:buSzPct val="101851"/>
              <a:buFont typeface="Arial"/>
              <a:buChar char="•"/>
            </a:pPr>
            <a:r>
              <a:rPr lang="en-US" sz="1800" b="0" i="0" u="none" strike="noStrike" cap="none" baseline="0"/>
              <a:t>This makes terrapins top consumers in this ecosystem.</a:t>
            </a:r>
            <a:r>
              <a:rPr lang="en-US" sz="1800" b="0" i="1" u="none" strike="noStrike" cap="none" baseline="0"/>
              <a:t> </a:t>
            </a:r>
            <a:r>
              <a:rPr lang="en-US" sz="1800" b="0" i="0" u="none" strike="noStrike" cap="none" baseline="0"/>
              <a:t>However, without the existence of salt marshes and cordgrass, the ecosystem and food cycle will no longer corporate.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98" name="Shape 19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buClr>
                <a:srgbClr val="000000"/>
              </a:buClr>
              <a:buSzPct val="101851"/>
              <a:buFont typeface="Arial"/>
              <a:buChar char="•"/>
            </a:pPr>
            <a:r>
              <a:rPr lang="en-US" sz="1800" b="0" i="0" u="none" strike="noStrike" cap="none" baseline="0"/>
              <a:t>These two hatchlings are moving in the saltmarsh. Notice the patches of cordgrass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buSzPct val="25000"/>
              <a:buFont typeface="Arial"/>
              <a:buNone/>
            </a:pPr>
            <a:r>
              <a:rPr lang="en-US" sz="1200" b="0" i="0" u="none" strike="noStrike" cap="none" baseline="0"/>
              <a:t> </a:t>
            </a:r>
          </a:p>
        </p:txBody>
      </p:sp>
      <p:sp>
        <p:nvSpPr>
          <p:cNvPr id="182" name="Shape 1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83" name="Shape 18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buClr>
                <a:srgbClr val="000000"/>
              </a:buClr>
              <a:buSzPct val="101851"/>
              <a:buFont typeface="Arial"/>
              <a:buChar char="•"/>
            </a:pPr>
            <a:r>
              <a:rPr lang="en-US" sz="1800" b="0" i="0" u="none" strike="noStrike" cap="none" baseline="0" dirty="0"/>
              <a:t>Only North American terrapin that strictly lives in </a:t>
            </a:r>
            <a:r>
              <a:rPr lang="en-US" sz="1800" b="1" i="0" u="none" strike="noStrike" cap="none" baseline="0" dirty="0"/>
              <a:t>brackish water</a:t>
            </a:r>
            <a:r>
              <a:rPr lang="en-US" sz="1800" b="0" i="0" u="none" strike="noStrike" cap="none" baseline="0" dirty="0"/>
              <a:t>. Brackish water is where salt enters freshwater and mixes.</a:t>
            </a:r>
          </a:p>
          <a:p>
            <a:endParaRPr lang="en-US" sz="1800" b="0" i="0" u="none" strike="noStrike" cap="none" baseline="0" dirty="0"/>
          </a:p>
          <a:p>
            <a:pPr marL="0" marR="0" lvl="0" indent="0" algn="l" rtl="0">
              <a:buClr>
                <a:srgbClr val="000000"/>
              </a:buClr>
              <a:buSzPct val="101851"/>
              <a:buFont typeface="Arial"/>
              <a:buChar char="•"/>
            </a:pPr>
            <a:r>
              <a:rPr lang="en-US" sz="1800" b="0" i="0" u="none" strike="noStrike" cap="none" baseline="0" dirty="0"/>
              <a:t>They do not have teeth so food is crushed with the terrapins strong jaw.  </a:t>
            </a:r>
          </a:p>
          <a:p>
            <a:pPr marL="0" marR="0" lvl="0" indent="0" algn="l" rtl="0">
              <a:buSzPct val="25000"/>
              <a:buFont typeface="Arial"/>
              <a:buNone/>
            </a:pPr>
            <a:r>
              <a:rPr lang="en-US" sz="1800" b="0" i="0" u="none" strike="noStrike" cap="none" baseline="0" dirty="0"/>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20" name="Shape 22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buClr>
                <a:srgbClr val="000000"/>
              </a:buClr>
              <a:buSzPct val="101851"/>
              <a:buFont typeface="Arial"/>
              <a:buChar char="•"/>
            </a:pPr>
            <a:r>
              <a:rPr lang="en-US" sz="1800" b="0" i="0" u="none" strike="noStrike" cap="none" baseline="0" dirty="0"/>
              <a:t>All terrapins have </a:t>
            </a:r>
            <a:r>
              <a:rPr lang="en-US" sz="1800" b="0" i="0" u="none" strike="noStrike" cap="none" baseline="0" dirty="0" err="1"/>
              <a:t>hingeless</a:t>
            </a:r>
            <a:r>
              <a:rPr lang="en-US" sz="1800" b="0" i="0" u="none" strike="noStrike" cap="none" baseline="0" dirty="0"/>
              <a:t> shells, therefore they can not retract into their shell like other turtles. </a:t>
            </a:r>
          </a:p>
          <a:p>
            <a:endParaRPr lang="en-US" sz="1800" b="0" i="0" u="none" strike="noStrike" cap="none" baseline="0" dirty="0"/>
          </a:p>
          <a:p>
            <a:pPr marL="0" marR="0" lvl="0" indent="0" algn="l" rtl="0">
              <a:buClr>
                <a:srgbClr val="000000"/>
              </a:buClr>
              <a:buSzPct val="101851"/>
              <a:buFont typeface="Arial"/>
              <a:buChar char="•"/>
            </a:pPr>
            <a:r>
              <a:rPr lang="en-US" sz="1800" b="0" i="0" u="none" strike="noStrike" cap="none" baseline="0" dirty="0"/>
              <a:t>The carapace and plastron serve as a protective armor and structure like an external skeleton</a:t>
            </a:r>
          </a:p>
          <a:p>
            <a:endParaRPr lang="en-US" sz="1800" b="0" i="0" u="none" strike="noStrike" cap="none" baseline="0" dirty="0"/>
          </a:p>
          <a:p>
            <a:pPr marL="0" marR="0" lvl="0" indent="0" algn="l" rtl="0">
              <a:buClr>
                <a:srgbClr val="000000"/>
              </a:buClr>
              <a:buSzPct val="101851"/>
              <a:buFont typeface="Arial"/>
              <a:buChar char="•"/>
            </a:pPr>
            <a:r>
              <a:rPr lang="en-US" sz="1800" b="0" i="0" u="none" strike="noStrike" cap="none" baseline="0" dirty="0"/>
              <a:t>The carapace is made up of </a:t>
            </a:r>
            <a:r>
              <a:rPr lang="en-US" sz="1800" b="0" i="0" u="none" strike="noStrike" cap="none" baseline="0" dirty="0" err="1"/>
              <a:t>scutes</a:t>
            </a:r>
            <a:r>
              <a:rPr lang="en-US" sz="1800" b="0" i="0" u="none" strike="noStrike" cap="none" baseline="0" dirty="0"/>
              <a:t>, or plates around the terrapins shell. Each </a:t>
            </a:r>
            <a:r>
              <a:rPr lang="en-US" sz="1800" b="0" i="0" u="none" strike="noStrike" cap="none" baseline="0" dirty="0" err="1"/>
              <a:t>scute</a:t>
            </a:r>
            <a:r>
              <a:rPr lang="en-US" sz="1800" b="0" i="0" u="none" strike="noStrike" cap="none" baseline="0" dirty="0"/>
              <a:t> grows outward in direction and can sometimes tell the age of the terrapin. By counting the rings in each </a:t>
            </a:r>
            <a:r>
              <a:rPr lang="en-US" sz="1800" b="0" i="0" u="none" strike="noStrike" cap="none" baseline="0" dirty="0" err="1"/>
              <a:t>scute</a:t>
            </a:r>
            <a:r>
              <a:rPr lang="en-US" sz="1800" b="0" i="0" u="none" strike="noStrike" cap="none" baseline="0" dirty="0"/>
              <a:t>, you can estimate how old a terrapin is. This is very similar to counting tree rings.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buSzPct val="25000"/>
              <a:buFont typeface="Arial"/>
              <a:buNone/>
            </a:pPr>
            <a:r>
              <a:rPr lang="en-US" sz="1200" b="0" i="0" u="none" strike="noStrike" cap="none" baseline="0"/>
              <a:t> </a:t>
            </a:r>
          </a:p>
        </p:txBody>
      </p:sp>
      <p:sp>
        <p:nvSpPr>
          <p:cNvPr id="229" name="Shape 2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30" name="Shape 23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buClr>
                <a:srgbClr val="000000"/>
              </a:buClr>
              <a:buSzPct val="101851"/>
              <a:buFont typeface="Arial"/>
              <a:buChar char="•"/>
            </a:pPr>
            <a:r>
              <a:rPr lang="en-US" sz="1800" b="0" i="0" u="none" strike="noStrike" cap="none" baseline="0" dirty="0"/>
              <a:t>Male and female terrapins show </a:t>
            </a:r>
            <a:r>
              <a:rPr lang="en-US" sz="1800" b="1" i="0" u="none" strike="noStrike" cap="none" baseline="0" dirty="0"/>
              <a:t>sexual dimorphism. Sexual Dimorphism </a:t>
            </a:r>
            <a:r>
              <a:rPr lang="en-US" sz="1800" b="0" i="0" u="none" strike="noStrike" cap="none" baseline="0" dirty="0"/>
              <a:t>is when one sex (male or female) is extremely different looking for the other sex.</a:t>
            </a:r>
          </a:p>
          <a:p>
            <a:endParaRPr lang="en-US" sz="1800" b="0" i="0" u="none" strike="noStrike" cap="none" baseline="0" dirty="0"/>
          </a:p>
          <a:p>
            <a:pPr marL="0" marR="0" lvl="0" indent="0" algn="l" rtl="0">
              <a:buClr>
                <a:srgbClr val="000000"/>
              </a:buClr>
              <a:buSzPct val="101851"/>
              <a:buFont typeface="Arial"/>
              <a:buChar char="•"/>
            </a:pPr>
            <a:r>
              <a:rPr lang="en-US" sz="1800" b="0" i="0" u="none" strike="noStrike" cap="none" baseline="0" dirty="0"/>
              <a:t> For terrapins, females are much larger, having larger heads and flat plastron. Males are smaller in size and have convex plastrons which fits with the females flat plastron during copulation.</a:t>
            </a:r>
            <a:r>
              <a:rPr lang="en-US" sz="1800" b="1" i="0" u="sng" strike="noStrike" cap="none" baseline="0" dirty="0">
                <a:solidFill>
                  <a:schemeClr val="hlink"/>
                </a:solidFill>
                <a:hlinkClick r:id="rId3"/>
              </a:rPr>
              <a:t> </a:t>
            </a:r>
          </a:p>
          <a:p>
            <a:endParaRPr lang="en-US" sz="1800" b="1" i="0" u="sng" strike="noStrike" cap="none" baseline="0" dirty="0">
              <a:solidFill>
                <a:schemeClr val="hlink"/>
              </a:solidFill>
              <a:hlinkClick r:id="rId3"/>
            </a:endParaRPr>
          </a:p>
          <a:p>
            <a:pPr marL="0" marR="0" lvl="0" indent="0" algn="l" rtl="0">
              <a:buSzPct val="25000"/>
              <a:buFont typeface="Arial"/>
              <a:buNone/>
            </a:pPr>
            <a:r>
              <a:rPr lang="en-US" sz="1800" b="1" i="0" u="sng" strike="noStrike" cap="none" baseline="0" dirty="0">
                <a:solidFill>
                  <a:schemeClr val="hlink"/>
                </a:solidFill>
                <a:hlinkClick r:id="rId3"/>
              </a:rPr>
              <a:t>yellowfin.dnr.sc.gov/.../Malaclemysterrapin.html</a:t>
            </a:r>
            <a:r>
              <a:rPr lang="en-US" sz="1800" b="0" i="0" u="none" strike="noStrike" cap="none" baseline="0" dirty="0"/>
              <a:t> </a:t>
            </a:r>
          </a:p>
          <a:p>
            <a:endParaRPr lang="en-US" sz="1800" b="0" i="0" u="none" strike="noStrike" cap="none" baseline="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301" name="Shape 30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457200" marR="0" lvl="0" indent="-304800" algn="l" rtl="0">
              <a:lnSpc>
                <a:spcPct val="115000"/>
              </a:lnSpc>
              <a:buClr>
                <a:srgbClr val="000000"/>
              </a:buClr>
              <a:buSzPct val="101851"/>
              <a:buFont typeface="Arial"/>
              <a:buChar char="•"/>
            </a:pPr>
            <a:r>
              <a:rPr lang="en-US" sz="1800" b="0" i="0" u="none" strike="noStrike" cap="none" baseline="0" dirty="0"/>
              <a:t>The number off eggs a terrapin can lay in one single event is called a </a:t>
            </a:r>
            <a:r>
              <a:rPr lang="en-US" sz="1800" b="1" i="0" u="none" strike="noStrike" cap="none" baseline="0" dirty="0"/>
              <a:t>Clutch</a:t>
            </a:r>
            <a:r>
              <a:rPr lang="en-US" sz="1800" b="0" i="0" u="none" strike="noStrike" cap="none" baseline="0" dirty="0"/>
              <a:t>. Several clutches are possible per female in one nesting season with a 14 – 17 grace period of fertilization. Two or three clutches is common per nesting season.</a:t>
            </a:r>
          </a:p>
          <a:p>
            <a:pPr marL="0" marR="0" lvl="0" indent="0" algn="l" rtl="0">
              <a:lnSpc>
                <a:spcPct val="115000"/>
              </a:lnSpc>
              <a:buClr>
                <a:srgbClr val="000000"/>
              </a:buClr>
              <a:buSzPct val="25000"/>
              <a:buFont typeface="Arial"/>
              <a:buNone/>
            </a:pPr>
            <a:r>
              <a:rPr lang="en-US" sz="1800" b="0" i="0" u="none" strike="noStrike" cap="none" baseline="0" dirty="0"/>
              <a:t>http://</a:t>
            </a:r>
            <a:r>
              <a:rPr lang="en-US" sz="1800" b="0" i="0" u="none" strike="noStrike" cap="none" baseline="0" dirty="0" err="1"/>
              <a:t>www.nrdc.org/water/conservation/hbyear/hbjun.asp</a:t>
            </a:r>
            <a:endParaRPr lang="en-US" sz="1800" b="0" i="0" u="none" strike="noStrike" cap="none" baseline="0" dirty="0"/>
          </a:p>
          <a:p>
            <a:pPr marL="457200" marR="0" lvl="0" indent="-304800" algn="l" rtl="0">
              <a:lnSpc>
                <a:spcPct val="115000"/>
              </a:lnSpc>
              <a:buClr>
                <a:srgbClr val="000000"/>
              </a:buClr>
              <a:buSzPct val="101851"/>
              <a:buFont typeface="Arial"/>
              <a:buChar char="•"/>
            </a:pPr>
            <a:r>
              <a:rPr lang="en-US" sz="1800" b="0" i="0" u="none" strike="noStrike" cap="none" baseline="0" dirty="0"/>
              <a:t>Females can store sperm for the advantage of producing more than one clutch in one season with out multiple mating.</a:t>
            </a:r>
          </a:p>
          <a:p>
            <a:pPr marL="457200" marR="0" lvl="0" indent="-304800" algn="l" rtl="0">
              <a:lnSpc>
                <a:spcPct val="115000"/>
              </a:lnSpc>
              <a:buClr>
                <a:srgbClr val="000000"/>
              </a:buClr>
              <a:buSzPct val="101851"/>
              <a:buFont typeface="Arial"/>
              <a:buChar char="•"/>
            </a:pPr>
            <a:r>
              <a:rPr lang="en-US" sz="1800" b="0" i="0" u="none" strike="noStrike" cap="none" baseline="0" dirty="0"/>
              <a:t>Terrapins are very particular about their nesting location. Several attempts on land can be made before a female will lay a clutch of eggs </a:t>
            </a:r>
            <a:r>
              <a:rPr lang="en-US" sz="1800" b="0" i="0" u="none" strike="noStrike" cap="none" baseline="0" dirty="0" err="1"/>
              <a:t>p</a:t>
            </a:r>
            <a:r>
              <a:rPr lang="en-US" sz="1800" b="0" i="0" u="none" strike="noStrike" cap="none" baseline="0" dirty="0"/>
              <a:t>  80- 100 etc…</a:t>
            </a:r>
          </a:p>
          <a:p>
            <a:pPr marL="457200" marR="0" lvl="0" indent="-304800" algn="l" rtl="0">
              <a:lnSpc>
                <a:spcPct val="115000"/>
              </a:lnSpc>
              <a:buClr>
                <a:srgbClr val="000000"/>
              </a:buClr>
              <a:buSzPct val="101851"/>
              <a:buFont typeface="Arial"/>
              <a:buChar char="•"/>
            </a:pPr>
            <a:r>
              <a:rPr lang="en-US" sz="1800" b="0" i="0" u="none" strike="noStrike" cap="none" baseline="0" dirty="0"/>
              <a:t>Females can choose sandy or </a:t>
            </a:r>
            <a:r>
              <a:rPr lang="en-US" sz="1800" b="0" i="0" u="none" strike="noStrike" cap="none" baseline="0" dirty="0" err="1"/>
              <a:t>unrooted</a:t>
            </a:r>
            <a:r>
              <a:rPr lang="en-US" sz="1800" b="0" i="0" u="none" strike="noStrike" cap="none" baseline="0" dirty="0"/>
              <a:t> substrate when choosing a nest but other terrain could also be possible; dirt, rocks, or shells.</a:t>
            </a:r>
          </a:p>
          <a:p>
            <a:pPr marL="457200" marR="0" lvl="0" indent="-304800" algn="l" rtl="0">
              <a:lnSpc>
                <a:spcPct val="115000"/>
              </a:lnSpc>
              <a:buClr>
                <a:srgbClr val="000000"/>
              </a:buClr>
              <a:buSzPct val="101851"/>
              <a:buFont typeface="Arial"/>
              <a:buChar char="•"/>
            </a:pPr>
            <a:r>
              <a:rPr lang="en-US" sz="1800" b="0" i="0" u="none" strike="noStrike" cap="none" baseline="0" dirty="0">
                <a:solidFill>
                  <a:srgbClr val="50B432"/>
                </a:solidFill>
              </a:rPr>
              <a:t>Females dig their nose into the sand before they lay their eggs to make sure they picked a good nesting location</a:t>
            </a:r>
          </a:p>
          <a:p>
            <a:pPr marL="457200" marR="0" lvl="0" indent="-304800" algn="l" rtl="0">
              <a:lnSpc>
                <a:spcPct val="115000"/>
              </a:lnSpc>
              <a:buClr>
                <a:srgbClr val="000000"/>
              </a:buClr>
              <a:buSzPct val="101851"/>
              <a:buFont typeface="Arial"/>
              <a:buChar char="•"/>
            </a:pPr>
            <a:r>
              <a:rPr lang="en-US" sz="1800" b="0" i="0" u="none" strike="noStrike" cap="none" baseline="0" dirty="0" err="1"/>
              <a:t>http://www.wetlandsinstitute.org/education/teacher/Turtle_Talk.pdf</a:t>
            </a:r>
            <a:endParaRPr lang="en-US" sz="1800" b="0" i="0" u="none" strike="noStrike" cap="none" baseline="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Shape 3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333" name="Shape 33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457200" marR="0" lvl="0" indent="-304800" algn="l" rtl="0">
              <a:lnSpc>
                <a:spcPct val="115000"/>
              </a:lnSpc>
              <a:buClr>
                <a:srgbClr val="000000"/>
              </a:buClr>
              <a:buSzPct val="101851"/>
              <a:buFont typeface="Arial"/>
              <a:buChar char="•"/>
            </a:pPr>
            <a:r>
              <a:rPr lang="en-US" sz="1800" b="0" i="0" u="none" strike="noStrike" cap="none" baseline="0"/>
              <a:t>It is impossible to determine the difference between a male and female hatchling. Because of their size and lack of unspecific features that are seen in the adults, all living hatchlings can not be sexed.</a:t>
            </a:r>
          </a:p>
          <a:p>
            <a:endParaRPr lang="en-US" sz="1800" b="0" i="0" u="none" strike="noStrike" cap="none" baseline="0"/>
          </a:p>
          <a:p>
            <a:pPr marL="457200" marR="0" lvl="0" indent="-304800" algn="l" rtl="0">
              <a:lnSpc>
                <a:spcPct val="115000"/>
              </a:lnSpc>
              <a:buClr>
                <a:srgbClr val="000000"/>
              </a:buClr>
              <a:buSzPct val="101851"/>
              <a:buFont typeface="Arial"/>
              <a:buChar char="•"/>
            </a:pPr>
            <a:r>
              <a:rPr lang="en-US" sz="1800" b="0" i="0" u="none" strike="noStrike" cap="none" baseline="0"/>
              <a:t>Egg yolk sacs serve as a the hatchlings food source providing important nutrients for the first two weeks of a hatchling life. This sac is located on the hatchlings plastron.</a:t>
            </a:r>
          </a:p>
          <a:p>
            <a:endParaRPr lang="en-US" sz="1800" b="0" i="0" u="none" strike="noStrike" cap="none" baseline="0"/>
          </a:p>
          <a:p>
            <a:pPr marL="0" marR="0" lvl="0" indent="0" algn="l" rtl="0">
              <a:buSzPct val="25000"/>
              <a:buFont typeface="Arial"/>
              <a:buNone/>
            </a:pPr>
            <a:r>
              <a:rPr lang="en-US" sz="1800" b="0" i="0" u="none" strike="noStrike" cap="none" baseline="0"/>
              <a:t>The egg tooth is made up of </a:t>
            </a:r>
            <a:r>
              <a:rPr lang="en-US" sz="1800" b="1" i="0" u="none" strike="noStrike" cap="none" baseline="0"/>
              <a:t>Keratin,</a:t>
            </a:r>
            <a:r>
              <a:rPr lang="en-US" sz="1800" b="0" i="0" u="none" strike="noStrike" cap="none" baseline="0"/>
              <a:t> a fibrous material just like your fingernails, that will eventually fall off</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0A9ADD-1732-1E4C-8F1C-58D4D7B2A7A5}" type="datetimeFigureOut">
              <a:rPr lang="en-US" smtClean="0"/>
              <a:pPr/>
              <a:t>10/22/2013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4F15B3-23A2-5243-9563-4089BE84C97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0A9ADD-1732-1E4C-8F1C-58D4D7B2A7A5}" type="datetimeFigureOut">
              <a:rPr lang="en-US" smtClean="0"/>
              <a:pPr/>
              <a:t>10/22/2013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4F15B3-23A2-5243-9563-4089BE84C97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0A9ADD-1732-1E4C-8F1C-58D4D7B2A7A5}" type="datetimeFigureOut">
              <a:rPr lang="en-US" smtClean="0"/>
              <a:pPr/>
              <a:t>10/22/2013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4F15B3-23A2-5243-9563-4089BE84C97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bjOverTx" type="objOverTx">
  <p:cSld name="objOverTx">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marL="53975" indent="-53975" algn="r" rtl="0">
              <a:spcBef>
                <a:spcPts val="0"/>
              </a:spcBef>
              <a:spcAft>
                <a:spcPts val="0"/>
              </a:spcAft>
              <a:defRPr sz="4600">
                <a:solidFill>
                  <a:srgbClr val="E7EACB"/>
                </a:solidFill>
              </a:defRPr>
            </a:lvl1pPr>
            <a:lvl2pPr marL="53975" indent="-53975" algn="r" rtl="0">
              <a:spcBef>
                <a:spcPts val="0"/>
              </a:spcBef>
              <a:spcAft>
                <a:spcPts val="0"/>
              </a:spcAft>
              <a:defRPr sz="4600">
                <a:solidFill>
                  <a:srgbClr val="E7EACB"/>
                </a:solidFill>
              </a:defRPr>
            </a:lvl2pPr>
            <a:lvl3pPr marL="53975" indent="-53975" algn="r" rtl="0">
              <a:spcBef>
                <a:spcPts val="0"/>
              </a:spcBef>
              <a:spcAft>
                <a:spcPts val="0"/>
              </a:spcAft>
              <a:defRPr sz="4600">
                <a:solidFill>
                  <a:srgbClr val="E7EACB"/>
                </a:solidFill>
              </a:defRPr>
            </a:lvl3pPr>
            <a:lvl4pPr marL="53975" indent="-53975" algn="r" rtl="0">
              <a:spcBef>
                <a:spcPts val="0"/>
              </a:spcBef>
              <a:spcAft>
                <a:spcPts val="0"/>
              </a:spcAft>
              <a:defRPr sz="4600">
                <a:solidFill>
                  <a:srgbClr val="E7EACB"/>
                </a:solidFill>
              </a:defRPr>
            </a:lvl4pPr>
            <a:lvl5pPr marL="53975" indent="-53975" algn="r" rtl="0">
              <a:spcBef>
                <a:spcPts val="0"/>
              </a:spcBef>
              <a:spcAft>
                <a:spcPts val="0"/>
              </a:spcAft>
              <a:defRPr sz="4600">
                <a:solidFill>
                  <a:srgbClr val="E7EACB"/>
                </a:solidFill>
              </a:defRPr>
            </a:lvl5pPr>
            <a:lvl6pPr marL="511175" indent="-53975" algn="r" rtl="0">
              <a:spcBef>
                <a:spcPts val="0"/>
              </a:spcBef>
              <a:spcAft>
                <a:spcPts val="0"/>
              </a:spcAft>
              <a:defRPr sz="4600">
                <a:solidFill>
                  <a:srgbClr val="E7EACB"/>
                </a:solidFill>
              </a:defRPr>
            </a:lvl6pPr>
            <a:lvl7pPr marL="968375" indent="-53975" algn="r" rtl="0">
              <a:spcBef>
                <a:spcPts val="0"/>
              </a:spcBef>
              <a:spcAft>
                <a:spcPts val="0"/>
              </a:spcAft>
              <a:defRPr sz="4600">
                <a:solidFill>
                  <a:srgbClr val="E7EACB"/>
                </a:solidFill>
              </a:defRPr>
            </a:lvl7pPr>
            <a:lvl8pPr marL="1425575" indent="-53975" algn="r" rtl="0">
              <a:spcBef>
                <a:spcPts val="0"/>
              </a:spcBef>
              <a:spcAft>
                <a:spcPts val="0"/>
              </a:spcAft>
              <a:defRPr sz="4600">
                <a:solidFill>
                  <a:srgbClr val="E7EACB"/>
                </a:solidFill>
              </a:defRPr>
            </a:lvl8pPr>
            <a:lvl9pPr marL="1882775" indent="-53975" algn="r" rtl="0">
              <a:spcBef>
                <a:spcPts val="0"/>
              </a:spcBef>
              <a:spcAft>
                <a:spcPts val="0"/>
              </a:spcAft>
              <a:defRPr sz="4600">
                <a:solidFill>
                  <a:srgbClr val="E7EACB"/>
                </a:solidFill>
              </a:defRPr>
            </a:lvl9pPr>
          </a:lstStyle>
          <a:p>
            <a:endParaRPr/>
          </a:p>
        </p:txBody>
      </p:sp>
      <p:sp>
        <p:nvSpPr>
          <p:cNvPr id="94" name="Shape 94"/>
          <p:cNvSpPr txBox="1">
            <a:spLocks noGrp="1"/>
          </p:cNvSpPr>
          <p:nvPr>
            <p:ph type="body" idx="1"/>
          </p:nvPr>
        </p:nvSpPr>
        <p:spPr>
          <a:xfrm>
            <a:off x="457200" y="1600200"/>
            <a:ext cx="8229600" cy="2185988"/>
          </a:xfrm>
          <a:prstGeom prst="rect">
            <a:avLst/>
          </a:prstGeom>
          <a:noFill/>
          <a:ln>
            <a:noFill/>
          </a:ln>
        </p:spPr>
        <p:txBody>
          <a:bodyPr lIns="91425" tIns="91425" rIns="91425" bIns="91425" anchor="t" anchorCtr="0"/>
          <a:lstStyle>
            <a:lvl1pPr marL="292100" indent="-95250" algn="l" rtl="0">
              <a:spcBef>
                <a:spcPts val="0"/>
              </a:spcBef>
              <a:spcAft>
                <a:spcPts val="0"/>
              </a:spcAft>
              <a:buClr>
                <a:schemeClr val="accent1"/>
              </a:buClr>
              <a:buFont typeface="Arial"/>
              <a:buChar char="•"/>
              <a:defRPr sz="3200">
                <a:solidFill>
                  <a:schemeClr val="lt1"/>
                </a:solidFill>
              </a:defRPr>
            </a:lvl1pPr>
            <a:lvl2pPr marL="639763" indent="-46037" algn="l" rtl="0">
              <a:spcBef>
                <a:spcPts val="400"/>
              </a:spcBef>
              <a:spcAft>
                <a:spcPts val="0"/>
              </a:spcAft>
              <a:buClr>
                <a:schemeClr val="accent2"/>
              </a:buClr>
              <a:buFont typeface="Arial"/>
              <a:buChar char="•"/>
              <a:defRPr sz="2600">
                <a:solidFill>
                  <a:schemeClr val="lt1"/>
                </a:solidFill>
              </a:defRPr>
            </a:lvl2pPr>
            <a:lvl3pPr marL="822325" indent="-22225" algn="l" rtl="0">
              <a:spcBef>
                <a:spcPts val="400"/>
              </a:spcBef>
              <a:spcAft>
                <a:spcPts val="0"/>
              </a:spcAft>
              <a:buClr>
                <a:srgbClr val="A8CDD7"/>
              </a:buClr>
              <a:buFont typeface="Arial"/>
              <a:buChar char="•"/>
              <a:defRPr sz="2300">
                <a:solidFill>
                  <a:schemeClr val="lt1"/>
                </a:solidFill>
              </a:defRPr>
            </a:lvl3pPr>
            <a:lvl4pPr marL="1004888" indent="-39687" algn="l" rtl="0">
              <a:spcBef>
                <a:spcPts val="400"/>
              </a:spcBef>
              <a:spcAft>
                <a:spcPts val="0"/>
              </a:spcAft>
              <a:buClr>
                <a:srgbClr val="A8CDD7"/>
              </a:buClr>
              <a:buFont typeface="Arial"/>
              <a:buChar char="•"/>
              <a:defRPr sz="2000">
                <a:solidFill>
                  <a:schemeClr val="lt1"/>
                </a:solidFill>
              </a:defRPr>
            </a:lvl4pPr>
            <a:lvl5pPr marL="1187450" indent="-47625" algn="l" rtl="0">
              <a:spcBef>
                <a:spcPts val="400"/>
              </a:spcBef>
              <a:spcAft>
                <a:spcPts val="0"/>
              </a:spcAft>
              <a:buClr>
                <a:srgbClr val="A8CDD7"/>
              </a:buClr>
              <a:buFont typeface="Arial"/>
              <a:buChar char="•"/>
              <a:defRPr sz="1900">
                <a:solidFill>
                  <a:schemeClr val="lt1"/>
                </a:solidFill>
              </a:defRPr>
            </a:lvl5pPr>
            <a:lvl6pPr marL="1371600" indent="-44450" algn="l" rtl="0">
              <a:spcBef>
                <a:spcPts val="400"/>
              </a:spcBef>
              <a:buClr>
                <a:schemeClr val="accent4"/>
              </a:buClr>
              <a:buFont typeface="Arial"/>
              <a:buChar char="•"/>
              <a:defRPr sz="1800" baseline="0">
                <a:solidFill>
                  <a:schemeClr val="lt1"/>
                </a:solidFill>
              </a:defRPr>
            </a:lvl6pPr>
            <a:lvl7pPr marL="1554480" indent="-71755" algn="l" rtl="0">
              <a:spcBef>
                <a:spcPts val="400"/>
              </a:spcBef>
              <a:buClr>
                <a:schemeClr val="accent4"/>
              </a:buClr>
              <a:buFont typeface="Arial"/>
              <a:buChar char="•"/>
              <a:defRPr sz="1600" baseline="0">
                <a:solidFill>
                  <a:schemeClr val="lt1"/>
                </a:solidFill>
              </a:defRPr>
            </a:lvl7pPr>
            <a:lvl8pPr marL="1737360" indent="-64135" algn="l" rtl="0">
              <a:spcBef>
                <a:spcPts val="400"/>
              </a:spcBef>
              <a:buClr>
                <a:schemeClr val="accent4"/>
              </a:buClr>
              <a:buFont typeface="Arial"/>
              <a:buChar char="•"/>
              <a:defRPr sz="1600" baseline="0">
                <a:solidFill>
                  <a:schemeClr val="lt1"/>
                </a:solidFill>
              </a:defRPr>
            </a:lvl8pPr>
            <a:lvl9pPr marL="1920240" indent="-69214" algn="l" rtl="0">
              <a:spcBef>
                <a:spcPts val="400"/>
              </a:spcBef>
              <a:buClr>
                <a:schemeClr val="accent4"/>
              </a:buClr>
              <a:buFont typeface="Arial"/>
              <a:buChar char="•"/>
              <a:defRPr sz="1600" baseline="0">
                <a:solidFill>
                  <a:schemeClr val="lt1"/>
                </a:solidFill>
              </a:defRPr>
            </a:lvl9pPr>
          </a:lstStyle>
          <a:p>
            <a:endParaRPr/>
          </a:p>
        </p:txBody>
      </p:sp>
      <p:sp>
        <p:nvSpPr>
          <p:cNvPr id="95" name="Shape 95"/>
          <p:cNvSpPr txBox="1">
            <a:spLocks noGrp="1"/>
          </p:cNvSpPr>
          <p:nvPr>
            <p:ph type="body" idx="2"/>
          </p:nvPr>
        </p:nvSpPr>
        <p:spPr>
          <a:xfrm>
            <a:off x="457200" y="3938587"/>
            <a:ext cx="8229600" cy="2187574"/>
          </a:xfrm>
          <a:prstGeom prst="rect">
            <a:avLst/>
          </a:prstGeom>
          <a:noFill/>
          <a:ln>
            <a:noFill/>
          </a:ln>
        </p:spPr>
        <p:txBody>
          <a:bodyPr lIns="91425" tIns="91425" rIns="91425" bIns="91425" anchor="t" anchorCtr="0"/>
          <a:lstStyle>
            <a:lvl1pPr marL="292100" indent="-95250" algn="l" rtl="0">
              <a:spcBef>
                <a:spcPts val="0"/>
              </a:spcBef>
              <a:spcAft>
                <a:spcPts val="0"/>
              </a:spcAft>
              <a:buClr>
                <a:schemeClr val="accent1"/>
              </a:buClr>
              <a:buFont typeface="Arial"/>
              <a:buChar char="•"/>
              <a:defRPr sz="3200">
                <a:solidFill>
                  <a:schemeClr val="lt1"/>
                </a:solidFill>
              </a:defRPr>
            </a:lvl1pPr>
            <a:lvl2pPr marL="639763" indent="-46037" algn="l" rtl="0">
              <a:spcBef>
                <a:spcPts val="400"/>
              </a:spcBef>
              <a:spcAft>
                <a:spcPts val="0"/>
              </a:spcAft>
              <a:buClr>
                <a:schemeClr val="accent2"/>
              </a:buClr>
              <a:buFont typeface="Arial"/>
              <a:buChar char="•"/>
              <a:defRPr sz="2600">
                <a:solidFill>
                  <a:schemeClr val="lt1"/>
                </a:solidFill>
              </a:defRPr>
            </a:lvl2pPr>
            <a:lvl3pPr marL="822325" indent="-22225" algn="l" rtl="0">
              <a:spcBef>
                <a:spcPts val="400"/>
              </a:spcBef>
              <a:spcAft>
                <a:spcPts val="0"/>
              </a:spcAft>
              <a:buClr>
                <a:srgbClr val="A8CDD7"/>
              </a:buClr>
              <a:buFont typeface="Arial"/>
              <a:buChar char="•"/>
              <a:defRPr sz="2300">
                <a:solidFill>
                  <a:schemeClr val="lt1"/>
                </a:solidFill>
              </a:defRPr>
            </a:lvl3pPr>
            <a:lvl4pPr marL="1004888" indent="-39687" algn="l" rtl="0">
              <a:spcBef>
                <a:spcPts val="400"/>
              </a:spcBef>
              <a:spcAft>
                <a:spcPts val="0"/>
              </a:spcAft>
              <a:buClr>
                <a:srgbClr val="A8CDD7"/>
              </a:buClr>
              <a:buFont typeface="Arial"/>
              <a:buChar char="•"/>
              <a:defRPr sz="2000">
                <a:solidFill>
                  <a:schemeClr val="lt1"/>
                </a:solidFill>
              </a:defRPr>
            </a:lvl4pPr>
            <a:lvl5pPr marL="1187450" indent="-47625" algn="l" rtl="0">
              <a:spcBef>
                <a:spcPts val="400"/>
              </a:spcBef>
              <a:spcAft>
                <a:spcPts val="0"/>
              </a:spcAft>
              <a:buClr>
                <a:srgbClr val="A8CDD7"/>
              </a:buClr>
              <a:buFont typeface="Arial"/>
              <a:buChar char="•"/>
              <a:defRPr sz="1900">
                <a:solidFill>
                  <a:schemeClr val="lt1"/>
                </a:solidFill>
              </a:defRPr>
            </a:lvl5pPr>
            <a:lvl6pPr marL="1371600" indent="-44450" algn="l" rtl="0">
              <a:spcBef>
                <a:spcPts val="400"/>
              </a:spcBef>
              <a:buClr>
                <a:schemeClr val="accent4"/>
              </a:buClr>
              <a:buFont typeface="Arial"/>
              <a:buChar char="•"/>
              <a:defRPr sz="1800" baseline="0">
                <a:solidFill>
                  <a:schemeClr val="lt1"/>
                </a:solidFill>
              </a:defRPr>
            </a:lvl6pPr>
            <a:lvl7pPr marL="1554480" indent="-71755" algn="l" rtl="0">
              <a:spcBef>
                <a:spcPts val="400"/>
              </a:spcBef>
              <a:buClr>
                <a:schemeClr val="accent4"/>
              </a:buClr>
              <a:buFont typeface="Arial"/>
              <a:buChar char="•"/>
              <a:defRPr sz="1600" baseline="0">
                <a:solidFill>
                  <a:schemeClr val="lt1"/>
                </a:solidFill>
              </a:defRPr>
            </a:lvl7pPr>
            <a:lvl8pPr marL="1737360" indent="-64135" algn="l" rtl="0">
              <a:spcBef>
                <a:spcPts val="400"/>
              </a:spcBef>
              <a:buClr>
                <a:schemeClr val="accent4"/>
              </a:buClr>
              <a:buFont typeface="Arial"/>
              <a:buChar char="•"/>
              <a:defRPr sz="1600" baseline="0">
                <a:solidFill>
                  <a:schemeClr val="lt1"/>
                </a:solidFill>
              </a:defRPr>
            </a:lvl8pPr>
            <a:lvl9pPr marL="1920240" indent="-69214" algn="l" rtl="0">
              <a:spcBef>
                <a:spcPts val="400"/>
              </a:spcBef>
              <a:buClr>
                <a:schemeClr val="accent4"/>
              </a:buClr>
              <a:buFont typeface="Arial"/>
              <a:buChar char="•"/>
              <a:defRPr sz="1600" baseline="0">
                <a:solidFill>
                  <a:schemeClr val="lt1"/>
                </a:solidFill>
              </a:defRPr>
            </a:lvl9pPr>
          </a:lstStyle>
          <a:p>
            <a:endParaRPr/>
          </a:p>
        </p:txBody>
      </p:sp>
      <p:sp>
        <p:nvSpPr>
          <p:cNvPr id="96" name="Shape 96"/>
          <p:cNvSpPr txBox="1">
            <a:spLocks noGrp="1"/>
          </p:cNvSpPr>
          <p:nvPr>
            <p:ph type="ftr" idx="11"/>
          </p:nvPr>
        </p:nvSpPr>
        <p:spPr>
          <a:xfrm>
            <a:off x="1295400" y="6400800"/>
            <a:ext cx="4211637" cy="274636"/>
          </a:xfrm>
          <a:prstGeom prst="rect">
            <a:avLst/>
          </a:prstGeom>
          <a:noFill/>
          <a:ln>
            <a:noFill/>
          </a:ln>
        </p:spPr>
        <p:txBody>
          <a:bodyPr lIns="91425" tIns="91425" rIns="91425" bIns="91425" anchor="t" anchorCtr="0"/>
          <a:lstStyle>
            <a:lvl1pPr marL="0" marR="0" indent="0" algn="r" rtl="0">
              <a:lnSpc>
                <a:spcPct val="100000"/>
              </a:lnSpc>
              <a:spcBef>
                <a:spcPts val="0"/>
              </a:spcBef>
              <a:spcAft>
                <a:spcPts val="0"/>
              </a:spcAft>
              <a:buClr>
                <a:srgbClr val="CCCDC3"/>
              </a:buClr>
              <a:buFont typeface="Arial"/>
              <a:buNone/>
              <a:defRPr sz="1300" b="0" i="0" u="none" strike="noStrike" cap="none" baseline="0">
                <a:solidFill>
                  <a:srgbClr val="CCCDC3"/>
                </a:solidFill>
                <a:latin typeface="Arial"/>
                <a:ea typeface="Arial"/>
                <a:cs typeface="Arial"/>
                <a:sym typeface="Arial"/>
              </a:defRPr>
            </a:lvl1pPr>
            <a:lvl2pPr marL="4572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2pPr>
            <a:lvl3pPr marL="9144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3pPr>
            <a:lvl4pPr marL="13716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4pPr>
            <a:lvl5pPr marL="18288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5pPr>
            <a:lvl6pPr marL="22860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6pPr>
            <a:lvl7pPr marL="27432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7pPr>
            <a:lvl8pPr marL="32004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8pPr>
            <a:lvl9pPr marL="36576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9pPr>
          </a:lstStyle>
          <a:p>
            <a:endParaRPr/>
          </a:p>
        </p:txBody>
      </p:sp>
      <p:sp>
        <p:nvSpPr>
          <p:cNvPr id="97" name="Shape 97"/>
          <p:cNvSpPr txBox="1">
            <a:spLocks noGrp="1"/>
          </p:cNvSpPr>
          <p:nvPr>
            <p:ph type="dt" idx="10"/>
          </p:nvPr>
        </p:nvSpPr>
        <p:spPr>
          <a:xfrm>
            <a:off x="5562600" y="6400800"/>
            <a:ext cx="3001963" cy="274636"/>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rgbClr val="CCCDC3"/>
              </a:buClr>
              <a:buFont typeface="Arial"/>
              <a:buNone/>
              <a:defRPr sz="1300" b="0" i="0" u="none" strike="noStrike" cap="none" baseline="0">
                <a:solidFill>
                  <a:srgbClr val="CCCDC3"/>
                </a:solidFill>
                <a:latin typeface="Arial"/>
                <a:ea typeface="Arial"/>
                <a:cs typeface="Arial"/>
                <a:sym typeface="Arial"/>
              </a:defRPr>
            </a:lvl1pPr>
            <a:lvl2pPr marL="4572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2pPr>
            <a:lvl3pPr marL="9144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3pPr>
            <a:lvl4pPr marL="13716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4pPr>
            <a:lvl5pPr marL="18288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5pPr>
            <a:lvl6pPr marL="22860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6pPr>
            <a:lvl7pPr marL="27432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7pPr>
            <a:lvl8pPr marL="32004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8pPr>
            <a:lvl9pPr marL="36576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9pPr>
          </a:lstStyle>
          <a:p>
            <a:endParaRPr/>
          </a:p>
        </p:txBody>
      </p:sp>
      <p:sp>
        <p:nvSpPr>
          <p:cNvPr id="98" name="Shape 98"/>
          <p:cNvSpPr txBox="1">
            <a:spLocks noGrp="1"/>
          </p:cNvSpPr>
          <p:nvPr>
            <p:ph type="sldNum" idx="12"/>
          </p:nvPr>
        </p:nvSpPr>
        <p:spPr>
          <a:xfrm>
            <a:off x="8639175" y="6515100"/>
            <a:ext cx="463550" cy="273048"/>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E0E1D4"/>
              </a:buClr>
              <a:buFont typeface="Arial"/>
              <a:buNone/>
              <a:defRPr sz="1600" b="0" i="0" u="none" strike="noStrike" cap="none" baseline="0">
                <a:solidFill>
                  <a:srgbClr val="E0E1D4"/>
                </a:solidFill>
                <a:latin typeface="Arial"/>
                <a:ea typeface="Arial"/>
                <a:cs typeface="Arial"/>
                <a:sym typeface="Arial"/>
              </a:defRPr>
            </a:lvl1pPr>
            <a:lvl2pPr marL="4572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2pPr>
            <a:lvl3pPr marL="9144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3pPr>
            <a:lvl4pPr marL="13716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4pPr>
            <a:lvl5pPr marL="18288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5pPr>
            <a:lvl6pPr marL="22860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6pPr>
            <a:lvl7pPr marL="27432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7pPr>
            <a:lvl8pPr marL="32004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8pPr>
            <a:lvl9pPr marL="3657600" marR="0" indent="0" algn="l" rtl="0">
              <a:lnSpc>
                <a:spcPct val="100000"/>
              </a:lnSpc>
              <a:spcBef>
                <a:spcPts val="0"/>
              </a:spcBef>
              <a:spcAft>
                <a:spcPts val="0"/>
              </a:spcAft>
              <a:buClr>
                <a:schemeClr val="lt1"/>
              </a:buClr>
              <a:buFont typeface="Arial"/>
              <a:buNone/>
              <a:defRPr sz="1800" b="0" i="0" u="none" strike="noStrike" cap="none" baseline="0">
                <a:solidFill>
                  <a:schemeClr val="lt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0A9ADD-1732-1E4C-8F1C-58D4D7B2A7A5}" type="datetimeFigureOut">
              <a:rPr lang="en-US" smtClean="0"/>
              <a:pPr/>
              <a:t>10/22/2013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4F15B3-23A2-5243-9563-4089BE84C97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0A9ADD-1732-1E4C-8F1C-58D4D7B2A7A5}" type="datetimeFigureOut">
              <a:rPr lang="en-US" smtClean="0"/>
              <a:pPr/>
              <a:t>10/22/2013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4F15B3-23A2-5243-9563-4089BE84C97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0A9ADD-1732-1E4C-8F1C-58D4D7B2A7A5}" type="datetimeFigureOut">
              <a:rPr lang="en-US" smtClean="0"/>
              <a:pPr/>
              <a:t>10/22/2013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4F15B3-23A2-5243-9563-4089BE84C97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0A9ADD-1732-1E4C-8F1C-58D4D7B2A7A5}" type="datetimeFigureOut">
              <a:rPr lang="en-US" smtClean="0"/>
              <a:pPr/>
              <a:t>10/22/2013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4F15B3-23A2-5243-9563-4089BE84C97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0A9ADD-1732-1E4C-8F1C-58D4D7B2A7A5}" type="datetimeFigureOut">
              <a:rPr lang="en-US" smtClean="0"/>
              <a:pPr/>
              <a:t>10/22/2013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4F15B3-23A2-5243-9563-4089BE84C97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0A9ADD-1732-1E4C-8F1C-58D4D7B2A7A5}" type="datetimeFigureOut">
              <a:rPr lang="en-US" smtClean="0"/>
              <a:pPr/>
              <a:t>10/22/2013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4F15B3-23A2-5243-9563-4089BE84C97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0A9ADD-1732-1E4C-8F1C-58D4D7B2A7A5}" type="datetimeFigureOut">
              <a:rPr lang="en-US" smtClean="0"/>
              <a:pPr/>
              <a:t>10/22/2013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4F15B3-23A2-5243-9563-4089BE84C97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0A9ADD-1732-1E4C-8F1C-58D4D7B2A7A5}" type="datetimeFigureOut">
              <a:rPr lang="en-US" smtClean="0"/>
              <a:pPr/>
              <a:t>10/22/2013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4F15B3-23A2-5243-9563-4089BE84C97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0A9ADD-1732-1E4C-8F1C-58D4D7B2A7A5}" type="datetimeFigureOut">
              <a:rPr lang="en-US" smtClean="0"/>
              <a:pPr/>
              <a:t>10/22/2013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4F15B3-23A2-5243-9563-4089BE84C97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omments" Target="../comments/comment3.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comments" Target="../comments/comment4.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comments" Target="../comments/comment1.xml"/><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comments" Target="../comments/comment2.xml"/><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524000"/>
          </a:xfrm>
        </p:spPr>
        <p:txBody>
          <a:bodyPr>
            <a:noAutofit/>
          </a:bodyPr>
          <a:lstStyle/>
          <a:p>
            <a:pPr algn="ctr"/>
            <a:r>
              <a:rPr lang="en-US" sz="4800" dirty="0" smtClean="0">
                <a:solidFill>
                  <a:srgbClr val="800000"/>
                </a:solidFill>
                <a:latin typeface="Arial"/>
              </a:rPr>
              <a:t>What is a Diamondback Terrapin?</a:t>
            </a:r>
            <a:endParaRPr lang="en-US" sz="4800" dirty="0">
              <a:solidFill>
                <a:srgbClr val="800000"/>
              </a:solidFill>
              <a:latin typeface="Arial"/>
            </a:endParaRPr>
          </a:p>
        </p:txBody>
      </p:sp>
      <p:sp>
        <p:nvSpPr>
          <p:cNvPr id="3" name="Text Placeholder 2"/>
          <p:cNvSpPr>
            <a:spLocks noGrp="1"/>
          </p:cNvSpPr>
          <p:nvPr>
            <p:ph type="body" idx="1"/>
          </p:nvPr>
        </p:nvSpPr>
        <p:spPr>
          <a:xfrm>
            <a:off x="914400" y="2209800"/>
            <a:ext cx="8229600" cy="3568700"/>
          </a:xfrm>
        </p:spPr>
        <p:txBody>
          <a:bodyPr/>
          <a:lstStyle/>
          <a:p>
            <a:r>
              <a:rPr lang="en-US" sz="4400" dirty="0" smtClean="0"/>
              <a:t> </a:t>
            </a:r>
            <a:r>
              <a:rPr lang="en-US" sz="4400" dirty="0" smtClean="0">
                <a:solidFill>
                  <a:srgbClr val="000090"/>
                </a:solidFill>
              </a:rPr>
              <a:t>A. Bird</a:t>
            </a:r>
          </a:p>
          <a:p>
            <a:r>
              <a:rPr lang="en-US" sz="4400" dirty="0" smtClean="0">
                <a:solidFill>
                  <a:srgbClr val="000090"/>
                </a:solidFill>
              </a:rPr>
              <a:t> B. Snake</a:t>
            </a:r>
          </a:p>
          <a:p>
            <a:r>
              <a:rPr lang="en-US" sz="4400" dirty="0" smtClean="0">
                <a:solidFill>
                  <a:srgbClr val="000090"/>
                </a:solidFill>
              </a:rPr>
              <a:t> C. Turtle</a:t>
            </a:r>
          </a:p>
          <a:p>
            <a:r>
              <a:rPr lang="en-US" sz="4400" dirty="0" smtClean="0">
                <a:solidFill>
                  <a:srgbClr val="000090"/>
                </a:solidFill>
              </a:rPr>
              <a:t> D. Lizard</a:t>
            </a:r>
            <a:endParaRPr lang="en-US" sz="4400" dirty="0" smtClean="0"/>
          </a:p>
          <a:p>
            <a:pPr>
              <a:buNone/>
            </a:pPr>
            <a:endParaRPr lang="en-US" dirty="0"/>
          </a:p>
        </p:txBody>
      </p:sp>
      <p:pic>
        <p:nvPicPr>
          <p:cNvPr id="6" name="Picture 5" descr="question mark.jpg"/>
          <p:cNvPicPr>
            <a:picLocks noChangeAspect="1"/>
          </p:cNvPicPr>
          <p:nvPr/>
        </p:nvPicPr>
        <p:blipFill>
          <a:blip r:embed="rId2"/>
          <a:stretch>
            <a:fillRect/>
          </a:stretch>
        </p:blipFill>
        <p:spPr>
          <a:xfrm>
            <a:off x="4768849" y="2209800"/>
            <a:ext cx="3692525" cy="276583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p:nvPr/>
        </p:nvSpPr>
        <p:spPr>
          <a:xfrm>
            <a:off x="366352" y="3587631"/>
            <a:ext cx="3986356" cy="3061311"/>
          </a:xfrm>
          <a:prstGeom prst="rect">
            <a:avLst/>
          </a:prstGeom>
          <a:blipFill>
            <a:blip r:embed="rId3"/>
            <a:stretch>
              <a:fillRect/>
            </a:stretch>
          </a:blipFill>
        </p:spPr>
      </p:sp>
      <p:sp>
        <p:nvSpPr>
          <p:cNvPr id="223" name="Shape 223"/>
          <p:cNvSpPr txBox="1">
            <a:spLocks noGrp="1"/>
          </p:cNvSpPr>
          <p:nvPr>
            <p:ph type="title"/>
          </p:nvPr>
        </p:nvSpPr>
        <p:spPr>
          <a:xfrm>
            <a:off x="569275" y="242817"/>
            <a:ext cx="8229600" cy="901500"/>
          </a:xfrm>
          <a:prstGeom prst="rect">
            <a:avLst/>
          </a:prstGeom>
          <a:noFill/>
          <a:ln>
            <a:noFill/>
          </a:ln>
        </p:spPr>
        <p:txBody>
          <a:bodyPr lIns="91425" tIns="45700" rIns="91425" bIns="45700" anchor="b" anchorCtr="0">
            <a:noAutofit/>
          </a:bodyPr>
          <a:lstStyle/>
          <a:p>
            <a:pPr marL="54864" marR="0" lvl="0" indent="-4064" algn="ctr" rtl="0">
              <a:lnSpc>
                <a:spcPct val="100000"/>
              </a:lnSpc>
              <a:spcBef>
                <a:spcPts val="0"/>
              </a:spcBef>
              <a:spcAft>
                <a:spcPts val="0"/>
              </a:spcAft>
              <a:buClr>
                <a:srgbClr val="E7EACB"/>
              </a:buClr>
              <a:buSzPct val="25000"/>
              <a:buFont typeface="Arial"/>
              <a:buNone/>
            </a:pPr>
            <a:r>
              <a:rPr lang="en-US" sz="4600" b="1" i="0" u="none" strike="noStrike" cap="none" baseline="0" dirty="0">
                <a:solidFill>
                  <a:srgbClr val="660000"/>
                </a:solidFill>
                <a:latin typeface="Arial"/>
                <a:ea typeface="Arial"/>
                <a:cs typeface="Arial"/>
                <a:sym typeface="Arial"/>
              </a:rPr>
              <a:t>Sexual Dimorphism</a:t>
            </a:r>
          </a:p>
        </p:txBody>
      </p:sp>
      <p:sp>
        <p:nvSpPr>
          <p:cNvPr id="224" name="Shape 224"/>
          <p:cNvSpPr txBox="1">
            <a:spLocks noGrp="1"/>
          </p:cNvSpPr>
          <p:nvPr>
            <p:ph type="body" idx="1"/>
          </p:nvPr>
        </p:nvSpPr>
        <p:spPr>
          <a:xfrm>
            <a:off x="238762" y="1425575"/>
            <a:ext cx="3942000" cy="2490899"/>
          </a:xfrm>
          <a:prstGeom prst="rect">
            <a:avLst/>
          </a:prstGeom>
          <a:noFill/>
          <a:ln>
            <a:noFill/>
          </a:ln>
        </p:spPr>
        <p:txBody>
          <a:bodyPr lIns="91425" tIns="45700" rIns="91425" bIns="45700" anchor="t" anchorCtr="0">
            <a:noAutofit/>
          </a:bodyPr>
          <a:lstStyle/>
          <a:p>
            <a:pPr marL="292100" marR="0" lvl="0" indent="-292100" algn="ctr" rtl="0">
              <a:lnSpc>
                <a:spcPct val="90000"/>
              </a:lnSpc>
              <a:spcBef>
                <a:spcPts val="0"/>
              </a:spcBef>
              <a:spcAft>
                <a:spcPts val="0"/>
              </a:spcAft>
              <a:buClr>
                <a:schemeClr val="accent1"/>
              </a:buClr>
              <a:buSzPct val="25000"/>
              <a:buFont typeface="Arial"/>
              <a:buNone/>
            </a:pPr>
            <a:r>
              <a:rPr lang="en-US" sz="2900" b="0" i="0" u="none" strike="noStrike" cap="none" baseline="0" dirty="0">
                <a:solidFill>
                  <a:srgbClr val="660000"/>
                </a:solidFill>
                <a:latin typeface="Arial"/>
                <a:ea typeface="Arial"/>
                <a:cs typeface="Arial"/>
                <a:sym typeface="Arial"/>
              </a:rPr>
              <a:t>MALES</a:t>
            </a:r>
          </a:p>
          <a:p>
            <a:pPr marL="292100" marR="0" lvl="0" indent="-292100" algn="l" rtl="0">
              <a:lnSpc>
                <a:spcPct val="90000"/>
              </a:lnSpc>
              <a:spcBef>
                <a:spcPts val="0"/>
              </a:spcBef>
              <a:spcAft>
                <a:spcPts val="0"/>
              </a:spcAft>
              <a:buClr>
                <a:schemeClr val="accent1"/>
              </a:buClr>
              <a:buSzPct val="25000"/>
              <a:buFont typeface="Arial"/>
              <a:buNone/>
            </a:pPr>
            <a:r>
              <a:rPr lang="en-US" sz="2000" b="0" i="0" u="none" strike="noStrike" cap="none" baseline="0" dirty="0">
                <a:solidFill>
                  <a:schemeClr val="lt1"/>
                </a:solidFill>
                <a:latin typeface="Arial"/>
                <a:ea typeface="Arial"/>
                <a:cs typeface="Arial"/>
                <a:sym typeface="Arial"/>
              </a:rPr>
              <a:t>	Average length: 6 inches</a:t>
            </a:r>
          </a:p>
          <a:p>
            <a:pPr marL="749300" marR="0" lvl="0" indent="-292100" algn="l" rtl="0">
              <a:lnSpc>
                <a:spcPct val="90000"/>
              </a:lnSpc>
              <a:spcBef>
                <a:spcPts val="0"/>
              </a:spcBef>
              <a:spcAft>
                <a:spcPts val="0"/>
              </a:spcAft>
              <a:buClr>
                <a:schemeClr val="accent1"/>
              </a:buClr>
              <a:buSzPct val="25000"/>
              <a:buFont typeface="Arial"/>
              <a:buNone/>
            </a:pPr>
            <a:r>
              <a:rPr lang="en-US" sz="2000" b="0" i="0" u="none" strike="noStrike" cap="none" baseline="0" dirty="0">
                <a:solidFill>
                  <a:schemeClr val="lt1"/>
                </a:solidFill>
                <a:latin typeface="Arial"/>
                <a:ea typeface="Arial"/>
                <a:cs typeface="Arial"/>
                <a:sym typeface="Arial"/>
              </a:rPr>
              <a:t>(15 cm)</a:t>
            </a:r>
          </a:p>
          <a:p>
            <a:endParaRPr lang="en-US" sz="2000" b="0" i="0" u="none" strike="noStrike" cap="none" baseline="0" dirty="0">
              <a:solidFill>
                <a:schemeClr val="lt1"/>
              </a:solidFill>
              <a:latin typeface="Arial"/>
              <a:ea typeface="Arial"/>
              <a:cs typeface="Arial"/>
              <a:sym typeface="Arial"/>
            </a:endParaRPr>
          </a:p>
          <a:p>
            <a:pPr marL="292100" marR="0" lvl="0" indent="-292100" algn="l" rtl="0">
              <a:lnSpc>
                <a:spcPct val="90000"/>
              </a:lnSpc>
              <a:spcBef>
                <a:spcPts val="0"/>
              </a:spcBef>
              <a:spcAft>
                <a:spcPts val="0"/>
              </a:spcAft>
              <a:buClr>
                <a:schemeClr val="accent1"/>
              </a:buClr>
              <a:buSzPct val="25000"/>
              <a:buFont typeface="Arial"/>
              <a:buNone/>
            </a:pPr>
            <a:r>
              <a:rPr lang="en-US" sz="2000" b="0" i="0" u="none" strike="noStrike" cap="none" baseline="0" dirty="0">
                <a:solidFill>
                  <a:schemeClr val="lt1"/>
                </a:solidFill>
                <a:latin typeface="Arial"/>
                <a:ea typeface="Arial"/>
                <a:cs typeface="Arial"/>
                <a:sym typeface="Arial"/>
              </a:rPr>
              <a:t>	Reach sexual maturity</a:t>
            </a:r>
            <a:r>
              <a:rPr lang="en-US" sz="2000" dirty="0"/>
              <a:t> </a:t>
            </a:r>
            <a:r>
              <a:rPr lang="en-US" sz="2000" b="0" i="0" u="none" strike="noStrike" cap="none" baseline="0" dirty="0">
                <a:solidFill>
                  <a:schemeClr val="lt1"/>
                </a:solidFill>
                <a:latin typeface="Arial"/>
                <a:ea typeface="Arial"/>
                <a:cs typeface="Arial"/>
                <a:sym typeface="Arial"/>
              </a:rPr>
              <a:t>at </a:t>
            </a:r>
          </a:p>
          <a:p>
            <a:pPr marL="749300" marR="0" lvl="0" indent="-292100" algn="l" rtl="0">
              <a:lnSpc>
                <a:spcPct val="90000"/>
              </a:lnSpc>
              <a:spcBef>
                <a:spcPts val="0"/>
              </a:spcBef>
              <a:spcAft>
                <a:spcPts val="0"/>
              </a:spcAft>
              <a:buClr>
                <a:schemeClr val="accent1"/>
              </a:buClr>
              <a:buSzPct val="25000"/>
              <a:buFont typeface="Arial"/>
              <a:buNone/>
            </a:pPr>
            <a:r>
              <a:rPr lang="en-US" sz="2000" b="0" i="0" u="none" strike="noStrike" cap="none" baseline="0" dirty="0">
                <a:solidFill>
                  <a:schemeClr val="lt1"/>
                </a:solidFill>
                <a:latin typeface="Arial"/>
                <a:ea typeface="Arial"/>
                <a:cs typeface="Arial"/>
                <a:sym typeface="Arial"/>
              </a:rPr>
              <a:t>3</a:t>
            </a:r>
            <a:r>
              <a:rPr lang="en-US" sz="2000" dirty="0" smtClean="0"/>
              <a:t> </a:t>
            </a:r>
            <a:r>
              <a:rPr lang="en-US" sz="2000" b="0" i="0" u="none" strike="noStrike" cap="none" baseline="0" dirty="0" smtClean="0">
                <a:solidFill>
                  <a:schemeClr val="lt1"/>
                </a:solidFill>
                <a:latin typeface="Arial"/>
                <a:ea typeface="Arial"/>
                <a:cs typeface="Arial"/>
                <a:sym typeface="Arial"/>
              </a:rPr>
              <a:t>7 </a:t>
            </a:r>
            <a:r>
              <a:rPr lang="en-US" sz="2000" b="0" i="0" u="none" strike="noStrike" cap="none" baseline="0" dirty="0">
                <a:solidFill>
                  <a:schemeClr val="lt1"/>
                </a:solidFill>
                <a:latin typeface="Arial"/>
                <a:ea typeface="Arial"/>
                <a:cs typeface="Arial"/>
                <a:sym typeface="Arial"/>
              </a:rPr>
              <a:t>years old</a:t>
            </a:r>
          </a:p>
          <a:p>
            <a:endParaRPr lang="en-US" sz="2000" b="0" i="0" u="none" strike="noStrike" cap="none" baseline="0" dirty="0">
              <a:solidFill>
                <a:schemeClr val="lt1"/>
              </a:solidFill>
              <a:latin typeface="Arial"/>
              <a:ea typeface="Arial"/>
              <a:cs typeface="Arial"/>
              <a:sym typeface="Arial"/>
            </a:endParaRPr>
          </a:p>
          <a:p>
            <a:endParaRPr lang="en-US" sz="2000" b="0" i="0" u="none" strike="noStrike" cap="none" baseline="0" dirty="0">
              <a:solidFill>
                <a:schemeClr val="lt1"/>
              </a:solidFill>
              <a:latin typeface="Arial"/>
              <a:ea typeface="Arial"/>
              <a:cs typeface="Arial"/>
              <a:sym typeface="Arial"/>
            </a:endParaRPr>
          </a:p>
        </p:txBody>
      </p:sp>
      <p:sp>
        <p:nvSpPr>
          <p:cNvPr id="225" name="Shape 225"/>
          <p:cNvSpPr txBox="1">
            <a:spLocks noGrp="1"/>
          </p:cNvSpPr>
          <p:nvPr>
            <p:ph type="body" idx="2"/>
          </p:nvPr>
        </p:nvSpPr>
        <p:spPr>
          <a:xfrm>
            <a:off x="4412585" y="4238742"/>
            <a:ext cx="4399200" cy="2410199"/>
          </a:xfrm>
          <a:prstGeom prst="rect">
            <a:avLst/>
          </a:prstGeom>
          <a:noFill/>
          <a:ln>
            <a:noFill/>
          </a:ln>
        </p:spPr>
        <p:txBody>
          <a:bodyPr lIns="91425" tIns="45700" rIns="91425" bIns="45700" anchor="t" anchorCtr="0">
            <a:noAutofit/>
          </a:bodyPr>
          <a:lstStyle/>
          <a:p>
            <a:pPr marL="292100" marR="0" lvl="0" indent="-292100" algn="ctr" rtl="0">
              <a:lnSpc>
                <a:spcPct val="90000"/>
              </a:lnSpc>
              <a:spcBef>
                <a:spcPts val="0"/>
              </a:spcBef>
              <a:spcAft>
                <a:spcPts val="0"/>
              </a:spcAft>
              <a:buClr>
                <a:schemeClr val="accent1"/>
              </a:buClr>
              <a:buSzPct val="25000"/>
              <a:buFont typeface="Arial"/>
              <a:buNone/>
            </a:pPr>
            <a:r>
              <a:rPr lang="en-US" sz="2900" b="0" i="0" u="none" strike="noStrike" cap="none" baseline="0" dirty="0">
                <a:solidFill>
                  <a:srgbClr val="660000"/>
                </a:solidFill>
                <a:latin typeface="Arial"/>
                <a:ea typeface="Arial"/>
                <a:cs typeface="Arial"/>
                <a:sym typeface="Arial"/>
              </a:rPr>
              <a:t>FEMALES</a:t>
            </a:r>
          </a:p>
          <a:p>
            <a:pPr marL="292100" marR="0" lvl="0" indent="-292100" algn="l" rtl="0">
              <a:lnSpc>
                <a:spcPct val="90000"/>
              </a:lnSpc>
              <a:spcBef>
                <a:spcPts val="0"/>
              </a:spcBef>
              <a:spcAft>
                <a:spcPts val="0"/>
              </a:spcAft>
              <a:buClr>
                <a:schemeClr val="accent1"/>
              </a:buClr>
              <a:buSzPct val="25000"/>
              <a:buFont typeface="Arial"/>
              <a:buNone/>
            </a:pPr>
            <a:r>
              <a:rPr lang="en-US" sz="2000" b="0" i="0" u="none" strike="noStrike" cap="none" baseline="0" dirty="0">
                <a:solidFill>
                  <a:schemeClr val="lt1"/>
                </a:solidFill>
                <a:latin typeface="Arial"/>
                <a:ea typeface="Arial"/>
                <a:cs typeface="Arial"/>
                <a:sym typeface="Arial"/>
              </a:rPr>
              <a:t>	Average length: 9 inches</a:t>
            </a:r>
            <a:r>
              <a:rPr lang="en-US" sz="2000" dirty="0"/>
              <a:t> </a:t>
            </a:r>
            <a:r>
              <a:rPr lang="en-US" sz="2000" b="0" i="0" u="none" strike="noStrike" cap="none" baseline="0" dirty="0">
                <a:solidFill>
                  <a:schemeClr val="lt1"/>
                </a:solidFill>
                <a:latin typeface="Arial"/>
                <a:ea typeface="Arial"/>
                <a:cs typeface="Arial"/>
                <a:sym typeface="Arial"/>
              </a:rPr>
              <a:t>(23 cm)</a:t>
            </a:r>
          </a:p>
          <a:p>
            <a:endParaRPr lang="en-US" sz="2000" b="0" i="0" u="none" strike="noStrike" cap="none" baseline="0" dirty="0">
              <a:solidFill>
                <a:schemeClr val="lt1"/>
              </a:solidFill>
              <a:latin typeface="Arial"/>
              <a:ea typeface="Arial"/>
              <a:cs typeface="Arial"/>
              <a:sym typeface="Arial"/>
            </a:endParaRPr>
          </a:p>
          <a:p>
            <a:pPr marL="292100" marR="0" lvl="0" indent="-292100" algn="l" rtl="0">
              <a:lnSpc>
                <a:spcPct val="90000"/>
              </a:lnSpc>
              <a:spcBef>
                <a:spcPts val="0"/>
              </a:spcBef>
              <a:spcAft>
                <a:spcPts val="0"/>
              </a:spcAft>
              <a:buClr>
                <a:schemeClr val="accent1"/>
              </a:buClr>
              <a:buSzPct val="25000"/>
              <a:buFont typeface="Arial"/>
              <a:buNone/>
            </a:pPr>
            <a:r>
              <a:rPr lang="en-US" sz="2000" b="0" i="0" u="none" strike="noStrike" cap="none" baseline="0" dirty="0">
                <a:solidFill>
                  <a:schemeClr val="lt1"/>
                </a:solidFill>
                <a:latin typeface="Arial"/>
                <a:ea typeface="Arial"/>
                <a:cs typeface="Arial"/>
                <a:sym typeface="Arial"/>
              </a:rPr>
              <a:t>	Reach sexual maturity</a:t>
            </a:r>
            <a:r>
              <a:rPr lang="en-US" sz="2000" dirty="0"/>
              <a:t> </a:t>
            </a:r>
            <a:r>
              <a:rPr lang="en-US" sz="2000" b="0" i="0" u="none" strike="noStrike" cap="none" baseline="0" dirty="0" smtClean="0">
                <a:solidFill>
                  <a:schemeClr val="lt1"/>
                </a:solidFill>
                <a:latin typeface="Arial"/>
                <a:ea typeface="Arial"/>
                <a:cs typeface="Arial"/>
                <a:sym typeface="Arial"/>
              </a:rPr>
              <a:t>at</a:t>
            </a:r>
          </a:p>
          <a:p>
            <a:pPr marL="749300" marR="0" lvl="0" indent="-292100" algn="l" rtl="0">
              <a:lnSpc>
                <a:spcPct val="90000"/>
              </a:lnSpc>
              <a:spcBef>
                <a:spcPts val="0"/>
              </a:spcBef>
              <a:spcAft>
                <a:spcPts val="0"/>
              </a:spcAft>
              <a:buClr>
                <a:schemeClr val="accent1"/>
              </a:buClr>
              <a:buSzPct val="25000"/>
              <a:buFont typeface="Arial"/>
              <a:buNone/>
            </a:pPr>
            <a:r>
              <a:rPr lang="en-US" sz="2000" b="0" i="0" u="none" strike="noStrike" cap="none" baseline="0" dirty="0">
                <a:solidFill>
                  <a:schemeClr val="lt1"/>
                </a:solidFill>
                <a:latin typeface="Arial"/>
                <a:ea typeface="Arial"/>
                <a:cs typeface="Arial"/>
                <a:sym typeface="Arial"/>
              </a:rPr>
              <a:t>years old</a:t>
            </a:r>
          </a:p>
          <a:p>
            <a:endParaRPr lang="en-US" sz="2000" b="0" i="0" u="none" strike="noStrike" cap="none" baseline="0" dirty="0">
              <a:solidFill>
                <a:schemeClr val="lt1"/>
              </a:solidFill>
              <a:latin typeface="Arial"/>
              <a:ea typeface="Arial"/>
              <a:cs typeface="Arial"/>
              <a:sym typeface="Arial"/>
            </a:endParaRPr>
          </a:p>
        </p:txBody>
      </p:sp>
      <p:sp>
        <p:nvSpPr>
          <p:cNvPr id="226" name="Shape 226"/>
          <p:cNvSpPr/>
          <p:nvPr/>
        </p:nvSpPr>
        <p:spPr>
          <a:xfrm>
            <a:off x="4180762" y="1516216"/>
            <a:ext cx="4761823" cy="2519067"/>
          </a:xfrm>
          <a:prstGeom prst="rect">
            <a:avLst/>
          </a:prstGeom>
          <a:blipFill>
            <a:blip r:embed="rId4"/>
            <a:stretch>
              <a:fillRect/>
            </a:stretch>
          </a:blipFill>
          <a:ln>
            <a:noFill/>
          </a:ln>
        </p:spPr>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Shape 295"/>
          <p:cNvSpPr txBox="1">
            <a:spLocks noGrp="1"/>
          </p:cNvSpPr>
          <p:nvPr>
            <p:ph type="title"/>
          </p:nvPr>
        </p:nvSpPr>
        <p:spPr>
          <a:xfrm>
            <a:off x="457200" y="254000"/>
            <a:ext cx="8229600" cy="965199"/>
          </a:xfrm>
          <a:prstGeom prst="rect">
            <a:avLst/>
          </a:prstGeom>
          <a:noFill/>
          <a:ln>
            <a:noFill/>
          </a:ln>
        </p:spPr>
        <p:txBody>
          <a:bodyPr lIns="91425" tIns="91425" rIns="91425" bIns="91425" anchor="b" anchorCtr="0">
            <a:noAutofit/>
          </a:bodyPr>
          <a:lstStyle/>
          <a:p>
            <a:pPr marL="53975" marR="0" lvl="0" indent="-53975" algn="ctr" rtl="0">
              <a:lnSpc>
                <a:spcPct val="100000"/>
              </a:lnSpc>
              <a:spcBef>
                <a:spcPts val="0"/>
              </a:spcBef>
              <a:spcAft>
                <a:spcPts val="0"/>
              </a:spcAft>
              <a:buClr>
                <a:srgbClr val="E7EACB"/>
              </a:buClr>
              <a:buSzPct val="25000"/>
              <a:buFont typeface="Arial"/>
              <a:buNone/>
            </a:pPr>
            <a:r>
              <a:rPr lang="en-US" sz="4600" b="1" i="0" u="none" strike="noStrike" cap="none" baseline="0" dirty="0">
                <a:solidFill>
                  <a:srgbClr val="660000"/>
                </a:solidFill>
                <a:latin typeface="Arial"/>
                <a:ea typeface="Arial"/>
                <a:cs typeface="Arial"/>
                <a:sym typeface="Arial"/>
              </a:rPr>
              <a:t>Reproductio</a:t>
            </a:r>
            <a:r>
              <a:rPr lang="en-US" b="1" dirty="0">
                <a:solidFill>
                  <a:srgbClr val="660000"/>
                </a:solidFill>
                <a:latin typeface="Arial"/>
              </a:rPr>
              <a:t>n</a:t>
            </a:r>
          </a:p>
        </p:txBody>
      </p:sp>
      <p:sp>
        <p:nvSpPr>
          <p:cNvPr id="296" name="Shape 296"/>
          <p:cNvSpPr txBox="1">
            <a:spLocks noGrp="1"/>
          </p:cNvSpPr>
          <p:nvPr>
            <p:ph type="body" idx="1"/>
          </p:nvPr>
        </p:nvSpPr>
        <p:spPr>
          <a:xfrm>
            <a:off x="381000" y="1066800"/>
            <a:ext cx="8357700" cy="2796931"/>
          </a:xfrm>
          <a:prstGeom prst="rect">
            <a:avLst/>
          </a:prstGeom>
          <a:noFill/>
          <a:ln>
            <a:noFill/>
          </a:ln>
        </p:spPr>
        <p:txBody>
          <a:bodyPr lIns="91425" tIns="91425" rIns="91425" bIns="91425" anchor="t" anchorCtr="0">
            <a:noAutofit/>
          </a:bodyPr>
          <a:lstStyle/>
          <a:p>
            <a:pPr marL="292100" indent="-215900" algn="ctr">
              <a:lnSpc>
                <a:spcPct val="115000"/>
              </a:lnSpc>
              <a:spcBef>
                <a:spcPts val="0"/>
              </a:spcBef>
              <a:buClr>
                <a:schemeClr val="accent1"/>
              </a:buClr>
              <a:buSzPct val="25000"/>
              <a:buNone/>
            </a:pPr>
            <a:r>
              <a:rPr lang="en-US" sz="3000" dirty="0" smtClean="0">
                <a:solidFill>
                  <a:srgbClr val="660000"/>
                </a:solidFill>
                <a:latin typeface="Arial"/>
              </a:rPr>
              <a:t>Nesting season: May – August</a:t>
            </a:r>
          </a:p>
          <a:p>
            <a:pPr marL="292100" marR="0" lvl="0" indent="-215900" algn="ctr" rtl="0">
              <a:lnSpc>
                <a:spcPct val="115000"/>
              </a:lnSpc>
              <a:spcBef>
                <a:spcPts val="0"/>
              </a:spcBef>
              <a:spcAft>
                <a:spcPts val="0"/>
              </a:spcAft>
              <a:buClr>
                <a:schemeClr val="accent1"/>
              </a:buClr>
              <a:buSzPct val="25000"/>
              <a:buFont typeface="Arial"/>
              <a:buNone/>
            </a:pPr>
            <a:r>
              <a:rPr lang="en-US" sz="3000" dirty="0" smtClean="0">
                <a:solidFill>
                  <a:srgbClr val="660000"/>
                </a:solidFill>
                <a:latin typeface="Arial"/>
                <a:ea typeface="Arial"/>
                <a:cs typeface="Arial"/>
                <a:sym typeface="Arial"/>
              </a:rPr>
              <a:t>4</a:t>
            </a:r>
            <a:r>
              <a:rPr lang="en-US" sz="3000" b="0" i="0" u="none" strike="noStrike" cap="none" baseline="0" dirty="0" smtClean="0">
                <a:solidFill>
                  <a:srgbClr val="660000"/>
                </a:solidFill>
                <a:latin typeface="Arial"/>
                <a:ea typeface="Arial"/>
                <a:cs typeface="Arial"/>
                <a:sym typeface="Arial"/>
              </a:rPr>
              <a:t> – 2-0 </a:t>
            </a:r>
            <a:r>
              <a:rPr lang="en-US" sz="3000" b="0" i="0" u="none" strike="noStrike" cap="none" baseline="0" dirty="0">
                <a:solidFill>
                  <a:srgbClr val="660000"/>
                </a:solidFill>
                <a:latin typeface="Arial"/>
                <a:ea typeface="Arial"/>
                <a:cs typeface="Arial"/>
                <a:sym typeface="Arial"/>
              </a:rPr>
              <a:t>eggs per</a:t>
            </a:r>
            <a:r>
              <a:rPr lang="en-US" sz="3000" b="0" i="0" u="none" strike="noStrike" cap="none" baseline="0" dirty="0" smtClean="0">
                <a:solidFill>
                  <a:srgbClr val="660000"/>
                </a:solidFill>
                <a:latin typeface="Arial"/>
                <a:ea typeface="Arial"/>
                <a:cs typeface="Arial"/>
                <a:sym typeface="Arial"/>
              </a:rPr>
              <a:t> nest </a:t>
            </a:r>
          </a:p>
          <a:p>
            <a:pPr marL="292100" marR="0" lvl="0" indent="-215900" algn="ctr" rtl="0">
              <a:lnSpc>
                <a:spcPct val="115000"/>
              </a:lnSpc>
              <a:spcBef>
                <a:spcPts val="0"/>
              </a:spcBef>
              <a:spcAft>
                <a:spcPts val="0"/>
              </a:spcAft>
              <a:buClr>
                <a:schemeClr val="accent1"/>
              </a:buClr>
              <a:buSzPct val="25000"/>
              <a:buFont typeface="Arial"/>
              <a:buNone/>
            </a:pPr>
            <a:r>
              <a:rPr lang="en-US" sz="3000" b="0" i="0" u="none" strike="noStrike" cap="none" baseline="0" dirty="0">
                <a:solidFill>
                  <a:srgbClr val="660000"/>
                </a:solidFill>
                <a:latin typeface="Arial"/>
                <a:ea typeface="Arial"/>
                <a:cs typeface="Arial"/>
                <a:sym typeface="Arial"/>
              </a:rPr>
              <a:t>Up to 3</a:t>
            </a:r>
            <a:r>
              <a:rPr lang="en-US" sz="3000" b="0" i="0" u="none" strike="noStrike" cap="none" baseline="0" dirty="0" smtClean="0">
                <a:solidFill>
                  <a:srgbClr val="660000"/>
                </a:solidFill>
                <a:latin typeface="Arial"/>
                <a:ea typeface="Arial"/>
                <a:cs typeface="Arial"/>
                <a:sym typeface="Arial"/>
              </a:rPr>
              <a:t> nests per season</a:t>
            </a:r>
          </a:p>
          <a:p>
            <a:pPr marL="292100" lvl="0" indent="-215900" algn="ctr">
              <a:lnSpc>
                <a:spcPct val="115000"/>
              </a:lnSpc>
              <a:spcBef>
                <a:spcPts val="0"/>
              </a:spcBef>
              <a:buClr>
                <a:schemeClr val="accent1"/>
              </a:buClr>
              <a:buSzPct val="25000"/>
              <a:buNone/>
            </a:pPr>
            <a:r>
              <a:rPr lang="en-US" sz="3200" dirty="0" smtClean="0">
                <a:solidFill>
                  <a:srgbClr val="660000"/>
                </a:solidFill>
                <a:latin typeface="Arial"/>
              </a:rPr>
              <a:t>Incubate 60 - 90 days</a:t>
            </a:r>
            <a:endParaRPr lang="en-US" sz="3000" b="0" i="0" u="none" strike="noStrike" cap="none" baseline="0" dirty="0" smtClean="0">
              <a:solidFill>
                <a:srgbClr val="660000"/>
              </a:solidFill>
              <a:latin typeface="Arial"/>
              <a:ea typeface="Arial"/>
              <a:cs typeface="Arial"/>
              <a:sym typeface="Arial"/>
            </a:endParaRPr>
          </a:p>
          <a:p>
            <a:pPr marL="292100" marR="0" lvl="0" indent="-215900" algn="ctr" rtl="0">
              <a:lnSpc>
                <a:spcPct val="115000"/>
              </a:lnSpc>
              <a:spcBef>
                <a:spcPts val="0"/>
              </a:spcBef>
              <a:spcAft>
                <a:spcPts val="0"/>
              </a:spcAft>
              <a:buClr>
                <a:schemeClr val="accent1"/>
              </a:buClr>
              <a:buSzPct val="25000"/>
              <a:buFont typeface="Arial"/>
              <a:buNone/>
            </a:pPr>
            <a:endParaRPr lang="en-US" sz="3000" b="0" i="0" u="none" strike="noStrike" cap="none" baseline="0" dirty="0" smtClean="0">
              <a:solidFill>
                <a:srgbClr val="660000"/>
              </a:solidFill>
              <a:latin typeface="Arial"/>
              <a:ea typeface="Arial"/>
              <a:cs typeface="Arial"/>
              <a:sym typeface="Arial"/>
            </a:endParaRPr>
          </a:p>
          <a:p>
            <a:pPr marL="292100" marR="0" lvl="0" indent="-215900" algn="ctr" rtl="0">
              <a:lnSpc>
                <a:spcPct val="115000"/>
              </a:lnSpc>
              <a:spcBef>
                <a:spcPts val="0"/>
              </a:spcBef>
              <a:spcAft>
                <a:spcPts val="0"/>
              </a:spcAft>
              <a:buClr>
                <a:schemeClr val="accent1"/>
              </a:buClr>
              <a:buSzPct val="25000"/>
              <a:buFont typeface="Arial"/>
              <a:buNone/>
            </a:pPr>
            <a:endParaRPr lang="en-US" sz="3000" b="0" i="0" u="none" strike="noStrike" cap="none" baseline="0" dirty="0">
              <a:solidFill>
                <a:srgbClr val="660000"/>
              </a:solidFill>
              <a:latin typeface="Arial"/>
              <a:ea typeface="Arial"/>
              <a:cs typeface="Arial"/>
              <a:sym typeface="Arial"/>
            </a:endParaRPr>
          </a:p>
        </p:txBody>
      </p:sp>
      <p:sp>
        <p:nvSpPr>
          <p:cNvPr id="297" name="Shape 297"/>
          <p:cNvSpPr/>
          <p:nvPr/>
        </p:nvSpPr>
        <p:spPr>
          <a:xfrm>
            <a:off x="211300" y="3270860"/>
            <a:ext cx="4366144" cy="3264488"/>
          </a:xfrm>
          <a:prstGeom prst="rect">
            <a:avLst/>
          </a:prstGeom>
          <a:blipFill>
            <a:blip r:embed="rId3"/>
            <a:stretch>
              <a:fillRect/>
            </a:stretch>
          </a:blipFill>
          <a:ln>
            <a:noFill/>
          </a:ln>
        </p:spPr>
      </p:sp>
      <p:sp>
        <p:nvSpPr>
          <p:cNvPr id="298" name="Shape 298"/>
          <p:cNvSpPr/>
          <p:nvPr/>
        </p:nvSpPr>
        <p:spPr>
          <a:xfrm>
            <a:off x="4742260" y="3284736"/>
            <a:ext cx="4008589" cy="3236736"/>
          </a:xfrm>
          <a:prstGeom prst="rect">
            <a:avLst/>
          </a:prstGeom>
          <a:blipFill>
            <a:blip r:embed="rId4"/>
            <a:stretch>
              <a:fillRect/>
            </a:stretch>
          </a:blipFill>
          <a:ln>
            <a:noFill/>
          </a:ln>
        </p:spPr>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Shape 323"/>
          <p:cNvSpPr txBox="1">
            <a:spLocks noGrp="1"/>
          </p:cNvSpPr>
          <p:nvPr>
            <p:ph type="title"/>
          </p:nvPr>
        </p:nvSpPr>
        <p:spPr>
          <a:xfrm>
            <a:off x="457200" y="254000"/>
            <a:ext cx="8229600" cy="1041400"/>
          </a:xfrm>
          <a:prstGeom prst="rect">
            <a:avLst/>
          </a:prstGeom>
          <a:noFill/>
          <a:ln>
            <a:noFill/>
          </a:ln>
        </p:spPr>
        <p:txBody>
          <a:bodyPr lIns="91425" tIns="91425" rIns="91425" bIns="91425" anchor="b" anchorCtr="0">
            <a:noAutofit/>
          </a:bodyPr>
          <a:lstStyle/>
          <a:p>
            <a:pPr marL="53975" marR="0" lvl="0" indent="-53975" algn="ctr" rtl="0">
              <a:lnSpc>
                <a:spcPct val="100000"/>
              </a:lnSpc>
              <a:spcBef>
                <a:spcPts val="0"/>
              </a:spcBef>
              <a:spcAft>
                <a:spcPts val="0"/>
              </a:spcAft>
              <a:buClr>
                <a:srgbClr val="E7EACB"/>
              </a:buClr>
              <a:buSzPct val="25000"/>
              <a:buFont typeface="Arial"/>
              <a:buNone/>
            </a:pPr>
            <a:r>
              <a:rPr lang="en-US" sz="4600" b="1" i="0" u="none" strike="noStrike" cap="none" baseline="0" dirty="0">
                <a:solidFill>
                  <a:srgbClr val="660000"/>
                </a:solidFill>
                <a:latin typeface="Arial"/>
                <a:ea typeface="Arial"/>
                <a:cs typeface="Arial"/>
                <a:sym typeface="Arial"/>
              </a:rPr>
              <a:t>Hatchlings</a:t>
            </a:r>
          </a:p>
        </p:txBody>
      </p:sp>
      <p:sp>
        <p:nvSpPr>
          <p:cNvPr id="324" name="Shape 324"/>
          <p:cNvSpPr txBox="1">
            <a:spLocks noGrp="1"/>
          </p:cNvSpPr>
          <p:nvPr>
            <p:ph type="body" idx="1"/>
          </p:nvPr>
        </p:nvSpPr>
        <p:spPr>
          <a:xfrm>
            <a:off x="910716" y="1645918"/>
            <a:ext cx="4510199" cy="704699"/>
          </a:xfrm>
          <a:prstGeom prst="rect">
            <a:avLst/>
          </a:prstGeom>
          <a:noFill/>
          <a:ln>
            <a:noFill/>
          </a:ln>
        </p:spPr>
        <p:txBody>
          <a:bodyPr lIns="91425" tIns="91425" rIns="91425" bIns="91425" anchor="t" anchorCtr="0">
            <a:noAutofit/>
          </a:bodyPr>
          <a:lstStyle/>
          <a:p>
            <a:pPr marL="196850" indent="0">
              <a:buNone/>
            </a:pPr>
            <a:r>
              <a:rPr lang="en-US" dirty="0">
                <a:solidFill>
                  <a:srgbClr val="660000"/>
                </a:solidFill>
                <a:latin typeface="Arial"/>
              </a:rPr>
              <a:t>Emerge in fall and spring</a:t>
            </a:r>
          </a:p>
        </p:txBody>
      </p:sp>
      <p:sp>
        <p:nvSpPr>
          <p:cNvPr id="325" name="Shape 325"/>
          <p:cNvSpPr/>
          <p:nvPr/>
        </p:nvSpPr>
        <p:spPr>
          <a:xfrm>
            <a:off x="5499242" y="1565896"/>
            <a:ext cx="3301448" cy="2178629"/>
          </a:xfrm>
          <a:prstGeom prst="rect">
            <a:avLst/>
          </a:prstGeom>
          <a:blipFill>
            <a:blip r:embed="rId3"/>
            <a:stretch>
              <a:fillRect/>
            </a:stretch>
          </a:blipFill>
          <a:ln>
            <a:noFill/>
          </a:ln>
        </p:spPr>
      </p:sp>
      <p:sp>
        <p:nvSpPr>
          <p:cNvPr id="326" name="Shape 326"/>
          <p:cNvSpPr txBox="1"/>
          <p:nvPr/>
        </p:nvSpPr>
        <p:spPr>
          <a:xfrm>
            <a:off x="457200" y="2458750"/>
            <a:ext cx="4198500" cy="1032900"/>
          </a:xfrm>
          <a:prstGeom prst="rect">
            <a:avLst/>
          </a:prstGeom>
          <a:noFill/>
        </p:spPr>
        <p:txBody>
          <a:bodyPr lIns="91425" tIns="91425" rIns="91425" bIns="91425" anchor="t" anchorCtr="0">
            <a:noAutofit/>
          </a:bodyPr>
          <a:lstStyle/>
          <a:p>
            <a:pPr>
              <a:buNone/>
            </a:pPr>
            <a:r>
              <a:rPr lang="en-US" sz="2800" dirty="0">
                <a:solidFill>
                  <a:srgbClr val="660000"/>
                </a:solidFill>
                <a:latin typeface="Arial"/>
              </a:rPr>
              <a:t>Egg tooth used to break out of shell</a:t>
            </a:r>
          </a:p>
        </p:txBody>
      </p:sp>
      <p:sp>
        <p:nvSpPr>
          <p:cNvPr id="327" name="Shape 327"/>
          <p:cNvSpPr/>
          <p:nvPr/>
        </p:nvSpPr>
        <p:spPr>
          <a:xfrm>
            <a:off x="457200" y="3620835"/>
            <a:ext cx="3359210" cy="2406684"/>
          </a:xfrm>
          <a:prstGeom prst="rect">
            <a:avLst/>
          </a:prstGeom>
          <a:blipFill>
            <a:blip r:embed="rId4"/>
            <a:stretch>
              <a:fillRect/>
            </a:stretch>
          </a:blipFill>
          <a:ln>
            <a:noFill/>
          </a:ln>
        </p:spPr>
      </p:sp>
      <p:sp>
        <p:nvSpPr>
          <p:cNvPr id="328" name="Shape 328"/>
          <p:cNvSpPr txBox="1"/>
          <p:nvPr/>
        </p:nvSpPr>
        <p:spPr>
          <a:xfrm>
            <a:off x="3947591" y="3889675"/>
            <a:ext cx="4853099" cy="1111499"/>
          </a:xfrm>
          <a:prstGeom prst="rect">
            <a:avLst/>
          </a:prstGeom>
          <a:noFill/>
        </p:spPr>
        <p:txBody>
          <a:bodyPr lIns="91425" tIns="91425" rIns="91425" bIns="91425" anchor="t" anchorCtr="0">
            <a:noAutofit/>
          </a:bodyPr>
          <a:lstStyle/>
          <a:p>
            <a:pPr>
              <a:buNone/>
            </a:pPr>
            <a:r>
              <a:rPr lang="en-US" sz="2800" dirty="0">
                <a:solidFill>
                  <a:srgbClr val="660000"/>
                </a:solidFill>
                <a:latin typeface="Arial"/>
              </a:rPr>
              <a:t>Able to live off reserves for 2+ weeks</a:t>
            </a:r>
          </a:p>
        </p:txBody>
      </p:sp>
      <p:sp>
        <p:nvSpPr>
          <p:cNvPr id="329" name="Shape 329"/>
          <p:cNvSpPr/>
          <p:nvPr/>
        </p:nvSpPr>
        <p:spPr>
          <a:xfrm>
            <a:off x="5804037" y="4488344"/>
            <a:ext cx="1985783" cy="2198303"/>
          </a:xfrm>
          <a:prstGeom prst="rect">
            <a:avLst/>
          </a:prstGeom>
          <a:blipFill>
            <a:blip r:embed="rId5"/>
            <a:stretch>
              <a:fillRect/>
            </a:stretch>
          </a:blipFill>
          <a:ln>
            <a:noFill/>
          </a:ln>
        </p:spPr>
      </p:sp>
      <p:sp>
        <p:nvSpPr>
          <p:cNvPr id="330" name="Shape 330"/>
          <p:cNvSpPr/>
          <p:nvPr/>
        </p:nvSpPr>
        <p:spPr>
          <a:xfrm>
            <a:off x="6099341" y="5229746"/>
            <a:ext cx="549600" cy="715499"/>
          </a:xfrm>
          <a:prstGeom prst="ellipse">
            <a:avLst/>
          </a:prstGeom>
          <a:noFill/>
          <a:ln w="19050" cap="flat">
            <a:solidFill>
              <a:srgbClr val="CC0000"/>
            </a:solidFill>
            <a:prstDash val="solid"/>
            <a:round/>
            <a:headEnd type="none" w="med" len="med"/>
            <a:tailEnd type="none" w="med" len="med"/>
          </a:ln>
        </p:spPr>
        <p:txBody>
          <a:bodyPr lIns="91425" tIns="91425" rIns="91425" bIns="91425" anchor="ctr" anchorCtr="0">
            <a:noAutofit/>
          </a:bodyPr>
          <a:lstStyle/>
          <a:p>
            <a:endParaRP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Shape 342"/>
          <p:cNvSpPr txBox="1">
            <a:spLocks noGrp="1"/>
          </p:cNvSpPr>
          <p:nvPr>
            <p:ph type="title"/>
          </p:nvPr>
        </p:nvSpPr>
        <p:spPr>
          <a:xfrm>
            <a:off x="457200" y="254000"/>
            <a:ext cx="8229600" cy="1041400"/>
          </a:xfrm>
          <a:prstGeom prst="rect">
            <a:avLst/>
          </a:prstGeom>
          <a:noFill/>
          <a:ln>
            <a:noFill/>
          </a:ln>
        </p:spPr>
        <p:txBody>
          <a:bodyPr lIns="91425" tIns="91425" rIns="91425" bIns="91425" anchor="b" anchorCtr="0">
            <a:noAutofit/>
          </a:bodyPr>
          <a:lstStyle/>
          <a:p>
            <a:pPr marL="53975" marR="0" lvl="0" indent="-53975" algn="ctr" rtl="0">
              <a:lnSpc>
                <a:spcPct val="100000"/>
              </a:lnSpc>
              <a:spcBef>
                <a:spcPts val="0"/>
              </a:spcBef>
              <a:spcAft>
                <a:spcPts val="0"/>
              </a:spcAft>
              <a:buClr>
                <a:srgbClr val="E7EACB"/>
              </a:buClr>
              <a:buSzPct val="25000"/>
              <a:buFont typeface="Arial"/>
              <a:buNone/>
            </a:pPr>
            <a:r>
              <a:rPr lang="en-US" sz="4600" b="1" i="0" u="none" strike="noStrike" cap="none" baseline="0" dirty="0">
                <a:solidFill>
                  <a:srgbClr val="660000"/>
                </a:solidFill>
                <a:latin typeface="Arial"/>
                <a:ea typeface="Arial"/>
                <a:cs typeface="Arial"/>
                <a:sym typeface="Arial"/>
              </a:rPr>
              <a:t>Conservation Efforts</a:t>
            </a:r>
          </a:p>
        </p:txBody>
      </p:sp>
      <p:sp>
        <p:nvSpPr>
          <p:cNvPr id="343" name="Shape 343"/>
          <p:cNvSpPr txBox="1">
            <a:spLocks noGrp="1"/>
          </p:cNvSpPr>
          <p:nvPr>
            <p:ph type="body" idx="1"/>
          </p:nvPr>
        </p:nvSpPr>
        <p:spPr>
          <a:xfrm>
            <a:off x="211667" y="1295400"/>
            <a:ext cx="8706555" cy="2669822"/>
          </a:xfrm>
          <a:prstGeom prst="rect">
            <a:avLst/>
          </a:prstGeom>
          <a:noFill/>
          <a:ln>
            <a:noFill/>
          </a:ln>
        </p:spPr>
        <p:txBody>
          <a:bodyPr lIns="91425" tIns="91425" rIns="91425" bIns="91425" anchor="t" anchorCtr="0">
            <a:noAutofit/>
          </a:bodyPr>
          <a:lstStyle/>
          <a:p>
            <a:pPr marL="292100" marR="0" lvl="0" indent="-215900" rtl="0">
              <a:lnSpc>
                <a:spcPct val="100000"/>
              </a:lnSpc>
              <a:spcBef>
                <a:spcPts val="0"/>
              </a:spcBef>
              <a:spcAft>
                <a:spcPts val="0"/>
              </a:spcAft>
              <a:buClr>
                <a:schemeClr val="accent1"/>
              </a:buClr>
              <a:buSzPct val="25000"/>
              <a:buFont typeface="Arial"/>
              <a:buNone/>
            </a:pPr>
            <a:r>
              <a:rPr lang="en-US" sz="3200" b="0" i="0" u="none" strike="noStrike" cap="none" baseline="0" dirty="0" smtClean="0">
                <a:solidFill>
                  <a:srgbClr val="660000"/>
                </a:solidFill>
                <a:latin typeface="Arial"/>
                <a:ea typeface="Arial"/>
                <a:cs typeface="Arial"/>
                <a:sym typeface="Arial"/>
              </a:rPr>
              <a:t>Terrapins are a “Species</a:t>
            </a:r>
            <a:r>
              <a:rPr lang="en-US" sz="3200" b="0" i="0" u="none" strike="noStrike" cap="none" dirty="0" smtClean="0">
                <a:solidFill>
                  <a:srgbClr val="660000"/>
                </a:solidFill>
                <a:latin typeface="Arial"/>
                <a:ea typeface="Arial"/>
                <a:cs typeface="Arial"/>
                <a:sym typeface="Arial"/>
              </a:rPr>
              <a:t> of Special Concern”!</a:t>
            </a:r>
            <a:endParaRPr lang="en-US" sz="3200" b="0" i="0" u="none" strike="noStrike" cap="none" baseline="0" dirty="0" smtClean="0">
              <a:solidFill>
                <a:srgbClr val="660000"/>
              </a:solidFill>
              <a:latin typeface="Arial"/>
              <a:ea typeface="Arial"/>
              <a:cs typeface="Arial"/>
              <a:sym typeface="Arial"/>
            </a:endParaRPr>
          </a:p>
          <a:p>
            <a:pPr marL="292100" marR="0" lvl="0" indent="-215900" algn="l" rtl="0">
              <a:lnSpc>
                <a:spcPct val="100000"/>
              </a:lnSpc>
              <a:spcBef>
                <a:spcPts val="0"/>
              </a:spcBef>
              <a:spcAft>
                <a:spcPts val="0"/>
              </a:spcAft>
              <a:buClr>
                <a:schemeClr val="accent1"/>
              </a:buClr>
              <a:buSzPct val="25000"/>
              <a:buFont typeface="Arial"/>
              <a:buNone/>
            </a:pPr>
            <a:endParaRPr lang="en-US" sz="3200" b="0" i="0" u="none" strike="noStrike" cap="none" baseline="0" dirty="0" smtClean="0">
              <a:solidFill>
                <a:srgbClr val="660000"/>
              </a:solidFill>
              <a:latin typeface="Arial"/>
              <a:ea typeface="Arial"/>
              <a:cs typeface="Arial"/>
              <a:sym typeface="Arial"/>
            </a:endParaRPr>
          </a:p>
          <a:p>
            <a:pPr marL="292100" marR="0" lvl="0" indent="-215900" algn="l" rtl="0">
              <a:lnSpc>
                <a:spcPct val="100000"/>
              </a:lnSpc>
              <a:spcBef>
                <a:spcPts val="0"/>
              </a:spcBef>
              <a:spcAft>
                <a:spcPts val="0"/>
              </a:spcAft>
              <a:buClr>
                <a:schemeClr val="accent1"/>
              </a:buClr>
              <a:buSzPct val="25000"/>
              <a:buFont typeface="Arial"/>
              <a:buNone/>
            </a:pPr>
            <a:r>
              <a:rPr lang="en-US" sz="3200" b="0" i="0" u="none" strike="noStrike" cap="none" baseline="0" dirty="0" smtClean="0">
                <a:solidFill>
                  <a:srgbClr val="660000"/>
                </a:solidFill>
                <a:latin typeface="Arial"/>
                <a:ea typeface="Arial"/>
                <a:cs typeface="Arial"/>
                <a:sym typeface="Arial"/>
              </a:rPr>
              <a:t>NO</a:t>
            </a:r>
            <a:r>
              <a:rPr lang="en-US" sz="3200" b="0" i="0" u="none" strike="noStrike" cap="none" dirty="0" smtClean="0">
                <a:solidFill>
                  <a:srgbClr val="660000"/>
                </a:solidFill>
                <a:latin typeface="Arial"/>
                <a:ea typeface="Arial"/>
                <a:cs typeface="Arial"/>
                <a:sym typeface="Arial"/>
              </a:rPr>
              <a:t> </a:t>
            </a:r>
            <a:r>
              <a:rPr lang="en-US" sz="3200" b="0" i="0" u="none" strike="noStrike" cap="none" baseline="0" dirty="0" smtClean="0">
                <a:solidFill>
                  <a:srgbClr val="660000"/>
                </a:solidFill>
                <a:latin typeface="Arial"/>
                <a:ea typeface="Arial"/>
                <a:cs typeface="Arial"/>
                <a:sym typeface="Arial"/>
              </a:rPr>
              <a:t>federal protection for the</a:t>
            </a:r>
            <a:r>
              <a:rPr lang="en-US" sz="3200" b="0" i="0" u="none" strike="noStrike" cap="none" dirty="0" smtClean="0">
                <a:solidFill>
                  <a:srgbClr val="660000"/>
                </a:solidFill>
                <a:latin typeface="Arial"/>
                <a:ea typeface="Arial"/>
                <a:cs typeface="Arial"/>
                <a:sym typeface="Arial"/>
              </a:rPr>
              <a:t> </a:t>
            </a:r>
            <a:r>
              <a:rPr lang="en-US" sz="3200" b="0" i="0" u="none" strike="noStrike" cap="none" baseline="0" dirty="0" smtClean="0">
                <a:solidFill>
                  <a:srgbClr val="660000"/>
                </a:solidFill>
                <a:latin typeface="Arial"/>
                <a:ea typeface="Arial"/>
                <a:cs typeface="Arial"/>
                <a:sym typeface="Arial"/>
              </a:rPr>
              <a:t>Diamondback </a:t>
            </a:r>
            <a:r>
              <a:rPr lang="en-US" sz="3200" b="0" i="0" u="none" strike="noStrike" cap="none" baseline="0" dirty="0">
                <a:solidFill>
                  <a:srgbClr val="660000"/>
                </a:solidFill>
                <a:latin typeface="Arial"/>
                <a:ea typeface="Arial"/>
                <a:cs typeface="Arial"/>
                <a:sym typeface="Arial"/>
              </a:rPr>
              <a:t>Terrapin, however, each state has its own</a:t>
            </a:r>
            <a:r>
              <a:rPr lang="en-US" sz="3200" b="0" i="0" u="none" strike="noStrike" cap="none" baseline="0" dirty="0" smtClean="0">
                <a:solidFill>
                  <a:srgbClr val="660000"/>
                </a:solidFill>
                <a:latin typeface="Arial"/>
                <a:ea typeface="Arial"/>
                <a:cs typeface="Arial"/>
                <a:sym typeface="Arial"/>
              </a:rPr>
              <a:t> protection.</a:t>
            </a:r>
            <a:endParaRPr lang="en-US" sz="3200" b="0" i="0" u="none" strike="noStrike" cap="none" baseline="0" dirty="0">
              <a:solidFill>
                <a:srgbClr val="660000"/>
              </a:solidFill>
              <a:latin typeface="Arial"/>
              <a:ea typeface="Arial"/>
              <a:cs typeface="Arial"/>
              <a:sym typeface="Arial"/>
            </a:endParaRPr>
          </a:p>
        </p:txBody>
      </p:sp>
      <p:sp>
        <p:nvSpPr>
          <p:cNvPr id="344" name="Shape 344"/>
          <p:cNvSpPr/>
          <p:nvPr/>
        </p:nvSpPr>
        <p:spPr>
          <a:xfrm>
            <a:off x="1495777" y="3965222"/>
            <a:ext cx="5360071" cy="2615865"/>
          </a:xfrm>
          <a:prstGeom prst="rect">
            <a:avLst/>
          </a:prstGeom>
          <a:blipFill>
            <a:blip r:embed="rId3"/>
            <a:stretch>
              <a:fillRect/>
            </a:stretch>
          </a:blipFill>
          <a:ln>
            <a:noFill/>
          </a:ln>
        </p:spPr>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Shape 369"/>
          <p:cNvSpPr txBox="1">
            <a:spLocks noGrp="1"/>
          </p:cNvSpPr>
          <p:nvPr>
            <p:ph type="title"/>
          </p:nvPr>
        </p:nvSpPr>
        <p:spPr>
          <a:xfrm>
            <a:off x="457200" y="254000"/>
            <a:ext cx="8229600" cy="1143000"/>
          </a:xfrm>
          <a:prstGeom prst="rect">
            <a:avLst/>
          </a:prstGeom>
          <a:noFill/>
          <a:ln>
            <a:noFill/>
          </a:ln>
        </p:spPr>
        <p:txBody>
          <a:bodyPr lIns="91425" tIns="91425" rIns="91425" bIns="91425" anchor="b" anchorCtr="0">
            <a:noAutofit/>
          </a:bodyPr>
          <a:lstStyle/>
          <a:p>
            <a:pPr marL="53975" marR="0" lvl="0" indent="-53975" algn="ctr" rtl="0">
              <a:lnSpc>
                <a:spcPct val="100000"/>
              </a:lnSpc>
              <a:spcBef>
                <a:spcPts val="0"/>
              </a:spcBef>
              <a:spcAft>
                <a:spcPts val="0"/>
              </a:spcAft>
              <a:buClr>
                <a:srgbClr val="E7EACB"/>
              </a:buClr>
              <a:buSzPct val="25000"/>
              <a:buFont typeface="Arial"/>
              <a:buNone/>
            </a:pPr>
            <a:r>
              <a:rPr lang="en-US" sz="4600" b="1" i="0" u="none" strike="noStrike" cap="none" baseline="0" dirty="0" smtClean="0">
                <a:solidFill>
                  <a:srgbClr val="660000"/>
                </a:solidFill>
                <a:latin typeface="Arial"/>
                <a:ea typeface="Arial"/>
                <a:cs typeface="Arial"/>
                <a:sym typeface="Arial"/>
              </a:rPr>
              <a:t>Threats</a:t>
            </a:r>
            <a:endParaRPr lang="en-US" sz="4600" b="1" i="0" u="none" strike="noStrike" cap="none" baseline="0" dirty="0">
              <a:solidFill>
                <a:srgbClr val="660000"/>
              </a:solidFill>
              <a:latin typeface="Arial"/>
              <a:ea typeface="Arial"/>
              <a:cs typeface="Arial"/>
              <a:sym typeface="Arial"/>
            </a:endParaRPr>
          </a:p>
        </p:txBody>
      </p:sp>
      <p:sp>
        <p:nvSpPr>
          <p:cNvPr id="370" name="Shape 370"/>
          <p:cNvSpPr txBox="1">
            <a:spLocks noGrp="1"/>
          </p:cNvSpPr>
          <p:nvPr>
            <p:ph type="body" idx="1"/>
          </p:nvPr>
        </p:nvSpPr>
        <p:spPr>
          <a:xfrm>
            <a:off x="457200" y="1646238"/>
            <a:ext cx="8229600" cy="4526100"/>
          </a:xfrm>
          <a:prstGeom prst="rect">
            <a:avLst/>
          </a:prstGeom>
          <a:noFill/>
          <a:ln>
            <a:noFill/>
          </a:ln>
        </p:spPr>
        <p:txBody>
          <a:bodyPr lIns="91425" tIns="91425" rIns="91425" bIns="91425" anchor="t" anchorCtr="0">
            <a:noAutofit/>
          </a:bodyPr>
          <a:lstStyle/>
          <a:p>
            <a:pPr>
              <a:buNone/>
            </a:pPr>
            <a:r>
              <a:rPr lang="en-US" sz="2800" dirty="0">
                <a:solidFill>
                  <a:srgbClr val="660000"/>
                </a:solidFill>
                <a:latin typeface="Arial"/>
              </a:rPr>
              <a:t>Human development around marshes can </a:t>
            </a:r>
            <a:r>
              <a:rPr lang="en-US" sz="2800" dirty="0" smtClean="0">
                <a:solidFill>
                  <a:srgbClr val="660000"/>
                </a:solidFill>
                <a:latin typeface="Arial"/>
              </a:rPr>
              <a:t>cause habitat </a:t>
            </a:r>
            <a:r>
              <a:rPr lang="en-US" sz="2800" dirty="0">
                <a:solidFill>
                  <a:srgbClr val="660000"/>
                </a:solidFill>
                <a:latin typeface="Arial"/>
              </a:rPr>
              <a:t>erosion and can eliminate nesting areas.</a:t>
            </a:r>
          </a:p>
        </p:txBody>
      </p:sp>
      <p:sp>
        <p:nvSpPr>
          <p:cNvPr id="371" name="Shape 371"/>
          <p:cNvSpPr/>
          <p:nvPr/>
        </p:nvSpPr>
        <p:spPr>
          <a:xfrm>
            <a:off x="265250" y="3005763"/>
            <a:ext cx="4229432" cy="3166574"/>
          </a:xfrm>
          <a:prstGeom prst="rect">
            <a:avLst/>
          </a:prstGeom>
          <a:blipFill>
            <a:blip r:embed="rId3"/>
            <a:stretch>
              <a:fillRect/>
            </a:stretch>
          </a:blipFill>
          <a:ln>
            <a:noFill/>
          </a:ln>
        </p:spPr>
      </p:sp>
      <p:sp>
        <p:nvSpPr>
          <p:cNvPr id="372" name="Shape 372"/>
          <p:cNvSpPr/>
          <p:nvPr/>
        </p:nvSpPr>
        <p:spPr>
          <a:xfrm>
            <a:off x="4686657" y="2985530"/>
            <a:ext cx="4275212" cy="3207039"/>
          </a:xfrm>
          <a:prstGeom prst="rect">
            <a:avLst/>
          </a:prstGeom>
          <a:blipFill>
            <a:blip r:embed="rId4"/>
            <a:stretch>
              <a:fillRect/>
            </a:stretch>
          </a:blipFill>
          <a:ln>
            <a:noFill/>
          </a:ln>
        </p:spPr>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Shape 377"/>
          <p:cNvSpPr txBox="1">
            <a:spLocks noGrp="1"/>
          </p:cNvSpPr>
          <p:nvPr>
            <p:ph type="title"/>
          </p:nvPr>
        </p:nvSpPr>
        <p:spPr>
          <a:xfrm>
            <a:off x="457200" y="254000"/>
            <a:ext cx="8229600" cy="1143000"/>
          </a:xfrm>
          <a:prstGeom prst="rect">
            <a:avLst/>
          </a:prstGeom>
        </p:spPr>
        <p:txBody>
          <a:bodyPr lIns="91425" tIns="91425" rIns="91425" bIns="91425" anchor="b" anchorCtr="0">
            <a:noAutofit/>
          </a:bodyPr>
          <a:lstStyle/>
          <a:p>
            <a:pPr algn="ctr">
              <a:buNone/>
            </a:pPr>
            <a:r>
              <a:rPr lang="en-US" b="1" dirty="0" smtClean="0">
                <a:solidFill>
                  <a:srgbClr val="660000"/>
                </a:solidFill>
                <a:latin typeface="Arial"/>
              </a:rPr>
              <a:t>More Threats</a:t>
            </a:r>
            <a:endParaRPr lang="en-US" b="1" dirty="0">
              <a:solidFill>
                <a:srgbClr val="660000"/>
              </a:solidFill>
              <a:latin typeface="Arial"/>
            </a:endParaRPr>
          </a:p>
        </p:txBody>
      </p:sp>
      <p:sp>
        <p:nvSpPr>
          <p:cNvPr id="378" name="Shape 378"/>
          <p:cNvSpPr txBox="1">
            <a:spLocks noGrp="1"/>
          </p:cNvSpPr>
          <p:nvPr>
            <p:ph type="body" idx="1"/>
          </p:nvPr>
        </p:nvSpPr>
        <p:spPr>
          <a:xfrm>
            <a:off x="291414" y="1646238"/>
            <a:ext cx="4704900" cy="1095046"/>
          </a:xfrm>
          <a:prstGeom prst="rect">
            <a:avLst/>
          </a:prstGeom>
        </p:spPr>
        <p:txBody>
          <a:bodyPr lIns="91425" tIns="91425" rIns="91425" bIns="91425" anchor="t" anchorCtr="0">
            <a:noAutofit/>
          </a:bodyPr>
          <a:lstStyle/>
          <a:p>
            <a:pPr lvl="0" rtl="0">
              <a:buNone/>
            </a:pPr>
            <a:r>
              <a:rPr lang="en-US" sz="2800" dirty="0">
                <a:solidFill>
                  <a:srgbClr val="660000"/>
                </a:solidFill>
                <a:latin typeface="Arial"/>
              </a:rPr>
              <a:t>Crab </a:t>
            </a:r>
            <a:r>
              <a:rPr lang="en-US" sz="2800" dirty="0" smtClean="0">
                <a:solidFill>
                  <a:srgbClr val="660000"/>
                </a:solidFill>
                <a:latin typeface="Arial"/>
              </a:rPr>
              <a:t>traps can </a:t>
            </a:r>
            <a:r>
              <a:rPr lang="en-US" sz="2800" dirty="0">
                <a:solidFill>
                  <a:srgbClr val="660000"/>
                </a:solidFill>
                <a:latin typeface="Arial"/>
              </a:rPr>
              <a:t>cause </a:t>
            </a:r>
            <a:r>
              <a:rPr lang="en-US" sz="2800" dirty="0" smtClean="0">
                <a:solidFill>
                  <a:srgbClr val="660000"/>
                </a:solidFill>
                <a:latin typeface="Arial"/>
              </a:rPr>
              <a:t>drowning</a:t>
            </a:r>
            <a:endParaRPr lang="en-US" sz="2800" dirty="0">
              <a:solidFill>
                <a:srgbClr val="660000"/>
              </a:solidFill>
              <a:latin typeface="Arial"/>
            </a:endParaRPr>
          </a:p>
        </p:txBody>
      </p:sp>
      <p:sp>
        <p:nvSpPr>
          <p:cNvPr id="379" name="Shape 379"/>
          <p:cNvSpPr/>
          <p:nvPr/>
        </p:nvSpPr>
        <p:spPr>
          <a:xfrm>
            <a:off x="457200" y="2741284"/>
            <a:ext cx="3844959" cy="2671319"/>
          </a:xfrm>
          <a:prstGeom prst="rect">
            <a:avLst/>
          </a:prstGeom>
          <a:blipFill>
            <a:blip r:embed="rId3"/>
            <a:stretch>
              <a:fillRect/>
            </a:stretch>
          </a:blipFill>
          <a:ln>
            <a:noFill/>
          </a:ln>
        </p:spPr>
      </p:sp>
      <p:sp>
        <p:nvSpPr>
          <p:cNvPr id="380" name="Shape 380"/>
          <p:cNvSpPr/>
          <p:nvPr/>
        </p:nvSpPr>
        <p:spPr>
          <a:xfrm>
            <a:off x="5074537" y="1646238"/>
            <a:ext cx="3612263" cy="2476536"/>
          </a:xfrm>
          <a:prstGeom prst="rect">
            <a:avLst/>
          </a:prstGeom>
          <a:blipFill>
            <a:blip r:embed="rId4"/>
            <a:stretch>
              <a:fillRect/>
            </a:stretch>
          </a:blipFill>
          <a:ln>
            <a:noFill/>
          </a:ln>
        </p:spPr>
      </p:sp>
      <p:sp>
        <p:nvSpPr>
          <p:cNvPr id="381" name="Shape 381"/>
          <p:cNvSpPr txBox="1"/>
          <p:nvPr/>
        </p:nvSpPr>
        <p:spPr>
          <a:xfrm>
            <a:off x="3725775" y="5408186"/>
            <a:ext cx="1836826" cy="1221214"/>
          </a:xfrm>
          <a:prstGeom prst="rect">
            <a:avLst/>
          </a:prstGeom>
          <a:noFill/>
        </p:spPr>
        <p:txBody>
          <a:bodyPr lIns="91425" tIns="91425" rIns="91425" bIns="91425" anchor="t" anchorCtr="0">
            <a:noAutofit/>
          </a:bodyPr>
          <a:lstStyle/>
          <a:p>
            <a:pPr>
              <a:buNone/>
            </a:pPr>
            <a:r>
              <a:rPr lang="en-US" sz="2800" dirty="0">
                <a:solidFill>
                  <a:srgbClr val="660000"/>
                </a:solidFill>
                <a:latin typeface="Arial"/>
              </a:rPr>
              <a:t>Vehicular damage</a:t>
            </a:r>
          </a:p>
        </p:txBody>
      </p:sp>
      <p:sp>
        <p:nvSpPr>
          <p:cNvPr id="382" name="Shape 382"/>
          <p:cNvSpPr/>
          <p:nvPr/>
        </p:nvSpPr>
        <p:spPr>
          <a:xfrm>
            <a:off x="5379895" y="4372302"/>
            <a:ext cx="3155357" cy="2083883"/>
          </a:xfrm>
          <a:prstGeom prst="rect">
            <a:avLst/>
          </a:prstGeom>
          <a:blipFill>
            <a:blip r:embed="rId5"/>
            <a:stretch>
              <a:fillRect/>
            </a:stretch>
          </a:blipFill>
          <a:ln>
            <a:noFill/>
          </a:ln>
        </p:spPr>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Shape 387"/>
          <p:cNvSpPr txBox="1">
            <a:spLocks noGrp="1"/>
          </p:cNvSpPr>
          <p:nvPr>
            <p:ph type="title"/>
          </p:nvPr>
        </p:nvSpPr>
        <p:spPr>
          <a:xfrm>
            <a:off x="457200" y="254000"/>
            <a:ext cx="8229600" cy="965199"/>
          </a:xfrm>
          <a:prstGeom prst="rect">
            <a:avLst/>
          </a:prstGeom>
          <a:noFill/>
          <a:ln>
            <a:noFill/>
          </a:ln>
        </p:spPr>
        <p:txBody>
          <a:bodyPr lIns="91425" tIns="91425" rIns="91425" bIns="91425" anchor="b" anchorCtr="0">
            <a:noAutofit/>
          </a:bodyPr>
          <a:lstStyle/>
          <a:p>
            <a:pPr marL="53975" marR="0" lvl="0" indent="-53975" algn="ctr" rtl="0">
              <a:lnSpc>
                <a:spcPct val="100000"/>
              </a:lnSpc>
              <a:spcBef>
                <a:spcPts val="0"/>
              </a:spcBef>
              <a:spcAft>
                <a:spcPts val="0"/>
              </a:spcAft>
              <a:buClr>
                <a:srgbClr val="E7EACB"/>
              </a:buClr>
              <a:buSzPct val="25000"/>
              <a:buFont typeface="Arial"/>
              <a:buNone/>
            </a:pPr>
            <a:r>
              <a:rPr lang="en-US" sz="4600" b="1" i="0" u="none" strike="noStrike" cap="none" baseline="0" dirty="0">
                <a:solidFill>
                  <a:srgbClr val="660000"/>
                </a:solidFill>
                <a:latin typeface="Arial"/>
                <a:ea typeface="Arial"/>
                <a:cs typeface="Arial"/>
                <a:sym typeface="Arial"/>
              </a:rPr>
              <a:t>Natural Threats</a:t>
            </a:r>
          </a:p>
        </p:txBody>
      </p:sp>
      <p:sp>
        <p:nvSpPr>
          <p:cNvPr id="388" name="Shape 388"/>
          <p:cNvSpPr/>
          <p:nvPr/>
        </p:nvSpPr>
        <p:spPr>
          <a:xfrm>
            <a:off x="2636267" y="2302795"/>
            <a:ext cx="3871464" cy="2557779"/>
          </a:xfrm>
          <a:prstGeom prst="rect">
            <a:avLst/>
          </a:prstGeom>
          <a:blipFill>
            <a:blip r:embed="rId3"/>
            <a:stretch>
              <a:fillRect/>
            </a:stretch>
          </a:blipFill>
          <a:ln>
            <a:noFill/>
          </a:ln>
        </p:spPr>
      </p:sp>
      <p:sp>
        <p:nvSpPr>
          <p:cNvPr id="389" name="Shape 389"/>
          <p:cNvSpPr/>
          <p:nvPr/>
        </p:nvSpPr>
        <p:spPr>
          <a:xfrm>
            <a:off x="254425" y="1510325"/>
            <a:ext cx="2876550" cy="2057400"/>
          </a:xfrm>
          <a:prstGeom prst="rect">
            <a:avLst/>
          </a:prstGeom>
          <a:blipFill>
            <a:blip r:embed="rId4"/>
            <a:stretch>
              <a:fillRect/>
            </a:stretch>
          </a:blipFill>
          <a:ln>
            <a:noFill/>
          </a:ln>
        </p:spPr>
      </p:sp>
      <p:sp>
        <p:nvSpPr>
          <p:cNvPr id="390" name="Shape 390"/>
          <p:cNvSpPr/>
          <p:nvPr/>
        </p:nvSpPr>
        <p:spPr>
          <a:xfrm>
            <a:off x="5594336" y="4256831"/>
            <a:ext cx="3092463" cy="2166021"/>
          </a:xfrm>
          <a:prstGeom prst="rect">
            <a:avLst/>
          </a:prstGeom>
          <a:blipFill>
            <a:blip r:embed="rId5"/>
            <a:stretch>
              <a:fillRect/>
            </a:stretch>
          </a:blipFill>
          <a:ln>
            <a:noFill/>
          </a:ln>
        </p:spPr>
      </p:sp>
      <p:sp>
        <p:nvSpPr>
          <p:cNvPr id="391" name="Shape 391"/>
          <p:cNvSpPr/>
          <p:nvPr/>
        </p:nvSpPr>
        <p:spPr>
          <a:xfrm>
            <a:off x="315150" y="4348923"/>
            <a:ext cx="3385123" cy="2258676"/>
          </a:xfrm>
          <a:prstGeom prst="rect">
            <a:avLst/>
          </a:prstGeom>
          <a:blipFill>
            <a:blip r:embed="rId6"/>
            <a:stretch>
              <a:fillRect/>
            </a:stretch>
          </a:blipFill>
          <a:ln>
            <a:noFill/>
          </a:ln>
        </p:spPr>
      </p:sp>
      <p:sp>
        <p:nvSpPr>
          <p:cNvPr id="392" name="Shape 392"/>
          <p:cNvSpPr/>
          <p:nvPr/>
        </p:nvSpPr>
        <p:spPr>
          <a:xfrm>
            <a:off x="5983492" y="1510325"/>
            <a:ext cx="2885670" cy="2157061"/>
          </a:xfrm>
          <a:prstGeom prst="rect">
            <a:avLst/>
          </a:prstGeom>
          <a:blipFill>
            <a:blip r:embed="rId7"/>
            <a:stretch>
              <a:fillRect/>
            </a:stretch>
          </a:blipFill>
          <a:ln>
            <a:noFill/>
          </a:ln>
        </p:spPr>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6138"/>
            <a:ext cx="8229600" cy="1143000"/>
          </a:xfrm>
        </p:spPr>
        <p:txBody>
          <a:bodyPr>
            <a:normAutofit fontScale="90000"/>
          </a:bodyPr>
          <a:lstStyle/>
          <a:p>
            <a:r>
              <a:rPr lang="en-US" dirty="0" smtClean="0">
                <a:solidFill>
                  <a:srgbClr val="800000"/>
                </a:solidFill>
                <a:latin typeface="Arial"/>
              </a:rPr>
              <a:t>TURTLE JOKES!!!!!!</a:t>
            </a:r>
            <a:r>
              <a:rPr lang="en-US" dirty="0" smtClean="0"/>
              <a:t/>
            </a:r>
            <a:br>
              <a:rPr lang="en-US" dirty="0" smtClean="0"/>
            </a:br>
            <a:r>
              <a:rPr lang="en-US" dirty="0" smtClean="0"/>
              <a:t/>
            </a:r>
            <a:br>
              <a:rPr lang="en-US" dirty="0" smtClean="0"/>
            </a:br>
            <a:endParaRPr lang="en-US" dirty="0"/>
          </a:p>
        </p:txBody>
      </p:sp>
      <p:sp>
        <p:nvSpPr>
          <p:cNvPr id="3" name="Content Placeholder 2"/>
          <p:cNvSpPr>
            <a:spLocks noGrp="1"/>
          </p:cNvSpPr>
          <p:nvPr>
            <p:ph idx="1"/>
          </p:nvPr>
        </p:nvSpPr>
        <p:spPr/>
        <p:txBody>
          <a:bodyPr/>
          <a:lstStyle/>
          <a:p>
            <a:pPr>
              <a:buNone/>
            </a:pPr>
            <a:endParaRPr lang="en-US" dirty="0" smtClean="0"/>
          </a:p>
          <a:p>
            <a:pPr algn="ctr">
              <a:buNone/>
            </a:pPr>
            <a:r>
              <a:rPr lang="en-US" sz="4000" dirty="0" smtClean="0">
                <a:solidFill>
                  <a:srgbClr val="800000"/>
                </a:solidFill>
                <a:latin typeface="Arial"/>
              </a:rPr>
              <a:t> Q: What kind of phone did the turtle buy?</a:t>
            </a:r>
          </a:p>
          <a:p>
            <a:pPr>
              <a:buNone/>
            </a:pP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r>
              <a:rPr lang="en-US" sz="4800" dirty="0" smtClean="0">
                <a:solidFill>
                  <a:srgbClr val="800000"/>
                </a:solidFill>
                <a:latin typeface="Arial"/>
              </a:rPr>
              <a:t> A: A shellular phone!</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Shape 397"/>
          <p:cNvSpPr txBox="1">
            <a:spLocks noGrp="1"/>
          </p:cNvSpPr>
          <p:nvPr>
            <p:ph type="title"/>
          </p:nvPr>
        </p:nvSpPr>
        <p:spPr>
          <a:xfrm>
            <a:off x="457200" y="501905"/>
            <a:ext cx="8517600" cy="79889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E7EACB"/>
              </a:buClr>
              <a:buSzPct val="25000"/>
              <a:buFont typeface="Arial"/>
              <a:buNone/>
            </a:pPr>
            <a:r>
              <a:rPr lang="en-US" sz="4400" b="1" dirty="0" smtClean="0">
                <a:solidFill>
                  <a:srgbClr val="660000"/>
                </a:solidFill>
                <a:latin typeface="Arial"/>
              </a:rPr>
              <a:t>Helping Hands!</a:t>
            </a:r>
            <a:endParaRPr lang="en-US" sz="4400" b="1" dirty="0">
              <a:solidFill>
                <a:srgbClr val="660000"/>
              </a:solidFill>
              <a:latin typeface="Arial"/>
            </a:endParaRPr>
          </a:p>
        </p:txBody>
      </p:sp>
      <p:sp>
        <p:nvSpPr>
          <p:cNvPr id="398" name="Shape 398"/>
          <p:cNvSpPr/>
          <p:nvPr/>
        </p:nvSpPr>
        <p:spPr>
          <a:xfrm>
            <a:off x="457199" y="2010639"/>
            <a:ext cx="3176728" cy="2239489"/>
          </a:xfrm>
          <a:prstGeom prst="rect">
            <a:avLst/>
          </a:prstGeom>
          <a:blipFill>
            <a:blip r:embed="rId3"/>
            <a:stretch>
              <a:fillRect/>
            </a:stretch>
          </a:blipFill>
          <a:ln>
            <a:noFill/>
          </a:ln>
        </p:spPr>
      </p:sp>
      <p:sp>
        <p:nvSpPr>
          <p:cNvPr id="399" name="Shape 399"/>
          <p:cNvSpPr txBox="1"/>
          <p:nvPr/>
        </p:nvSpPr>
        <p:spPr>
          <a:xfrm>
            <a:off x="352064" y="1466189"/>
            <a:ext cx="4067536" cy="457200"/>
          </a:xfrm>
          <a:prstGeom prst="rect">
            <a:avLst/>
          </a:prstGeom>
          <a:noFill/>
        </p:spPr>
        <p:txBody>
          <a:bodyPr lIns="91425" tIns="91425" rIns="91425" bIns="91425" anchor="t" anchorCtr="0">
            <a:noAutofit/>
          </a:bodyPr>
          <a:lstStyle/>
          <a:p>
            <a:pPr algn="l">
              <a:buNone/>
            </a:pPr>
            <a:r>
              <a:rPr lang="en-US" sz="2400" dirty="0">
                <a:solidFill>
                  <a:srgbClr val="660000"/>
                </a:solidFill>
                <a:latin typeface="Arial"/>
              </a:rPr>
              <a:t>Turtle Excluder Devices</a:t>
            </a:r>
          </a:p>
        </p:txBody>
      </p:sp>
      <p:sp>
        <p:nvSpPr>
          <p:cNvPr id="400" name="Shape 400"/>
          <p:cNvSpPr/>
          <p:nvPr/>
        </p:nvSpPr>
        <p:spPr>
          <a:xfrm>
            <a:off x="5844464" y="2034898"/>
            <a:ext cx="2933063" cy="2190971"/>
          </a:xfrm>
          <a:prstGeom prst="rect">
            <a:avLst/>
          </a:prstGeom>
          <a:blipFill>
            <a:blip r:embed="rId4"/>
            <a:stretch>
              <a:fillRect/>
            </a:stretch>
          </a:blipFill>
          <a:ln>
            <a:noFill/>
          </a:ln>
        </p:spPr>
      </p:sp>
      <p:sp>
        <p:nvSpPr>
          <p:cNvPr id="401" name="Shape 401"/>
          <p:cNvSpPr txBox="1"/>
          <p:nvPr/>
        </p:nvSpPr>
        <p:spPr>
          <a:xfrm>
            <a:off x="5826896" y="1466189"/>
            <a:ext cx="2968200" cy="457200"/>
          </a:xfrm>
          <a:prstGeom prst="rect">
            <a:avLst/>
          </a:prstGeom>
          <a:noFill/>
        </p:spPr>
        <p:txBody>
          <a:bodyPr lIns="91425" tIns="91425" rIns="91425" bIns="91425" anchor="t" anchorCtr="0">
            <a:noAutofit/>
          </a:bodyPr>
          <a:lstStyle/>
          <a:p>
            <a:pPr>
              <a:buNone/>
            </a:pPr>
            <a:r>
              <a:rPr lang="en-US" sz="2400" dirty="0">
                <a:solidFill>
                  <a:srgbClr val="660000"/>
                </a:solidFill>
                <a:latin typeface="Arial"/>
              </a:rPr>
              <a:t>Road crossing signs</a:t>
            </a:r>
          </a:p>
        </p:txBody>
      </p:sp>
      <p:sp>
        <p:nvSpPr>
          <p:cNvPr id="402" name="Shape 402"/>
          <p:cNvSpPr/>
          <p:nvPr/>
        </p:nvSpPr>
        <p:spPr>
          <a:xfrm>
            <a:off x="2922974" y="4285775"/>
            <a:ext cx="3586050" cy="2379507"/>
          </a:xfrm>
          <a:prstGeom prst="rect">
            <a:avLst/>
          </a:prstGeom>
          <a:blipFill>
            <a:blip r:embed="rId5"/>
            <a:stretch>
              <a:fillRect/>
            </a:stretch>
          </a:blipFill>
          <a:ln>
            <a:noFill/>
          </a:ln>
        </p:spPr>
      </p:sp>
      <p:sp>
        <p:nvSpPr>
          <p:cNvPr id="403" name="Shape 403"/>
          <p:cNvSpPr txBox="1"/>
          <p:nvPr/>
        </p:nvSpPr>
        <p:spPr>
          <a:xfrm>
            <a:off x="3450000" y="3505775"/>
            <a:ext cx="2531999" cy="779999"/>
          </a:xfrm>
          <a:prstGeom prst="rect">
            <a:avLst/>
          </a:prstGeom>
          <a:noFill/>
        </p:spPr>
        <p:txBody>
          <a:bodyPr lIns="91425" tIns="91425" rIns="91425" bIns="91425" anchor="t" anchorCtr="0">
            <a:noAutofit/>
          </a:bodyPr>
          <a:lstStyle/>
          <a:p>
            <a:pPr algn="ctr">
              <a:buNone/>
            </a:pPr>
            <a:r>
              <a:rPr lang="en-US" sz="2400" dirty="0">
                <a:solidFill>
                  <a:srgbClr val="660000"/>
                </a:solidFill>
                <a:latin typeface="Arial"/>
              </a:rPr>
              <a:t>Terrapin Head Start</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p:nvPr/>
        </p:nvSpPr>
        <p:spPr>
          <a:xfrm>
            <a:off x="694508" y="290512"/>
            <a:ext cx="7772400" cy="1470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4400" b="1" i="0" u="none" strike="noStrike" cap="none" baseline="0" dirty="0">
                <a:solidFill>
                  <a:srgbClr val="660000"/>
                </a:solidFill>
                <a:latin typeface="Arial"/>
                <a:ea typeface="Arial"/>
                <a:cs typeface="Arial"/>
                <a:sym typeface="Arial"/>
              </a:rPr>
              <a:t>Diamondback Terrapin</a:t>
            </a:r>
          </a:p>
        </p:txBody>
      </p:sp>
      <p:sp>
        <p:nvSpPr>
          <p:cNvPr id="123" name="Shape 123"/>
          <p:cNvSpPr/>
          <p:nvPr/>
        </p:nvSpPr>
        <p:spPr>
          <a:xfrm>
            <a:off x="-9448800" y="-5334000"/>
            <a:ext cx="3098800" cy="2187575"/>
          </a:xfrm>
          <a:prstGeom prst="rect">
            <a:avLst/>
          </a:prstGeom>
          <a:blipFill>
            <a:blip r:embed="rId3"/>
            <a:stretch>
              <a:fillRect/>
            </a:stretch>
          </a:blipFill>
        </p:spPr>
      </p:sp>
      <p:sp>
        <p:nvSpPr>
          <p:cNvPr id="124" name="Shape 124"/>
          <p:cNvSpPr txBox="1"/>
          <p:nvPr/>
        </p:nvSpPr>
        <p:spPr>
          <a:xfrm>
            <a:off x="1006475" y="1303312"/>
            <a:ext cx="7315200" cy="457200"/>
          </a:xfrm>
          <a:prstGeom prst="rect">
            <a:avLst/>
          </a:prstGeom>
          <a:noFill/>
          <a:ln>
            <a:noFill/>
          </a:ln>
        </p:spPr>
        <p:txBody>
          <a:bodyPr lIns="91425" tIns="45700" rIns="91425" bIns="45700" anchor="t" anchorCtr="0">
            <a:noAutofit/>
          </a:bodyPr>
          <a:lstStyle/>
          <a:p>
            <a:pPr marL="0" marR="0" lvl="0" indent="0" algn="ctr" rtl="0">
              <a:lnSpc>
                <a:spcPct val="100000"/>
              </a:lnSpc>
              <a:spcBef>
                <a:spcPts val="1200"/>
              </a:spcBef>
              <a:spcAft>
                <a:spcPts val="0"/>
              </a:spcAft>
              <a:buClr>
                <a:srgbClr val="000000"/>
              </a:buClr>
              <a:buSzPct val="25000"/>
              <a:buFont typeface="Arial"/>
              <a:buNone/>
            </a:pPr>
            <a:r>
              <a:rPr lang="en-US" sz="2400" b="0" i="1" u="none" strike="noStrike" cap="none" baseline="0">
                <a:solidFill>
                  <a:srgbClr val="660000"/>
                </a:solidFill>
                <a:latin typeface="Arial"/>
                <a:ea typeface="Arial"/>
                <a:cs typeface="Arial"/>
                <a:sym typeface="Arial"/>
              </a:rPr>
              <a:t>Malaclemys terrapin</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3054" y="1760512"/>
            <a:ext cx="7218621" cy="486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Shape 420"/>
          <p:cNvSpPr txBox="1">
            <a:spLocks noGrp="1"/>
          </p:cNvSpPr>
          <p:nvPr>
            <p:ph type="title"/>
          </p:nvPr>
        </p:nvSpPr>
        <p:spPr>
          <a:xfrm>
            <a:off x="457200" y="254000"/>
            <a:ext cx="8229600" cy="1143000"/>
          </a:xfrm>
          <a:prstGeom prst="rect">
            <a:avLst/>
          </a:prstGeom>
        </p:spPr>
        <p:txBody>
          <a:bodyPr lIns="91425" tIns="91425" rIns="91425" bIns="91425" anchor="b" anchorCtr="0">
            <a:noAutofit/>
          </a:bodyPr>
          <a:lstStyle/>
          <a:p>
            <a:pPr algn="ctr">
              <a:buNone/>
            </a:pPr>
            <a:r>
              <a:rPr lang="en-US" b="1" dirty="0">
                <a:solidFill>
                  <a:srgbClr val="660000"/>
                </a:solidFill>
                <a:latin typeface="Arial"/>
              </a:rPr>
              <a:t>QUESTIONS???</a:t>
            </a:r>
          </a:p>
        </p:txBody>
      </p:sp>
      <p:sp>
        <p:nvSpPr>
          <p:cNvPr id="421" name="Shape 421"/>
          <p:cNvSpPr/>
          <p:nvPr/>
        </p:nvSpPr>
        <p:spPr>
          <a:xfrm>
            <a:off x="1219200" y="1371600"/>
            <a:ext cx="6667500" cy="4600575"/>
          </a:xfrm>
          <a:prstGeom prst="rect">
            <a:avLst/>
          </a:prstGeom>
          <a:blipFill>
            <a:blip r:embed="rId3"/>
            <a:stretch>
              <a:fillRect/>
            </a:stretch>
          </a:blipFill>
          <a:ln>
            <a:noFill/>
          </a:ln>
        </p:spPr>
      </p:sp>
      <p:sp>
        <p:nvSpPr>
          <p:cNvPr id="4" name="TextBox 3"/>
          <p:cNvSpPr txBox="1"/>
          <p:nvPr/>
        </p:nvSpPr>
        <p:spPr>
          <a:xfrm>
            <a:off x="2286000" y="6019800"/>
            <a:ext cx="5715000" cy="584776"/>
          </a:xfrm>
          <a:prstGeom prst="rect">
            <a:avLst/>
          </a:prstGeom>
          <a:noFill/>
        </p:spPr>
        <p:txBody>
          <a:bodyPr wrap="square" rtlCol="0">
            <a:spAutoFit/>
          </a:bodyPr>
          <a:lstStyle/>
          <a:p>
            <a:r>
              <a:rPr lang="en-US" sz="3200" b="1" dirty="0" smtClean="0">
                <a:solidFill>
                  <a:srgbClr val="800000"/>
                </a:solidFill>
                <a:latin typeface="Arial"/>
              </a:rPr>
              <a:t>Please visit DTWG.org</a:t>
            </a:r>
            <a:endParaRPr lang="en-US" sz="3200" b="1" dirty="0">
              <a:solidFill>
                <a:srgbClr val="800000"/>
              </a:solidFill>
              <a:latin typeface="Arial"/>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369749" y="324556"/>
            <a:ext cx="8404500" cy="974034"/>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rgbClr val="E7EACB"/>
              </a:buClr>
              <a:buSzPct val="25000"/>
              <a:buFont typeface="Arial"/>
              <a:buNone/>
            </a:pPr>
            <a:r>
              <a:rPr lang="en-US" sz="4000" b="1" i="0" u="none" strike="noStrike" cap="none" baseline="0" dirty="0">
                <a:solidFill>
                  <a:srgbClr val="660000"/>
                </a:solidFill>
                <a:latin typeface="Arial"/>
                <a:ea typeface="Arial"/>
                <a:cs typeface="Arial"/>
                <a:sym typeface="Arial"/>
              </a:rPr>
              <a:t>Diamondback Terrapin</a:t>
            </a:r>
            <a:r>
              <a:rPr lang="en-US" sz="4000" b="1" i="0" u="none" strike="noStrike" cap="none" baseline="0" dirty="0" smtClean="0">
                <a:solidFill>
                  <a:srgbClr val="660000"/>
                </a:solidFill>
                <a:latin typeface="Arial"/>
                <a:ea typeface="Arial"/>
                <a:cs typeface="Arial"/>
                <a:sym typeface="Arial"/>
              </a:rPr>
              <a:t> Habitat</a:t>
            </a:r>
            <a:endParaRPr lang="en-US" sz="4000" b="1" i="0" u="none" strike="noStrike" cap="none" baseline="0" dirty="0">
              <a:solidFill>
                <a:srgbClr val="660000"/>
              </a:solidFill>
              <a:latin typeface="Arial"/>
              <a:ea typeface="Arial"/>
              <a:cs typeface="Arial"/>
              <a:sym typeface="Arial"/>
            </a:endParaRPr>
          </a:p>
        </p:txBody>
      </p:sp>
      <p:sp>
        <p:nvSpPr>
          <p:cNvPr id="154" name="Shape 154"/>
          <p:cNvSpPr txBox="1"/>
          <p:nvPr/>
        </p:nvSpPr>
        <p:spPr>
          <a:xfrm>
            <a:off x="5146675" y="1828800"/>
            <a:ext cx="3725861" cy="40576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4E1919"/>
              </a:buClr>
              <a:buSzPct val="101190"/>
              <a:buFont typeface="Arial"/>
              <a:buChar char="•"/>
            </a:pPr>
            <a:r>
              <a:rPr lang="en-US" sz="2800" b="0" i="0" u="none" strike="noStrike" cap="none" baseline="0">
                <a:solidFill>
                  <a:schemeClr val="accent2"/>
                </a:solidFill>
                <a:latin typeface="Arial"/>
                <a:ea typeface="Arial"/>
                <a:cs typeface="Arial"/>
                <a:sym typeface="Arial"/>
              </a:rPr>
              <a:t> </a:t>
            </a:r>
            <a:r>
              <a:rPr lang="en-US" sz="2800" b="0" i="0" u="none" strike="noStrike" cap="none" baseline="0">
                <a:solidFill>
                  <a:srgbClr val="660000"/>
                </a:solidFill>
                <a:latin typeface="Arial"/>
                <a:ea typeface="Arial"/>
                <a:cs typeface="Arial"/>
                <a:sym typeface="Arial"/>
              </a:rPr>
              <a:t>Terrapins inhabit coastal waters from Massachusetts to Texas</a:t>
            </a:r>
          </a:p>
          <a:p>
            <a:endParaRPr lang="en-US" sz="2800" b="0" i="0" u="none" strike="noStrike" cap="none" baseline="0">
              <a:solidFill>
                <a:srgbClr val="660000"/>
              </a:solidFill>
              <a:latin typeface="Arial"/>
              <a:ea typeface="Arial"/>
              <a:cs typeface="Arial"/>
              <a:sym typeface="Arial"/>
            </a:endParaRPr>
          </a:p>
          <a:p>
            <a:pPr marL="0" marR="0" lvl="0" indent="0" algn="l" rtl="0">
              <a:lnSpc>
                <a:spcPct val="100000"/>
              </a:lnSpc>
              <a:spcBef>
                <a:spcPts val="0"/>
              </a:spcBef>
              <a:spcAft>
                <a:spcPts val="0"/>
              </a:spcAft>
              <a:buClr>
                <a:srgbClr val="4E1919"/>
              </a:buClr>
              <a:buSzPct val="101190"/>
              <a:buFont typeface="Arial"/>
              <a:buChar char="•"/>
            </a:pPr>
            <a:r>
              <a:rPr lang="en-US" sz="2800" b="0" i="0" u="none" strike="noStrike" cap="none" baseline="0">
                <a:solidFill>
                  <a:srgbClr val="660000"/>
                </a:solidFill>
                <a:latin typeface="Arial"/>
                <a:ea typeface="Arial"/>
                <a:cs typeface="Arial"/>
                <a:sym typeface="Arial"/>
              </a:rPr>
              <a:t> Habitats: salt marshes &amp; mangrove swamps</a:t>
            </a:r>
          </a:p>
          <a:p>
            <a:endParaRPr lang="en-US" sz="2800" b="0" i="0" u="none" strike="noStrike" cap="none" baseline="0">
              <a:solidFill>
                <a:srgbClr val="660000"/>
              </a:solidFill>
              <a:latin typeface="Arial"/>
              <a:ea typeface="Arial"/>
              <a:cs typeface="Arial"/>
              <a:sym typeface="Arial"/>
            </a:endParaRPr>
          </a:p>
          <a:p>
            <a:endParaRPr lang="en-US" sz="2800" b="0" i="0" u="none" strike="noStrike" cap="none" baseline="0">
              <a:solidFill>
                <a:srgbClr val="660000"/>
              </a:solidFill>
              <a:latin typeface="Arial"/>
              <a:ea typeface="Arial"/>
              <a:cs typeface="Arial"/>
              <a:sym typeface="Arial"/>
            </a:endParaRPr>
          </a:p>
        </p:txBody>
      </p:sp>
      <p:sp>
        <p:nvSpPr>
          <p:cNvPr id="155" name="Shape 155"/>
          <p:cNvSpPr/>
          <p:nvPr/>
        </p:nvSpPr>
        <p:spPr>
          <a:xfrm>
            <a:off x="369750" y="1632406"/>
            <a:ext cx="4756712" cy="4770580"/>
          </a:xfrm>
          <a:prstGeom prst="rect">
            <a:avLst/>
          </a:prstGeom>
          <a:blipFill>
            <a:blip r:embed="rId3"/>
            <a:stretch>
              <a:fillRect/>
            </a:stretch>
          </a:blipFill>
          <a:ln>
            <a:noFill/>
          </a:ln>
        </p:spPr>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457200" y="253216"/>
            <a:ext cx="8229600" cy="1143000"/>
          </a:xfrm>
          <a:prstGeom prst="rect">
            <a:avLst/>
          </a:prstGeom>
          <a:noFill/>
          <a:ln>
            <a:noFill/>
          </a:ln>
        </p:spPr>
        <p:txBody>
          <a:bodyPr lIns="91425" tIns="45700" rIns="91425" bIns="45700" anchor="b" anchorCtr="0">
            <a:noAutofit/>
          </a:bodyPr>
          <a:lstStyle/>
          <a:p>
            <a:pPr marL="54864" marR="0" lvl="0" indent="-4064" algn="ctr" rtl="0">
              <a:lnSpc>
                <a:spcPct val="100000"/>
              </a:lnSpc>
              <a:spcBef>
                <a:spcPts val="0"/>
              </a:spcBef>
              <a:spcAft>
                <a:spcPts val="0"/>
              </a:spcAft>
              <a:buClr>
                <a:srgbClr val="E7EACB"/>
              </a:buClr>
              <a:buSzPct val="25000"/>
              <a:buFont typeface="Arial"/>
              <a:buNone/>
            </a:pPr>
            <a:r>
              <a:rPr lang="en-US" sz="4600" b="1" i="0" u="none" strike="noStrike" cap="none" baseline="0">
                <a:solidFill>
                  <a:srgbClr val="660000"/>
                </a:solidFill>
                <a:latin typeface="Arial"/>
                <a:ea typeface="Arial"/>
                <a:cs typeface="Arial"/>
                <a:sym typeface="Arial"/>
              </a:rPr>
              <a:t>Habitat: Salt Marsh</a:t>
            </a:r>
          </a:p>
        </p:txBody>
      </p:sp>
      <p:sp>
        <p:nvSpPr>
          <p:cNvPr id="186" name="Shape 186"/>
          <p:cNvSpPr txBox="1"/>
          <p:nvPr/>
        </p:nvSpPr>
        <p:spPr>
          <a:xfrm>
            <a:off x="385762" y="6000750"/>
            <a:ext cx="184149" cy="366713"/>
          </a:xfrm>
          <a:prstGeom prst="rect">
            <a:avLst/>
          </a:prstGeom>
          <a:noFill/>
          <a:ln>
            <a:noFill/>
          </a:ln>
        </p:spPr>
        <p:txBody>
          <a:bodyPr lIns="91425" tIns="45700" rIns="91425" bIns="45700" anchor="t" anchorCtr="0">
            <a:noAutofit/>
          </a:bodyPr>
          <a:lstStyle/>
          <a:p>
            <a:endParaRPr/>
          </a:p>
        </p:txBody>
      </p:sp>
      <p:sp>
        <p:nvSpPr>
          <p:cNvPr id="187" name="Shape 187"/>
          <p:cNvSpPr txBox="1"/>
          <p:nvPr/>
        </p:nvSpPr>
        <p:spPr>
          <a:xfrm>
            <a:off x="995915" y="6083775"/>
            <a:ext cx="7187099" cy="489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2600" b="1" i="0" u="none" strike="noStrike" cap="none" baseline="0">
                <a:solidFill>
                  <a:srgbClr val="660000"/>
                </a:solidFill>
                <a:latin typeface="Arial"/>
                <a:ea typeface="Arial"/>
                <a:cs typeface="Arial"/>
                <a:sym typeface="Arial"/>
              </a:rPr>
              <a:t>Most terrapins live in salt marshes</a:t>
            </a:r>
          </a:p>
        </p:txBody>
      </p:sp>
      <p:sp>
        <p:nvSpPr>
          <p:cNvPr id="188" name="Shape 188"/>
          <p:cNvSpPr/>
          <p:nvPr/>
        </p:nvSpPr>
        <p:spPr>
          <a:xfrm>
            <a:off x="497325" y="1498697"/>
            <a:ext cx="8149350" cy="4628701"/>
          </a:xfrm>
          <a:prstGeom prst="rect">
            <a:avLst/>
          </a:prstGeom>
          <a:blipFill>
            <a:blip r:embed="rId3"/>
            <a:stretch>
              <a:fillRect/>
            </a:stretch>
          </a:blipFill>
          <a:ln>
            <a:noFill/>
          </a:ln>
        </p:spPr>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457200" y="135232"/>
            <a:ext cx="8229600" cy="1143000"/>
          </a:xfrm>
          <a:prstGeom prst="rect">
            <a:avLst/>
          </a:prstGeom>
          <a:noFill/>
          <a:ln>
            <a:noFill/>
          </a:ln>
        </p:spPr>
        <p:txBody>
          <a:bodyPr lIns="91425" tIns="45700" rIns="91425" bIns="45700" anchor="b" anchorCtr="0">
            <a:noAutofit/>
          </a:bodyPr>
          <a:lstStyle/>
          <a:p>
            <a:pPr marL="54864" marR="0" lvl="0" indent="-4064" algn="ctr" rtl="0">
              <a:lnSpc>
                <a:spcPct val="100000"/>
              </a:lnSpc>
              <a:spcBef>
                <a:spcPts val="0"/>
              </a:spcBef>
              <a:spcAft>
                <a:spcPts val="0"/>
              </a:spcAft>
              <a:buClr>
                <a:srgbClr val="E7EACB"/>
              </a:buClr>
              <a:buSzPct val="25000"/>
              <a:buFont typeface="Arial"/>
              <a:buNone/>
            </a:pPr>
            <a:r>
              <a:rPr lang="en-US" sz="4600" b="1" i="0" u="none" strike="noStrike" cap="none" baseline="0">
                <a:solidFill>
                  <a:srgbClr val="660000"/>
                </a:solidFill>
                <a:latin typeface="Arial"/>
                <a:ea typeface="Arial"/>
                <a:cs typeface="Arial"/>
                <a:sym typeface="Arial"/>
              </a:rPr>
              <a:t>Habitat: Salt Marsh</a:t>
            </a:r>
          </a:p>
        </p:txBody>
      </p:sp>
      <p:sp>
        <p:nvSpPr>
          <p:cNvPr id="194" name="Shape 194"/>
          <p:cNvSpPr/>
          <p:nvPr/>
        </p:nvSpPr>
        <p:spPr>
          <a:xfrm>
            <a:off x="1394720" y="1388154"/>
            <a:ext cx="6616994" cy="4604074"/>
          </a:xfrm>
          <a:prstGeom prst="rect">
            <a:avLst/>
          </a:prstGeom>
          <a:blipFill>
            <a:blip r:embed="rId3"/>
            <a:stretch>
              <a:fillRect/>
            </a:stretch>
          </a:blipFill>
        </p:spPr>
      </p:sp>
      <p:sp>
        <p:nvSpPr>
          <p:cNvPr id="195" name="Shape 195"/>
          <p:cNvSpPr txBox="1"/>
          <p:nvPr/>
        </p:nvSpPr>
        <p:spPr>
          <a:xfrm>
            <a:off x="1396083" y="6054725"/>
            <a:ext cx="6637199" cy="489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2600" b="1" i="0" u="none" strike="noStrike" cap="none" baseline="0">
                <a:solidFill>
                  <a:srgbClr val="660000"/>
                </a:solidFill>
                <a:latin typeface="Arial"/>
                <a:ea typeface="Arial"/>
                <a:cs typeface="Arial"/>
                <a:sym typeface="Arial"/>
              </a:rPr>
              <a:t>Hatchlings moving in a salt marsh</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2993990" y="236050"/>
            <a:ext cx="5972100" cy="1321200"/>
          </a:xfrm>
          <a:prstGeom prst="rect">
            <a:avLst/>
          </a:prstGeom>
          <a:noFill/>
          <a:ln>
            <a:noFill/>
          </a:ln>
        </p:spPr>
        <p:txBody>
          <a:bodyPr lIns="91425" tIns="45700" rIns="91425" bIns="45700" anchor="b" anchorCtr="0">
            <a:noAutofit/>
          </a:bodyPr>
          <a:lstStyle/>
          <a:p>
            <a:pPr marL="54864" marR="0" lvl="0" indent="-4064" algn="ctr" rtl="0">
              <a:lnSpc>
                <a:spcPct val="100000"/>
              </a:lnSpc>
              <a:spcBef>
                <a:spcPts val="0"/>
              </a:spcBef>
              <a:spcAft>
                <a:spcPts val="0"/>
              </a:spcAft>
              <a:buClr>
                <a:srgbClr val="E7EACB"/>
              </a:buClr>
              <a:buSzPct val="25000"/>
              <a:buFont typeface="Arial"/>
              <a:buNone/>
            </a:pPr>
            <a:r>
              <a:rPr lang="en-US" sz="4600" b="1" i="0" u="none" strike="noStrike" cap="none" baseline="0">
                <a:solidFill>
                  <a:srgbClr val="660000"/>
                </a:solidFill>
                <a:latin typeface="Arial"/>
                <a:ea typeface="Arial"/>
                <a:cs typeface="Arial"/>
                <a:sym typeface="Arial"/>
              </a:rPr>
              <a:t>Estuarine Life History</a:t>
            </a:r>
          </a:p>
        </p:txBody>
      </p:sp>
      <p:sp>
        <p:nvSpPr>
          <p:cNvPr id="174" name="Shape 174"/>
          <p:cNvSpPr txBox="1">
            <a:spLocks noGrp="1"/>
          </p:cNvSpPr>
          <p:nvPr>
            <p:ph type="body" idx="1"/>
          </p:nvPr>
        </p:nvSpPr>
        <p:spPr>
          <a:xfrm>
            <a:off x="277050" y="2285817"/>
            <a:ext cx="8589900" cy="4390800"/>
          </a:xfrm>
          <a:prstGeom prst="rect">
            <a:avLst/>
          </a:prstGeom>
          <a:noFill/>
          <a:ln>
            <a:noFill/>
          </a:ln>
        </p:spPr>
        <p:txBody>
          <a:bodyPr lIns="91425" tIns="45700" rIns="91425" bIns="45700" anchor="t" anchorCtr="0">
            <a:noAutofit/>
          </a:bodyPr>
          <a:lstStyle/>
          <a:p>
            <a:pPr marL="609600" marR="0" lvl="0" indent="-609600" algn="l" rtl="0">
              <a:lnSpc>
                <a:spcPct val="80000"/>
              </a:lnSpc>
              <a:spcBef>
                <a:spcPts val="0"/>
              </a:spcBef>
              <a:spcAft>
                <a:spcPts val="0"/>
              </a:spcAft>
              <a:buClr>
                <a:schemeClr val="accent2"/>
              </a:buClr>
              <a:buSzPct val="101190"/>
              <a:buFont typeface="Arial"/>
              <a:buChar char="•"/>
            </a:pPr>
            <a:r>
              <a:rPr lang="en-US" sz="2800" u="none" strike="noStrike" cap="none" baseline="0" dirty="0">
                <a:solidFill>
                  <a:srgbClr val="660000"/>
                </a:solidFill>
                <a:latin typeface="Arial"/>
                <a:ea typeface="Arial"/>
                <a:cs typeface="Arial"/>
                <a:sym typeface="Arial"/>
              </a:rPr>
              <a:t>Found in brackish water (mix of fresh and salt)</a:t>
            </a:r>
          </a:p>
          <a:p>
            <a:pPr marL="609600" marR="0" lvl="0" indent="-609600" algn="l" rtl="0">
              <a:lnSpc>
                <a:spcPct val="80000"/>
              </a:lnSpc>
              <a:spcBef>
                <a:spcPts val="0"/>
              </a:spcBef>
              <a:spcAft>
                <a:spcPts val="0"/>
              </a:spcAft>
              <a:buClr>
                <a:schemeClr val="accent2"/>
              </a:buClr>
              <a:buSzPct val="101190"/>
              <a:buFont typeface="Arial"/>
              <a:buChar char="•"/>
            </a:pPr>
            <a:r>
              <a:rPr lang="en-US" sz="2800" dirty="0">
                <a:solidFill>
                  <a:srgbClr val="660000"/>
                </a:solidFill>
                <a:latin typeface="Arial"/>
              </a:rPr>
              <a:t>Sharp bony beak with no teeth for a diet that includes:</a:t>
            </a:r>
            <a:r>
              <a:rPr lang="en-US" sz="2800" dirty="0" smtClean="0">
                <a:solidFill>
                  <a:srgbClr val="660000"/>
                </a:solidFill>
                <a:latin typeface="Arial"/>
              </a:rPr>
              <a:t> sn</a:t>
            </a:r>
            <a:r>
              <a:rPr lang="en-US" sz="2800" dirty="0" smtClean="0">
                <a:solidFill>
                  <a:srgbClr val="660000"/>
                </a:solidFill>
                <a:latin typeface="Arial"/>
                <a:ea typeface="Arial"/>
                <a:cs typeface="Arial"/>
                <a:sym typeface="Arial"/>
              </a:rPr>
              <a:t>ails</a:t>
            </a:r>
            <a:r>
              <a:rPr lang="en-US" sz="2800" u="none" strike="noStrike" cap="none" baseline="0" dirty="0" smtClean="0">
                <a:solidFill>
                  <a:srgbClr val="660000"/>
                </a:solidFill>
                <a:latin typeface="Arial"/>
                <a:ea typeface="Arial"/>
                <a:cs typeface="Arial"/>
                <a:sym typeface="Arial"/>
              </a:rPr>
              <a:t>, </a:t>
            </a:r>
            <a:r>
              <a:rPr lang="en-US" sz="2800" u="none" strike="noStrike" cap="none" baseline="0" dirty="0">
                <a:solidFill>
                  <a:srgbClr val="660000"/>
                </a:solidFill>
                <a:latin typeface="Arial"/>
                <a:ea typeface="Arial"/>
                <a:cs typeface="Arial"/>
                <a:sym typeface="Arial"/>
              </a:rPr>
              <a:t>fish, mussels, crabs,</a:t>
            </a:r>
            <a:r>
              <a:rPr lang="en-US" sz="2800" dirty="0">
                <a:solidFill>
                  <a:srgbClr val="660000"/>
                </a:solidFill>
                <a:latin typeface="Arial"/>
              </a:rPr>
              <a:t> </a:t>
            </a:r>
            <a:r>
              <a:rPr lang="en-US" sz="2800" dirty="0" smtClean="0">
                <a:solidFill>
                  <a:srgbClr val="660000"/>
                </a:solidFill>
                <a:latin typeface="Arial"/>
              </a:rPr>
              <a:t>worms, algae and other plant material</a:t>
            </a:r>
            <a:endParaRPr lang="en-US" sz="2800" dirty="0">
              <a:solidFill>
                <a:srgbClr val="660000"/>
              </a:solidFill>
              <a:latin typeface="Arial"/>
            </a:endParaRPr>
          </a:p>
        </p:txBody>
      </p:sp>
      <p:sp>
        <p:nvSpPr>
          <p:cNvPr id="175" name="Shape 175"/>
          <p:cNvSpPr/>
          <p:nvPr/>
        </p:nvSpPr>
        <p:spPr>
          <a:xfrm>
            <a:off x="823462" y="236050"/>
            <a:ext cx="2729849" cy="2049767"/>
          </a:xfrm>
          <a:prstGeom prst="rect">
            <a:avLst/>
          </a:prstGeom>
          <a:blipFill>
            <a:blip r:embed="rId3"/>
            <a:stretch>
              <a:fillRect/>
            </a:stretch>
          </a:blipFill>
        </p:spPr>
      </p:sp>
      <p:sp>
        <p:nvSpPr>
          <p:cNvPr id="176" name="Shape 176"/>
          <p:cNvSpPr/>
          <p:nvPr/>
        </p:nvSpPr>
        <p:spPr>
          <a:xfrm rot="-5400000">
            <a:off x="47939" y="4097555"/>
            <a:ext cx="2832490" cy="2129969"/>
          </a:xfrm>
          <a:prstGeom prst="rect">
            <a:avLst/>
          </a:prstGeom>
          <a:blipFill>
            <a:blip r:embed="rId4"/>
            <a:stretch>
              <a:fillRect/>
            </a:stretch>
          </a:blipFill>
          <a:ln>
            <a:noFill/>
          </a:ln>
        </p:spPr>
      </p:sp>
      <p:sp>
        <p:nvSpPr>
          <p:cNvPr id="177" name="Shape 177"/>
          <p:cNvSpPr/>
          <p:nvPr/>
        </p:nvSpPr>
        <p:spPr>
          <a:xfrm>
            <a:off x="5972739" y="4114887"/>
            <a:ext cx="2894209" cy="1858171"/>
          </a:xfrm>
          <a:prstGeom prst="rect">
            <a:avLst/>
          </a:prstGeom>
          <a:blipFill>
            <a:blip r:embed="rId5"/>
            <a:stretch>
              <a:fillRect/>
            </a:stretch>
          </a:blipFill>
          <a:ln>
            <a:noFill/>
          </a:ln>
        </p:spPr>
      </p:sp>
      <p:sp>
        <p:nvSpPr>
          <p:cNvPr id="178" name="Shape 178"/>
          <p:cNvSpPr/>
          <p:nvPr/>
        </p:nvSpPr>
        <p:spPr>
          <a:xfrm>
            <a:off x="2965523" y="3726342"/>
            <a:ext cx="2698666" cy="1620774"/>
          </a:xfrm>
          <a:prstGeom prst="rect">
            <a:avLst/>
          </a:prstGeom>
          <a:blipFill>
            <a:blip r:embed="rId6"/>
            <a:stretch>
              <a:fillRect/>
            </a:stretch>
          </a:blipFill>
          <a:ln>
            <a:noFill/>
          </a:ln>
        </p:spPr>
      </p:sp>
      <p:sp>
        <p:nvSpPr>
          <p:cNvPr id="179" name="Shape 179"/>
          <p:cNvSpPr/>
          <p:nvPr/>
        </p:nvSpPr>
        <p:spPr>
          <a:xfrm>
            <a:off x="2942704" y="5370764"/>
            <a:ext cx="2716590" cy="1324847"/>
          </a:xfrm>
          <a:prstGeom prst="rect">
            <a:avLst/>
          </a:prstGeom>
          <a:blipFill>
            <a:blip r:embed="rId7"/>
            <a:stretch>
              <a:fillRect/>
            </a:stretch>
          </a:blipFill>
          <a:ln>
            <a:noFill/>
          </a:ln>
        </p:spPr>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3086"/>
            <a:ext cx="8229600" cy="1758614"/>
          </a:xfrm>
        </p:spPr>
        <p:txBody>
          <a:bodyPr>
            <a:normAutofit fontScale="90000"/>
          </a:bodyPr>
          <a:lstStyle/>
          <a:p>
            <a:r>
              <a:rPr lang="en-US" dirty="0" smtClean="0">
                <a:solidFill>
                  <a:srgbClr val="800000"/>
                </a:solidFill>
                <a:latin typeface="Arial"/>
              </a:rPr>
              <a:t>TURTLE JOKES!!!!!!</a:t>
            </a:r>
            <a:r>
              <a:rPr lang="en-US" dirty="0" smtClean="0"/>
              <a:t/>
            </a:r>
            <a:br>
              <a:rPr lang="en-US" dirty="0" smtClean="0"/>
            </a:br>
            <a:r>
              <a:rPr lang="en-US" dirty="0" smtClean="0"/>
              <a:t/>
            </a:r>
            <a:br>
              <a:rPr lang="en-US" dirty="0" smtClean="0"/>
            </a:br>
            <a:endParaRPr lang="en-US" dirty="0"/>
          </a:p>
        </p:txBody>
      </p:sp>
      <p:sp>
        <p:nvSpPr>
          <p:cNvPr id="3" name="Content Placeholder 2"/>
          <p:cNvSpPr>
            <a:spLocks noGrp="1"/>
          </p:cNvSpPr>
          <p:nvPr>
            <p:ph idx="1"/>
          </p:nvPr>
        </p:nvSpPr>
        <p:spPr/>
        <p:txBody>
          <a:bodyPr/>
          <a:lstStyle/>
          <a:p>
            <a:pPr>
              <a:buNone/>
            </a:pPr>
            <a:endParaRPr lang="en-US" dirty="0" smtClean="0"/>
          </a:p>
          <a:p>
            <a:pPr algn="ctr">
              <a:buNone/>
            </a:pPr>
            <a:r>
              <a:rPr lang="en-US" sz="4000" dirty="0" smtClean="0">
                <a:solidFill>
                  <a:srgbClr val="800000"/>
                </a:solidFill>
                <a:latin typeface="Arial"/>
              </a:rPr>
              <a:t>Q: Why did the turtle cross the road?</a:t>
            </a:r>
          </a:p>
          <a:p>
            <a:pPr algn="ctr">
              <a:buNone/>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en-US" dirty="0" smtClean="0"/>
          </a:p>
          <a:p>
            <a:pPr algn="ctr">
              <a:buNone/>
            </a:pPr>
            <a:endParaRPr lang="en-US" dirty="0" smtClean="0">
              <a:solidFill>
                <a:srgbClr val="800000"/>
              </a:solidFill>
              <a:latin typeface="Arial"/>
            </a:endParaRPr>
          </a:p>
          <a:p>
            <a:pPr algn="ctr">
              <a:buNone/>
            </a:pPr>
            <a:r>
              <a:rPr lang="en-US" sz="4800" dirty="0" smtClean="0">
                <a:solidFill>
                  <a:srgbClr val="800000"/>
                </a:solidFill>
                <a:latin typeface="Arial"/>
              </a:rPr>
              <a:t>A: To get to the Shell Station!</a:t>
            </a:r>
            <a:r>
              <a:rPr lang="en-US" sz="4800" dirty="0" smtClean="0"/>
              <a:t/>
            </a:r>
            <a:br>
              <a:rPr lang="en-US" sz="4800" dirty="0" smtClean="0"/>
            </a:br>
            <a:endParaRPr lang="en-US" sz="4800" dirty="0" smtClean="0"/>
          </a:p>
          <a:p>
            <a:pPr>
              <a:buNone/>
            </a:pP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a:spLocks noGrp="1"/>
          </p:cNvSpPr>
          <p:nvPr>
            <p:ph type="title"/>
          </p:nvPr>
        </p:nvSpPr>
        <p:spPr>
          <a:xfrm>
            <a:off x="457200" y="253536"/>
            <a:ext cx="8229600" cy="1143000"/>
          </a:xfrm>
          <a:prstGeom prst="rect">
            <a:avLst/>
          </a:prstGeom>
          <a:noFill/>
          <a:ln>
            <a:noFill/>
          </a:ln>
        </p:spPr>
        <p:txBody>
          <a:bodyPr lIns="91425" tIns="45700" rIns="91425" bIns="45700" anchor="b" anchorCtr="0">
            <a:noAutofit/>
          </a:bodyPr>
          <a:lstStyle/>
          <a:p>
            <a:pPr marL="50800" marR="0" lvl="0" indent="0" algn="ctr" rtl="0">
              <a:lnSpc>
                <a:spcPct val="100000"/>
              </a:lnSpc>
              <a:spcBef>
                <a:spcPts val="0"/>
              </a:spcBef>
              <a:spcAft>
                <a:spcPts val="0"/>
              </a:spcAft>
              <a:buClr>
                <a:srgbClr val="E7EACB"/>
              </a:buClr>
              <a:buSzPct val="25000"/>
              <a:buFont typeface="Arial"/>
              <a:buNone/>
            </a:pPr>
            <a:r>
              <a:rPr lang="en-US" sz="4600" b="1" dirty="0" smtClean="0">
                <a:solidFill>
                  <a:srgbClr val="660000"/>
                </a:solidFill>
                <a:latin typeface="Arial"/>
                <a:ea typeface="Arial"/>
                <a:cs typeface="Arial"/>
                <a:sym typeface="Arial"/>
              </a:rPr>
              <a:t>Physical Characteristics</a:t>
            </a:r>
            <a:endParaRPr lang="en-US" sz="4600" b="1" i="0" u="none" strike="noStrike" cap="none" baseline="0" dirty="0">
              <a:solidFill>
                <a:srgbClr val="660000"/>
              </a:solidFill>
              <a:latin typeface="Arial"/>
              <a:ea typeface="Arial"/>
              <a:cs typeface="Arial"/>
              <a:sym typeface="Arial"/>
            </a:endParaRPr>
          </a:p>
        </p:txBody>
      </p:sp>
      <p:sp>
        <p:nvSpPr>
          <p:cNvPr id="210" name="Shape 210"/>
          <p:cNvSpPr txBox="1"/>
          <p:nvPr/>
        </p:nvSpPr>
        <p:spPr>
          <a:xfrm>
            <a:off x="2903538" y="2276475"/>
            <a:ext cx="184149" cy="366713"/>
          </a:xfrm>
          <a:prstGeom prst="rect">
            <a:avLst/>
          </a:prstGeom>
          <a:noFill/>
          <a:ln>
            <a:noFill/>
          </a:ln>
        </p:spPr>
        <p:txBody>
          <a:bodyPr lIns="91425" tIns="45700" rIns="91425" bIns="45700" anchor="t" anchorCtr="0">
            <a:noAutofit/>
          </a:bodyPr>
          <a:lstStyle/>
          <a:p>
            <a:endParaRPr/>
          </a:p>
        </p:txBody>
      </p:sp>
      <p:sp>
        <p:nvSpPr>
          <p:cNvPr id="211" name="Shape 211"/>
          <p:cNvSpPr/>
          <p:nvPr/>
        </p:nvSpPr>
        <p:spPr>
          <a:xfrm>
            <a:off x="377825" y="1460500"/>
            <a:ext cx="8426450" cy="222726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r>
              <a:rPr lang="en-US" sz="2800">
                <a:solidFill>
                  <a:srgbClr val="660000"/>
                </a:solidFill>
              </a:rPr>
              <a:t>   </a:t>
            </a:r>
            <a:r>
              <a:rPr lang="en-US" sz="2800" b="0" i="0" u="none" strike="noStrike" cap="none" baseline="0">
                <a:solidFill>
                  <a:srgbClr val="660000"/>
                </a:solidFill>
                <a:latin typeface="Arial"/>
                <a:ea typeface="Arial"/>
                <a:cs typeface="Arial"/>
                <a:sym typeface="Arial"/>
              </a:rPr>
              <a:t>Adapted for water and land:</a:t>
            </a:r>
          </a:p>
          <a:p>
            <a:pPr marL="914400" marR="0" lvl="1" indent="-342900" algn="l" rtl="0">
              <a:lnSpc>
                <a:spcPct val="100000"/>
              </a:lnSpc>
              <a:spcBef>
                <a:spcPts val="0"/>
              </a:spcBef>
              <a:spcAft>
                <a:spcPts val="0"/>
              </a:spcAft>
              <a:buClr>
                <a:schemeClr val="lt1"/>
              </a:buClr>
              <a:buSzPct val="60714"/>
              <a:buFont typeface="Courier New"/>
              <a:buChar char="o"/>
            </a:pPr>
            <a:r>
              <a:rPr lang="en-US" sz="2800" b="0" i="0" u="none" strike="noStrike" cap="none" baseline="0">
                <a:solidFill>
                  <a:srgbClr val="660000"/>
                </a:solidFill>
                <a:latin typeface="Arial"/>
                <a:ea typeface="Arial"/>
                <a:cs typeface="Arial"/>
                <a:sym typeface="Arial"/>
              </a:rPr>
              <a:t>Shells streamlined for swimming</a:t>
            </a:r>
          </a:p>
          <a:p>
            <a:pPr marL="914400" marR="0" lvl="1" indent="-342900" algn="l" rtl="0">
              <a:lnSpc>
                <a:spcPct val="100000"/>
              </a:lnSpc>
              <a:spcBef>
                <a:spcPts val="0"/>
              </a:spcBef>
              <a:spcAft>
                <a:spcPts val="0"/>
              </a:spcAft>
              <a:buClr>
                <a:schemeClr val="lt1"/>
              </a:buClr>
              <a:buSzPct val="60714"/>
              <a:buFont typeface="Courier New"/>
              <a:buChar char="o"/>
            </a:pPr>
            <a:r>
              <a:rPr lang="en-US" sz="2800" b="0" i="0" u="none" strike="noStrike" cap="none" baseline="0">
                <a:solidFill>
                  <a:srgbClr val="660000"/>
                </a:solidFill>
                <a:latin typeface="Arial"/>
                <a:ea typeface="Arial"/>
                <a:cs typeface="Arial"/>
                <a:sym typeface="Arial"/>
              </a:rPr>
              <a:t>Webbed feet for swimming and nest digging</a:t>
            </a:r>
          </a:p>
          <a:p>
            <a:pPr marL="914400" marR="0" lvl="1" indent="-342900" algn="l" rtl="0">
              <a:lnSpc>
                <a:spcPct val="100000"/>
              </a:lnSpc>
              <a:spcBef>
                <a:spcPts val="0"/>
              </a:spcBef>
              <a:spcAft>
                <a:spcPts val="0"/>
              </a:spcAft>
              <a:buClr>
                <a:schemeClr val="lt1"/>
              </a:buClr>
              <a:buSzPct val="60714"/>
              <a:buFont typeface="Courier New"/>
              <a:buChar char="o"/>
            </a:pPr>
            <a:r>
              <a:rPr lang="en-US" sz="2800" b="0" i="0" u="none" strike="noStrike" cap="none" baseline="0">
                <a:solidFill>
                  <a:srgbClr val="660000"/>
                </a:solidFill>
                <a:latin typeface="Arial"/>
                <a:ea typeface="Arial"/>
                <a:cs typeface="Arial"/>
                <a:sym typeface="Arial"/>
              </a:rPr>
              <a:t>Nails for digging into sand or mud </a:t>
            </a:r>
          </a:p>
          <a:p>
            <a:pPr marL="0" marR="0" lvl="0" indent="0" algn="l" rtl="0">
              <a:lnSpc>
                <a:spcPct val="100000"/>
              </a:lnSpc>
              <a:spcBef>
                <a:spcPts val="0"/>
              </a:spcBef>
              <a:spcAft>
                <a:spcPts val="0"/>
              </a:spcAft>
              <a:buClr>
                <a:schemeClr val="lt1"/>
              </a:buClr>
              <a:buSzPct val="25000"/>
              <a:buFont typeface="Arial"/>
              <a:buNone/>
            </a:pPr>
            <a:r>
              <a:rPr lang="en-US" sz="2800" b="0" i="0" u="none" strike="noStrike" cap="none" baseline="0">
                <a:solidFill>
                  <a:srgbClr val="660000"/>
                </a:solidFill>
                <a:latin typeface="Arial"/>
                <a:ea typeface="Arial"/>
                <a:cs typeface="Arial"/>
                <a:sym typeface="Arial"/>
              </a:rPr>
              <a:t>	</a:t>
            </a:r>
          </a:p>
        </p:txBody>
      </p:sp>
      <p:sp>
        <p:nvSpPr>
          <p:cNvPr id="212" name="Shape 212"/>
          <p:cNvSpPr/>
          <p:nvPr/>
        </p:nvSpPr>
        <p:spPr>
          <a:xfrm>
            <a:off x="6897235" y="3954146"/>
            <a:ext cx="2075545" cy="2896598"/>
          </a:xfrm>
          <a:prstGeom prst="rect">
            <a:avLst/>
          </a:prstGeom>
          <a:blipFill>
            <a:blip r:embed="rId3"/>
            <a:stretch>
              <a:fillRect/>
            </a:stretch>
          </a:blipFill>
        </p:spPr>
      </p:sp>
      <p:sp>
        <p:nvSpPr>
          <p:cNvPr id="213" name="Shape 213"/>
          <p:cNvSpPr/>
          <p:nvPr/>
        </p:nvSpPr>
        <p:spPr>
          <a:xfrm>
            <a:off x="170090" y="3839337"/>
            <a:ext cx="2268311" cy="2902550"/>
          </a:xfrm>
          <a:prstGeom prst="rect">
            <a:avLst/>
          </a:prstGeom>
          <a:blipFill>
            <a:blip r:embed="rId4"/>
            <a:stretch>
              <a:fillRect/>
            </a:stretch>
          </a:blipFill>
        </p:spPr>
      </p:sp>
      <p:sp>
        <p:nvSpPr>
          <p:cNvPr id="214" name="Shape 214"/>
          <p:cNvSpPr txBox="1"/>
          <p:nvPr/>
        </p:nvSpPr>
        <p:spPr>
          <a:xfrm>
            <a:off x="170090" y="3429376"/>
            <a:ext cx="2002799" cy="4602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2400" b="1" i="0" u="none" strike="noStrike" cap="none" baseline="0">
                <a:solidFill>
                  <a:srgbClr val="660000"/>
                </a:solidFill>
                <a:latin typeface="Arial"/>
                <a:ea typeface="Arial"/>
                <a:cs typeface="Arial"/>
                <a:sym typeface="Arial"/>
              </a:rPr>
              <a:t>Carapace</a:t>
            </a:r>
          </a:p>
          <a:p>
            <a:endParaRPr lang="en-US" sz="2400" b="1" i="0" u="none" strike="noStrike" cap="none" baseline="0">
              <a:solidFill>
                <a:srgbClr val="660000"/>
              </a:solidFill>
              <a:latin typeface="Arial"/>
              <a:ea typeface="Arial"/>
              <a:cs typeface="Arial"/>
              <a:sym typeface="Arial"/>
            </a:endParaRPr>
          </a:p>
        </p:txBody>
      </p:sp>
      <p:sp>
        <p:nvSpPr>
          <p:cNvPr id="215" name="Shape 215"/>
          <p:cNvSpPr txBox="1"/>
          <p:nvPr/>
        </p:nvSpPr>
        <p:spPr>
          <a:xfrm>
            <a:off x="6981157" y="3554612"/>
            <a:ext cx="1907700" cy="476998"/>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2400" b="1" i="0" u="none" strike="noStrike" cap="none" baseline="0">
                <a:solidFill>
                  <a:srgbClr val="660000"/>
                </a:solidFill>
                <a:latin typeface="Arial"/>
                <a:ea typeface="Arial"/>
                <a:cs typeface="Arial"/>
                <a:sym typeface="Arial"/>
              </a:rPr>
              <a:t>Plastron</a:t>
            </a:r>
          </a:p>
          <a:p>
            <a:endParaRPr lang="en-US" sz="2400" b="1" i="0" u="none" strike="noStrike" cap="none" baseline="0">
              <a:solidFill>
                <a:srgbClr val="660000"/>
              </a:solidFill>
              <a:latin typeface="Arial"/>
              <a:ea typeface="Arial"/>
              <a:cs typeface="Arial"/>
              <a:sym typeface="Arial"/>
            </a:endParaRPr>
          </a:p>
        </p:txBody>
      </p:sp>
      <p:sp>
        <p:nvSpPr>
          <p:cNvPr id="216" name="Shape 216"/>
          <p:cNvSpPr/>
          <p:nvPr/>
        </p:nvSpPr>
        <p:spPr>
          <a:xfrm>
            <a:off x="2882535" y="3889576"/>
            <a:ext cx="3850568" cy="2155394"/>
          </a:xfrm>
          <a:prstGeom prst="rect">
            <a:avLst/>
          </a:prstGeom>
          <a:blipFill>
            <a:blip r:embed="rId5"/>
            <a:stretch>
              <a:fillRect/>
            </a:stretch>
          </a:blipFill>
        </p:spPr>
      </p:sp>
      <p:sp>
        <p:nvSpPr>
          <p:cNvPr id="217" name="Shape 217"/>
          <p:cNvSpPr txBox="1"/>
          <p:nvPr/>
        </p:nvSpPr>
        <p:spPr>
          <a:xfrm>
            <a:off x="3407719" y="6132221"/>
            <a:ext cx="2800199" cy="4572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2400" b="1" i="0" u="none" strike="noStrike" cap="none" baseline="0">
                <a:solidFill>
                  <a:srgbClr val="660000"/>
                </a:solidFill>
                <a:latin typeface="Arial"/>
                <a:ea typeface="Arial"/>
                <a:cs typeface="Arial"/>
                <a:sym typeface="Arial"/>
              </a:rPr>
              <a:t>Feet and Nails</a:t>
            </a:r>
          </a:p>
        </p:txBody>
      </p:sp>
    </p:spTree>
  </p:cSld>
  <p:clrMapOvr>
    <a:masterClrMapping/>
  </p:clrMapOvr>
  <p:transition spd="slow">
    <p:cut/>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245</TotalTime>
  <Words>1312</Words>
  <Application>Microsoft Office PowerPoint</Application>
  <PresentationFormat>On-screen Show (4:3)</PresentationFormat>
  <Paragraphs>143</Paragraphs>
  <Slides>20</Slides>
  <Notes>15</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What is a Diamondback Terrapin?</vt:lpstr>
      <vt:lpstr>PowerPoint Presentation</vt:lpstr>
      <vt:lpstr>Diamondback Terrapin Habitat</vt:lpstr>
      <vt:lpstr>Habitat: Salt Marsh</vt:lpstr>
      <vt:lpstr>Habitat: Salt Marsh</vt:lpstr>
      <vt:lpstr>Estuarine Life History</vt:lpstr>
      <vt:lpstr>TURTLE JOKES!!!!!!  </vt:lpstr>
      <vt:lpstr>PowerPoint Presentation</vt:lpstr>
      <vt:lpstr>Physical Characteristics</vt:lpstr>
      <vt:lpstr>Sexual Dimorphism</vt:lpstr>
      <vt:lpstr>Reproduction</vt:lpstr>
      <vt:lpstr>Hatchlings</vt:lpstr>
      <vt:lpstr>Conservation Efforts</vt:lpstr>
      <vt:lpstr>Threats</vt:lpstr>
      <vt:lpstr>More Threats</vt:lpstr>
      <vt:lpstr>Natural Threats</vt:lpstr>
      <vt:lpstr>TURTLE JOKES!!!!!!  </vt:lpstr>
      <vt:lpstr>PowerPoint Presentation</vt:lpstr>
      <vt:lpstr>Helping Hands!</vt:lpstr>
      <vt:lpstr>QUESTIONS???</vt:lpstr>
    </vt:vector>
  </TitlesOfParts>
  <Company>University of Michigan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Jillian Smith</dc:creator>
  <cp:lastModifiedBy>Wnek, John</cp:lastModifiedBy>
  <cp:revision>17</cp:revision>
  <dcterms:created xsi:type="dcterms:W3CDTF">2013-10-22T13:23:19Z</dcterms:created>
  <dcterms:modified xsi:type="dcterms:W3CDTF">2013-10-22T17:40:02Z</dcterms:modified>
</cp:coreProperties>
</file>