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32467550" cy="43397488"/>
  <p:defaultTextStyle>
    <a:defPPr>
      <a:defRPr lang="en-US"/>
    </a:defPPr>
    <a:lvl1pPr algn="l" rtl="0" fontAlgn="base">
      <a:spcBef>
        <a:spcPct val="0"/>
      </a:spcBef>
      <a:spcAft>
        <a:spcPct val="0"/>
      </a:spcAft>
      <a:defRPr sz="8600" kern="1200">
        <a:solidFill>
          <a:schemeClr val="tx1"/>
        </a:solidFill>
        <a:latin typeface="Arial" charset="0"/>
        <a:ea typeface="+mn-ea"/>
        <a:cs typeface="Arial" charset="0"/>
      </a:defRPr>
    </a:lvl1pPr>
    <a:lvl2pPr marL="457200" algn="l" rtl="0" fontAlgn="base">
      <a:spcBef>
        <a:spcPct val="0"/>
      </a:spcBef>
      <a:spcAft>
        <a:spcPct val="0"/>
      </a:spcAft>
      <a:defRPr sz="8600" kern="1200">
        <a:solidFill>
          <a:schemeClr val="tx1"/>
        </a:solidFill>
        <a:latin typeface="Arial" charset="0"/>
        <a:ea typeface="+mn-ea"/>
        <a:cs typeface="Arial" charset="0"/>
      </a:defRPr>
    </a:lvl2pPr>
    <a:lvl3pPr marL="914400" algn="l" rtl="0" fontAlgn="base">
      <a:spcBef>
        <a:spcPct val="0"/>
      </a:spcBef>
      <a:spcAft>
        <a:spcPct val="0"/>
      </a:spcAft>
      <a:defRPr sz="8600" kern="1200">
        <a:solidFill>
          <a:schemeClr val="tx1"/>
        </a:solidFill>
        <a:latin typeface="Arial" charset="0"/>
        <a:ea typeface="+mn-ea"/>
        <a:cs typeface="Arial" charset="0"/>
      </a:defRPr>
    </a:lvl3pPr>
    <a:lvl4pPr marL="1371600" algn="l" rtl="0" fontAlgn="base">
      <a:spcBef>
        <a:spcPct val="0"/>
      </a:spcBef>
      <a:spcAft>
        <a:spcPct val="0"/>
      </a:spcAft>
      <a:defRPr sz="8600" kern="1200">
        <a:solidFill>
          <a:schemeClr val="tx1"/>
        </a:solidFill>
        <a:latin typeface="Arial" charset="0"/>
        <a:ea typeface="+mn-ea"/>
        <a:cs typeface="Arial" charset="0"/>
      </a:defRPr>
    </a:lvl4pPr>
    <a:lvl5pPr marL="1828800" algn="l" rtl="0" fontAlgn="base">
      <a:spcBef>
        <a:spcPct val="0"/>
      </a:spcBef>
      <a:spcAft>
        <a:spcPct val="0"/>
      </a:spcAft>
      <a:defRPr sz="8600" kern="1200">
        <a:solidFill>
          <a:schemeClr val="tx1"/>
        </a:solidFill>
        <a:latin typeface="Arial" charset="0"/>
        <a:ea typeface="+mn-ea"/>
        <a:cs typeface="Arial" charset="0"/>
      </a:defRPr>
    </a:lvl5pPr>
    <a:lvl6pPr marL="2286000" algn="l" defTabSz="914400" rtl="0" eaLnBrk="1" latinLnBrk="0" hangingPunct="1">
      <a:defRPr sz="8600" kern="1200">
        <a:solidFill>
          <a:schemeClr val="tx1"/>
        </a:solidFill>
        <a:latin typeface="Arial" charset="0"/>
        <a:ea typeface="+mn-ea"/>
        <a:cs typeface="Arial" charset="0"/>
      </a:defRPr>
    </a:lvl6pPr>
    <a:lvl7pPr marL="2743200" algn="l" defTabSz="914400" rtl="0" eaLnBrk="1" latinLnBrk="0" hangingPunct="1">
      <a:defRPr sz="8600" kern="1200">
        <a:solidFill>
          <a:schemeClr val="tx1"/>
        </a:solidFill>
        <a:latin typeface="Arial" charset="0"/>
        <a:ea typeface="+mn-ea"/>
        <a:cs typeface="Arial" charset="0"/>
      </a:defRPr>
    </a:lvl7pPr>
    <a:lvl8pPr marL="3200400" algn="l" defTabSz="914400" rtl="0" eaLnBrk="1" latinLnBrk="0" hangingPunct="1">
      <a:defRPr sz="8600" kern="1200">
        <a:solidFill>
          <a:schemeClr val="tx1"/>
        </a:solidFill>
        <a:latin typeface="Arial" charset="0"/>
        <a:ea typeface="+mn-ea"/>
        <a:cs typeface="Arial" charset="0"/>
      </a:defRPr>
    </a:lvl8pPr>
    <a:lvl9pPr marL="3657600" algn="l" defTabSz="914400" rtl="0" eaLnBrk="1" latinLnBrk="0" hangingPunct="1">
      <a:defRPr sz="8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331" autoAdjust="0"/>
  </p:normalViewPr>
  <p:slideViewPr>
    <p:cSldViewPr>
      <p:cViewPr>
        <p:scale>
          <a:sx n="40" d="100"/>
          <a:sy n="40" d="100"/>
        </p:scale>
        <p:origin x="1704" y="-2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tweitmann\Local%20Settings\Temporary%20Internet%20Files\Content.IE5\CL2W6BKN\junior%20research%20project%20data%5b1%5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tweitmann\Local%20Settings\Temporary%20Internet%20Files\Content.IE5\CL2W6BKN\junior%20research%20project%20data%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tweitmann\Local%20Settings\Temporary%20Internet%20Files\Content.IE5\CL2W6BKN\junior%20research%20project%20data%5b1%5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atweitmann\Local%20Settings\Temporary%20Internet%20Files\Content.IE5\CL2W6BKN\junior%20research%20project%20data%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2400">
                <a:latin typeface="Times New Roman" pitchFamily="18" charset="0"/>
                <a:cs typeface="Times New Roman" pitchFamily="18" charset="0"/>
              </a:defRPr>
            </a:pPr>
            <a:r>
              <a:rPr lang="en-US" sz="2400" dirty="0">
                <a:latin typeface="Times New Roman" pitchFamily="18" charset="0"/>
                <a:cs typeface="Times New Roman" pitchFamily="18" charset="0"/>
              </a:rPr>
              <a:t>Comparison of Nesting with Groups Present and Nesting With No Groups Present</a:t>
            </a:r>
          </a:p>
        </c:rich>
      </c:tx>
      <c:layout>
        <c:manualLayout>
          <c:xMode val="edge"/>
          <c:yMode val="edge"/>
          <c:x val="0.10767366579177602"/>
          <c:y val="9.259259259259349E-3"/>
        </c:manualLayout>
      </c:layout>
      <c:overlay val="0"/>
    </c:title>
    <c:autoTitleDeleted val="0"/>
    <c:plotArea>
      <c:layout>
        <c:manualLayout>
          <c:layoutTarget val="inner"/>
          <c:xMode val="edge"/>
          <c:yMode val="edge"/>
          <c:x val="7.8239918873777139E-2"/>
          <c:y val="0.14800539847291883"/>
          <c:w val="0.6493851109520401"/>
          <c:h val="0.73803194345025069"/>
        </c:manualLayout>
      </c:layout>
      <c:barChart>
        <c:barDir val="col"/>
        <c:grouping val="clustered"/>
        <c:varyColors val="0"/>
        <c:ser>
          <c:idx val="0"/>
          <c:order val="0"/>
          <c:tx>
            <c:strRef>
              <c:f>Sheet2!$I$3</c:f>
              <c:strCache>
                <c:ptCount val="1"/>
                <c:pt idx="0">
                  <c:v>Nests With Groups Present</c:v>
                </c:pt>
              </c:strCache>
            </c:strRef>
          </c:tx>
          <c:spPr>
            <a:solidFill>
              <a:srgbClr val="002060"/>
            </a:solidFill>
          </c:spPr>
          <c:invertIfNegative val="0"/>
          <c:errBars>
            <c:errBarType val="both"/>
            <c:errValType val="percentage"/>
            <c:noEndCap val="0"/>
            <c:val val="5"/>
          </c:errBars>
          <c:cat>
            <c:numRef>
              <c:f>Sheet2!$J$2:$M$2</c:f>
              <c:numCache>
                <c:formatCode>General</c:formatCode>
                <c:ptCount val="4"/>
                <c:pt idx="0">
                  <c:v>2007</c:v>
                </c:pt>
                <c:pt idx="1">
                  <c:v>2008</c:v>
                </c:pt>
                <c:pt idx="2">
                  <c:v>2009</c:v>
                </c:pt>
                <c:pt idx="3">
                  <c:v>2010</c:v>
                </c:pt>
              </c:numCache>
            </c:numRef>
          </c:cat>
          <c:val>
            <c:numRef>
              <c:f>Sheet2!$J$3:$M$3</c:f>
              <c:numCache>
                <c:formatCode>General</c:formatCode>
                <c:ptCount val="4"/>
                <c:pt idx="0">
                  <c:v>56</c:v>
                </c:pt>
                <c:pt idx="1">
                  <c:v>33</c:v>
                </c:pt>
                <c:pt idx="2">
                  <c:v>45</c:v>
                </c:pt>
                <c:pt idx="3">
                  <c:v>30</c:v>
                </c:pt>
              </c:numCache>
            </c:numRef>
          </c:val>
        </c:ser>
        <c:ser>
          <c:idx val="1"/>
          <c:order val="1"/>
          <c:tx>
            <c:strRef>
              <c:f>Sheet2!$I$4</c:f>
              <c:strCache>
                <c:ptCount val="1"/>
                <c:pt idx="0">
                  <c:v>Nests With No Groups Present</c:v>
                </c:pt>
              </c:strCache>
            </c:strRef>
          </c:tx>
          <c:spPr>
            <a:solidFill>
              <a:srgbClr val="00B050"/>
            </a:solidFill>
          </c:spPr>
          <c:invertIfNegative val="0"/>
          <c:errBars>
            <c:errBarType val="both"/>
            <c:errValType val="percentage"/>
            <c:noEndCap val="0"/>
            <c:val val="5"/>
          </c:errBars>
          <c:cat>
            <c:numRef>
              <c:f>Sheet2!$J$2:$M$2</c:f>
              <c:numCache>
                <c:formatCode>General</c:formatCode>
                <c:ptCount val="4"/>
                <c:pt idx="0">
                  <c:v>2007</c:v>
                </c:pt>
                <c:pt idx="1">
                  <c:v>2008</c:v>
                </c:pt>
                <c:pt idx="2">
                  <c:v>2009</c:v>
                </c:pt>
                <c:pt idx="3">
                  <c:v>2010</c:v>
                </c:pt>
              </c:numCache>
            </c:numRef>
          </c:cat>
          <c:val>
            <c:numRef>
              <c:f>Sheet2!$J$4:$M$4</c:f>
              <c:numCache>
                <c:formatCode>General</c:formatCode>
                <c:ptCount val="4"/>
                <c:pt idx="0">
                  <c:v>30</c:v>
                </c:pt>
                <c:pt idx="1">
                  <c:v>35</c:v>
                </c:pt>
                <c:pt idx="2">
                  <c:v>43</c:v>
                </c:pt>
                <c:pt idx="3">
                  <c:v>45</c:v>
                </c:pt>
              </c:numCache>
            </c:numRef>
          </c:val>
        </c:ser>
        <c:dLbls>
          <c:showLegendKey val="0"/>
          <c:showVal val="0"/>
          <c:showCatName val="0"/>
          <c:showSerName val="0"/>
          <c:showPercent val="0"/>
          <c:showBubbleSize val="0"/>
        </c:dLbls>
        <c:gapWidth val="150"/>
        <c:axId val="70922240"/>
        <c:axId val="70924160"/>
      </c:barChart>
      <c:catAx>
        <c:axId val="70922240"/>
        <c:scaling>
          <c:orientation val="minMax"/>
        </c:scaling>
        <c:delete val="0"/>
        <c:axPos val="b"/>
        <c:title>
          <c:tx>
            <c:rich>
              <a:bodyPr/>
              <a:lstStyle/>
              <a:p>
                <a:pPr>
                  <a:defRPr sz="2000"/>
                </a:pPr>
                <a:r>
                  <a:rPr lang="en-US" sz="2000" dirty="0" smtClean="0"/>
                  <a:t>Year</a:t>
                </a:r>
                <a:endParaRPr lang="en-US" sz="2000" dirty="0"/>
              </a:p>
            </c:rich>
          </c:tx>
          <c:layout/>
          <c:overlay val="0"/>
        </c:title>
        <c:numFmt formatCode="General" sourceLinked="1"/>
        <c:majorTickMark val="none"/>
        <c:minorTickMark val="none"/>
        <c:tickLblPos val="nextTo"/>
        <c:txPr>
          <a:bodyPr/>
          <a:lstStyle/>
          <a:p>
            <a:pPr>
              <a:defRPr sz="1800"/>
            </a:pPr>
            <a:endParaRPr lang="en-US"/>
          </a:p>
        </c:txPr>
        <c:crossAx val="70924160"/>
        <c:crosses val="autoZero"/>
        <c:auto val="1"/>
        <c:lblAlgn val="ctr"/>
        <c:lblOffset val="100"/>
        <c:noMultiLvlLbl val="0"/>
      </c:catAx>
      <c:valAx>
        <c:axId val="70924160"/>
        <c:scaling>
          <c:orientation val="minMax"/>
        </c:scaling>
        <c:delete val="0"/>
        <c:axPos val="l"/>
        <c:majorGridlines/>
        <c:title>
          <c:tx>
            <c:rich>
              <a:bodyPr/>
              <a:lstStyle/>
              <a:p>
                <a:pPr>
                  <a:defRPr sz="1800"/>
                </a:pPr>
                <a:r>
                  <a:rPr lang="en-US" sz="1800"/>
                  <a:t>Number of Nests</a:t>
                </a:r>
              </a:p>
            </c:rich>
          </c:tx>
          <c:layout/>
          <c:overlay val="0"/>
        </c:title>
        <c:numFmt formatCode="General" sourceLinked="1"/>
        <c:majorTickMark val="out"/>
        <c:minorTickMark val="none"/>
        <c:tickLblPos val="nextTo"/>
        <c:txPr>
          <a:bodyPr/>
          <a:lstStyle/>
          <a:p>
            <a:pPr>
              <a:defRPr sz="1800" baseline="0"/>
            </a:pPr>
            <a:endParaRPr lang="en-US"/>
          </a:p>
        </c:txPr>
        <c:crossAx val="70922240"/>
        <c:crosses val="autoZero"/>
        <c:crossBetween val="between"/>
      </c:valAx>
    </c:plotArea>
    <c:legend>
      <c:legendPos val="r"/>
      <c:layout>
        <c:manualLayout>
          <c:xMode val="edge"/>
          <c:yMode val="edge"/>
          <c:x val="0.75103302905720859"/>
          <c:y val="0.34115202219040902"/>
          <c:w val="0.23042981906022841"/>
          <c:h val="0.26794962419470292"/>
        </c:manualLayout>
      </c:layout>
      <c:overlay val="0"/>
      <c:spPr>
        <a:ln>
          <a:solidFill>
            <a:schemeClr val="tx1"/>
          </a:solidFill>
        </a:ln>
      </c:spPr>
      <c:txPr>
        <a:bodyPr/>
        <a:lstStyle/>
        <a:p>
          <a:pPr>
            <a:defRPr sz="1800"/>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sz="2400" dirty="0">
                <a:latin typeface="Times New Roman" pitchFamily="18" charset="0"/>
                <a:cs typeface="Times New Roman" pitchFamily="18" charset="0"/>
              </a:rPr>
              <a:t>Comparison of Percentage of Nesting When No Groups Were Present and Percentage When No Groups Were Present</a:t>
            </a:r>
          </a:p>
        </c:rich>
      </c:tx>
      <c:layout/>
      <c:overlay val="0"/>
    </c:title>
    <c:autoTitleDeleted val="0"/>
    <c:plotArea>
      <c:layout>
        <c:manualLayout>
          <c:layoutTarget val="inner"/>
          <c:xMode val="edge"/>
          <c:yMode val="edge"/>
          <c:x val="0.18374964667878071"/>
          <c:y val="0.18467326893416675"/>
          <c:w val="0.52289822927063689"/>
          <c:h val="0.68848722199198753"/>
        </c:manualLayout>
      </c:layout>
      <c:barChart>
        <c:barDir val="col"/>
        <c:grouping val="clustered"/>
        <c:varyColors val="0"/>
        <c:ser>
          <c:idx val="0"/>
          <c:order val="0"/>
          <c:tx>
            <c:strRef>
              <c:f>Sheet3!$B$1</c:f>
              <c:strCache>
                <c:ptCount val="1"/>
                <c:pt idx="0">
                  <c:v>Percentage of nesting when no groups were present</c:v>
                </c:pt>
              </c:strCache>
            </c:strRef>
          </c:tx>
          <c:spPr>
            <a:solidFill>
              <a:srgbClr val="002060"/>
            </a:solidFill>
            <a:ln>
              <a:solidFill>
                <a:srgbClr val="000000"/>
              </a:solidFill>
            </a:ln>
          </c:spPr>
          <c:invertIfNegative val="0"/>
          <c:errBars>
            <c:errBarType val="both"/>
            <c:errValType val="percentage"/>
            <c:noEndCap val="0"/>
            <c:val val="5"/>
          </c:errBars>
          <c:cat>
            <c:numRef>
              <c:f>Sheet3!$A$2:$A$5</c:f>
              <c:numCache>
                <c:formatCode>General</c:formatCode>
                <c:ptCount val="4"/>
                <c:pt idx="0">
                  <c:v>2007</c:v>
                </c:pt>
                <c:pt idx="1">
                  <c:v>2008</c:v>
                </c:pt>
                <c:pt idx="2">
                  <c:v>2009</c:v>
                </c:pt>
                <c:pt idx="3">
                  <c:v>2010</c:v>
                </c:pt>
              </c:numCache>
            </c:numRef>
          </c:cat>
          <c:val>
            <c:numRef>
              <c:f>Sheet3!$B$2:$B$5</c:f>
              <c:numCache>
                <c:formatCode>0.00%</c:formatCode>
                <c:ptCount val="4"/>
                <c:pt idx="0">
                  <c:v>0.34883720930232581</c:v>
                </c:pt>
                <c:pt idx="1">
                  <c:v>0.51470588235294112</c:v>
                </c:pt>
                <c:pt idx="2">
                  <c:v>0.48863636363636381</c:v>
                </c:pt>
                <c:pt idx="3">
                  <c:v>0.60000000000000064</c:v>
                </c:pt>
              </c:numCache>
            </c:numRef>
          </c:val>
        </c:ser>
        <c:ser>
          <c:idx val="1"/>
          <c:order val="1"/>
          <c:tx>
            <c:strRef>
              <c:f>Sheet3!$C$1</c:f>
              <c:strCache>
                <c:ptCount val="1"/>
                <c:pt idx="0">
                  <c:v>Percentage when no groups were present</c:v>
                </c:pt>
              </c:strCache>
            </c:strRef>
          </c:tx>
          <c:spPr>
            <a:solidFill>
              <a:srgbClr val="00B050"/>
            </a:solidFill>
          </c:spPr>
          <c:invertIfNegative val="0"/>
          <c:errBars>
            <c:errBarType val="both"/>
            <c:errValType val="percentage"/>
            <c:noEndCap val="0"/>
            <c:val val="5"/>
          </c:errBars>
          <c:cat>
            <c:numRef>
              <c:f>Sheet3!$A$2:$A$5</c:f>
              <c:numCache>
                <c:formatCode>General</c:formatCode>
                <c:ptCount val="4"/>
                <c:pt idx="0">
                  <c:v>2007</c:v>
                </c:pt>
                <c:pt idx="1">
                  <c:v>2008</c:v>
                </c:pt>
                <c:pt idx="2">
                  <c:v>2009</c:v>
                </c:pt>
                <c:pt idx="3">
                  <c:v>2010</c:v>
                </c:pt>
              </c:numCache>
            </c:numRef>
          </c:cat>
          <c:val>
            <c:numRef>
              <c:f>Sheet3!$C$2:$C$5</c:f>
              <c:numCache>
                <c:formatCode>0.00%</c:formatCode>
                <c:ptCount val="4"/>
                <c:pt idx="0">
                  <c:v>0.48536299765808077</c:v>
                </c:pt>
                <c:pt idx="1">
                  <c:v>0.44730679156908765</c:v>
                </c:pt>
                <c:pt idx="2">
                  <c:v>0.4642857142857143</c:v>
                </c:pt>
                <c:pt idx="3">
                  <c:v>0.38934426229508323</c:v>
                </c:pt>
              </c:numCache>
            </c:numRef>
          </c:val>
        </c:ser>
        <c:dLbls>
          <c:showLegendKey val="0"/>
          <c:showVal val="0"/>
          <c:showCatName val="0"/>
          <c:showSerName val="0"/>
          <c:showPercent val="0"/>
          <c:showBubbleSize val="0"/>
        </c:dLbls>
        <c:gapWidth val="150"/>
        <c:axId val="70963200"/>
        <c:axId val="70965120"/>
      </c:barChart>
      <c:catAx>
        <c:axId val="70963200"/>
        <c:scaling>
          <c:orientation val="minMax"/>
        </c:scaling>
        <c:delete val="0"/>
        <c:axPos val="b"/>
        <c:title>
          <c:tx>
            <c:rich>
              <a:bodyPr/>
              <a:lstStyle/>
              <a:p>
                <a:pPr>
                  <a:defRPr/>
                </a:pPr>
                <a:r>
                  <a:rPr lang="en-US" sz="2000" dirty="0"/>
                  <a:t>Year</a:t>
                </a:r>
                <a:endParaRPr lang="en-US" dirty="0"/>
              </a:p>
            </c:rich>
          </c:tx>
          <c:layout/>
          <c:overlay val="0"/>
        </c:title>
        <c:numFmt formatCode="General" sourceLinked="1"/>
        <c:majorTickMark val="none"/>
        <c:minorTickMark val="none"/>
        <c:tickLblPos val="nextTo"/>
        <c:crossAx val="70965120"/>
        <c:crosses val="autoZero"/>
        <c:auto val="1"/>
        <c:lblAlgn val="ctr"/>
        <c:lblOffset val="100"/>
        <c:noMultiLvlLbl val="0"/>
      </c:catAx>
      <c:valAx>
        <c:axId val="70965120"/>
        <c:scaling>
          <c:orientation val="minMax"/>
        </c:scaling>
        <c:delete val="0"/>
        <c:axPos val="l"/>
        <c:majorGridlines/>
        <c:title>
          <c:tx>
            <c:rich>
              <a:bodyPr/>
              <a:lstStyle/>
              <a:p>
                <a:pPr>
                  <a:defRPr/>
                </a:pPr>
                <a:r>
                  <a:rPr lang="en-US"/>
                  <a:t>Percentage</a:t>
                </a:r>
              </a:p>
            </c:rich>
          </c:tx>
          <c:layout/>
          <c:overlay val="0"/>
        </c:title>
        <c:numFmt formatCode="0.00%" sourceLinked="1"/>
        <c:majorTickMark val="out"/>
        <c:minorTickMark val="none"/>
        <c:tickLblPos val="nextTo"/>
        <c:crossAx val="70963200"/>
        <c:crosses val="autoZero"/>
        <c:crossBetween val="between"/>
      </c:valAx>
    </c:plotArea>
    <c:legend>
      <c:legendPos val="r"/>
      <c:layout>
        <c:manualLayout>
          <c:xMode val="edge"/>
          <c:yMode val="edge"/>
          <c:x val="0.75331718150615756"/>
          <c:y val="0.29833441567226837"/>
          <c:w val="0.22677007129427967"/>
          <c:h val="0.32611998500187567"/>
        </c:manualLayout>
      </c:layout>
      <c:overlay val="0"/>
      <c:spPr>
        <a:ln>
          <a:solidFill>
            <a:schemeClr val="tx1"/>
          </a:solidFill>
        </a:ln>
      </c:spPr>
    </c:legend>
    <c:plotVisOnly val="1"/>
    <c:dispBlanksAs val="gap"/>
    <c:showDLblsOverMax val="0"/>
  </c:chart>
  <c:spPr>
    <a:solidFill>
      <a:schemeClr val="bg1"/>
    </a:solidFill>
    <a:ln>
      <a:solidFill>
        <a:schemeClr val="tx1"/>
      </a:solid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400"/>
            </a:pPr>
            <a:r>
              <a:rPr lang="en-US" sz="2400" dirty="0" err="1">
                <a:latin typeface="Times New Roman" pitchFamily="18" charset="0"/>
                <a:cs typeface="Times New Roman" pitchFamily="18" charset="0"/>
              </a:rPr>
              <a:t>Nestings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2009</a:t>
            </a:r>
          </a:p>
        </c:rich>
      </c:tx>
      <c:layout/>
      <c:overlay val="0"/>
    </c:title>
    <c:autoTitleDeleted val="0"/>
    <c:plotArea>
      <c:layout/>
      <c:lineChart>
        <c:grouping val="standard"/>
        <c:varyColors val="0"/>
        <c:ser>
          <c:idx val="0"/>
          <c:order val="0"/>
          <c:marker>
            <c:symbol val="none"/>
          </c:marker>
          <c:cat>
            <c:numRef>
              <c:f>Sheet2!$B$7:$B$47</c:f>
              <c:numCache>
                <c:formatCode>d\-mmm</c:formatCode>
                <c:ptCount val="41"/>
                <c:pt idx="0">
                  <c:v>40697</c:v>
                </c:pt>
                <c:pt idx="1">
                  <c:v>40698</c:v>
                </c:pt>
                <c:pt idx="2">
                  <c:v>40699</c:v>
                </c:pt>
                <c:pt idx="3">
                  <c:v>40700</c:v>
                </c:pt>
                <c:pt idx="4">
                  <c:v>40701</c:v>
                </c:pt>
                <c:pt idx="5">
                  <c:v>40702</c:v>
                </c:pt>
                <c:pt idx="6">
                  <c:v>40703</c:v>
                </c:pt>
                <c:pt idx="7">
                  <c:v>40704</c:v>
                </c:pt>
                <c:pt idx="8">
                  <c:v>40705</c:v>
                </c:pt>
                <c:pt idx="9">
                  <c:v>40706</c:v>
                </c:pt>
                <c:pt idx="10">
                  <c:v>40707</c:v>
                </c:pt>
                <c:pt idx="11">
                  <c:v>40708</c:v>
                </c:pt>
                <c:pt idx="12">
                  <c:v>40709</c:v>
                </c:pt>
                <c:pt idx="13">
                  <c:v>40710</c:v>
                </c:pt>
                <c:pt idx="14">
                  <c:v>40711</c:v>
                </c:pt>
                <c:pt idx="15">
                  <c:v>40712</c:v>
                </c:pt>
                <c:pt idx="16">
                  <c:v>40713</c:v>
                </c:pt>
                <c:pt idx="17">
                  <c:v>40714</c:v>
                </c:pt>
                <c:pt idx="18">
                  <c:v>40715</c:v>
                </c:pt>
                <c:pt idx="19">
                  <c:v>40716</c:v>
                </c:pt>
                <c:pt idx="20">
                  <c:v>40717</c:v>
                </c:pt>
                <c:pt idx="21">
                  <c:v>40718</c:v>
                </c:pt>
                <c:pt idx="22">
                  <c:v>40719</c:v>
                </c:pt>
                <c:pt idx="23">
                  <c:v>40720</c:v>
                </c:pt>
                <c:pt idx="24">
                  <c:v>40721</c:v>
                </c:pt>
                <c:pt idx="25">
                  <c:v>40722</c:v>
                </c:pt>
                <c:pt idx="26">
                  <c:v>40723</c:v>
                </c:pt>
                <c:pt idx="27">
                  <c:v>40724</c:v>
                </c:pt>
                <c:pt idx="28">
                  <c:v>40725</c:v>
                </c:pt>
                <c:pt idx="29">
                  <c:v>40726</c:v>
                </c:pt>
                <c:pt idx="30">
                  <c:v>40727</c:v>
                </c:pt>
                <c:pt idx="31">
                  <c:v>40728</c:v>
                </c:pt>
                <c:pt idx="32">
                  <c:v>40729</c:v>
                </c:pt>
                <c:pt idx="33">
                  <c:v>40730</c:v>
                </c:pt>
                <c:pt idx="34">
                  <c:v>40731</c:v>
                </c:pt>
                <c:pt idx="35">
                  <c:v>40732</c:v>
                </c:pt>
                <c:pt idx="36">
                  <c:v>40733</c:v>
                </c:pt>
                <c:pt idx="37">
                  <c:v>40734</c:v>
                </c:pt>
                <c:pt idx="38">
                  <c:v>40735</c:v>
                </c:pt>
                <c:pt idx="39">
                  <c:v>40736</c:v>
                </c:pt>
                <c:pt idx="40">
                  <c:v>40737</c:v>
                </c:pt>
              </c:numCache>
            </c:numRef>
          </c:cat>
          <c:val>
            <c:numRef>
              <c:f>Sheet2!$C$7:$C$47</c:f>
              <c:numCache>
                <c:formatCode>General</c:formatCode>
                <c:ptCount val="41"/>
                <c:pt idx="0">
                  <c:v>1</c:v>
                </c:pt>
                <c:pt idx="1">
                  <c:v>0</c:v>
                </c:pt>
                <c:pt idx="2">
                  <c:v>0</c:v>
                </c:pt>
                <c:pt idx="3">
                  <c:v>0</c:v>
                </c:pt>
                <c:pt idx="4">
                  <c:v>0</c:v>
                </c:pt>
                <c:pt idx="5">
                  <c:v>1</c:v>
                </c:pt>
                <c:pt idx="6">
                  <c:v>1</c:v>
                </c:pt>
                <c:pt idx="7">
                  <c:v>0</c:v>
                </c:pt>
                <c:pt idx="8">
                  <c:v>0</c:v>
                </c:pt>
                <c:pt idx="9">
                  <c:v>2</c:v>
                </c:pt>
                <c:pt idx="10">
                  <c:v>8</c:v>
                </c:pt>
                <c:pt idx="11">
                  <c:v>3</c:v>
                </c:pt>
                <c:pt idx="12">
                  <c:v>6</c:v>
                </c:pt>
                <c:pt idx="13">
                  <c:v>0</c:v>
                </c:pt>
                <c:pt idx="14">
                  <c:v>0</c:v>
                </c:pt>
                <c:pt idx="15">
                  <c:v>18</c:v>
                </c:pt>
                <c:pt idx="16">
                  <c:v>0</c:v>
                </c:pt>
                <c:pt idx="17">
                  <c:v>2</c:v>
                </c:pt>
                <c:pt idx="18">
                  <c:v>0</c:v>
                </c:pt>
                <c:pt idx="19">
                  <c:v>6</c:v>
                </c:pt>
                <c:pt idx="20">
                  <c:v>0</c:v>
                </c:pt>
                <c:pt idx="21">
                  <c:v>1</c:v>
                </c:pt>
                <c:pt idx="22">
                  <c:v>6</c:v>
                </c:pt>
                <c:pt idx="23">
                  <c:v>1</c:v>
                </c:pt>
                <c:pt idx="24">
                  <c:v>3</c:v>
                </c:pt>
                <c:pt idx="25">
                  <c:v>3</c:v>
                </c:pt>
                <c:pt idx="26">
                  <c:v>2</c:v>
                </c:pt>
                <c:pt idx="27">
                  <c:v>4</c:v>
                </c:pt>
                <c:pt idx="28">
                  <c:v>0</c:v>
                </c:pt>
                <c:pt idx="29">
                  <c:v>2</c:v>
                </c:pt>
                <c:pt idx="30">
                  <c:v>0</c:v>
                </c:pt>
                <c:pt idx="31">
                  <c:v>0</c:v>
                </c:pt>
                <c:pt idx="32">
                  <c:v>1</c:v>
                </c:pt>
                <c:pt idx="33">
                  <c:v>4</c:v>
                </c:pt>
                <c:pt idx="34">
                  <c:v>3</c:v>
                </c:pt>
                <c:pt idx="35">
                  <c:v>0</c:v>
                </c:pt>
                <c:pt idx="36">
                  <c:v>0</c:v>
                </c:pt>
                <c:pt idx="37">
                  <c:v>1</c:v>
                </c:pt>
                <c:pt idx="38">
                  <c:v>0</c:v>
                </c:pt>
                <c:pt idx="39">
                  <c:v>7</c:v>
                </c:pt>
                <c:pt idx="40">
                  <c:v>1</c:v>
                </c:pt>
              </c:numCache>
            </c:numRef>
          </c:val>
          <c:smooth val="0"/>
        </c:ser>
        <c:dLbls>
          <c:showLegendKey val="0"/>
          <c:showVal val="0"/>
          <c:showCatName val="0"/>
          <c:showSerName val="0"/>
          <c:showPercent val="0"/>
          <c:showBubbleSize val="0"/>
        </c:dLbls>
        <c:marker val="1"/>
        <c:smooth val="0"/>
        <c:axId val="70655360"/>
        <c:axId val="70673920"/>
      </c:lineChart>
      <c:catAx>
        <c:axId val="70655360"/>
        <c:scaling>
          <c:orientation val="minMax"/>
        </c:scaling>
        <c:delete val="0"/>
        <c:axPos val="b"/>
        <c:title>
          <c:tx>
            <c:rich>
              <a:bodyPr/>
              <a:lstStyle/>
              <a:p>
                <a:pPr>
                  <a:defRPr/>
                </a:pPr>
                <a:r>
                  <a:rPr lang="en-US"/>
                  <a:t>Day</a:t>
                </a:r>
              </a:p>
            </c:rich>
          </c:tx>
          <c:layout/>
          <c:overlay val="0"/>
        </c:title>
        <c:numFmt formatCode="d\-mmm" sourceLinked="1"/>
        <c:majorTickMark val="out"/>
        <c:minorTickMark val="none"/>
        <c:tickLblPos val="nextTo"/>
        <c:txPr>
          <a:bodyPr rot="-2700000"/>
          <a:lstStyle/>
          <a:p>
            <a:pPr>
              <a:defRPr/>
            </a:pPr>
            <a:endParaRPr lang="en-US"/>
          </a:p>
        </c:txPr>
        <c:crossAx val="70673920"/>
        <c:crosses val="autoZero"/>
        <c:auto val="0"/>
        <c:lblAlgn val="ctr"/>
        <c:lblOffset val="100"/>
        <c:noMultiLvlLbl val="0"/>
      </c:catAx>
      <c:valAx>
        <c:axId val="70673920"/>
        <c:scaling>
          <c:orientation val="minMax"/>
        </c:scaling>
        <c:delete val="0"/>
        <c:axPos val="l"/>
        <c:majorGridlines/>
        <c:title>
          <c:tx>
            <c:rich>
              <a:bodyPr rot="-5400000" vert="horz"/>
              <a:lstStyle/>
              <a:p>
                <a:pPr>
                  <a:defRPr/>
                </a:pPr>
                <a:r>
                  <a:rPr lang="en-US"/>
                  <a:t>Numbers of Nests</a:t>
                </a:r>
              </a:p>
            </c:rich>
          </c:tx>
          <c:layout>
            <c:manualLayout>
              <c:xMode val="edge"/>
              <c:yMode val="edge"/>
              <c:x val="2.004349758699521E-2"/>
              <c:y val="0.33875894189696915"/>
            </c:manualLayout>
          </c:layout>
          <c:overlay val="0"/>
        </c:title>
        <c:numFmt formatCode="General" sourceLinked="1"/>
        <c:majorTickMark val="out"/>
        <c:minorTickMark val="none"/>
        <c:tickLblPos val="nextTo"/>
        <c:crossAx val="70655360"/>
        <c:crosses val="autoZero"/>
        <c:crossBetween val="between"/>
      </c:valAx>
    </c:plotArea>
    <c:plotVisOnly val="1"/>
    <c:dispBlanksAs val="gap"/>
    <c:showDLblsOverMax val="0"/>
  </c:chart>
  <c:spPr>
    <a:solidFill>
      <a:srgbClr val="FFFFFF"/>
    </a:solidFill>
    <a:ln>
      <a:solidFill>
        <a:srgbClr val="000000"/>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2400" dirty="0" err="1" smtClean="0">
                <a:latin typeface="Times New Roman" pitchFamily="18" charset="0"/>
                <a:cs typeface="Times New Roman" pitchFamily="18" charset="0"/>
              </a:rPr>
              <a:t>Nestings</a:t>
            </a:r>
            <a:r>
              <a:rPr lang="en-US" sz="2400" dirty="0" smtClean="0">
                <a:latin typeface="Times New Roman" pitchFamily="18" charset="0"/>
                <a:cs typeface="Times New Roman" pitchFamily="18" charset="0"/>
              </a:rPr>
              <a:t> In 2010</a:t>
            </a:r>
            <a:endParaRPr lang="en-US" sz="2400" dirty="0">
              <a:latin typeface="Times New Roman" pitchFamily="18" charset="0"/>
              <a:cs typeface="Times New Roman" pitchFamily="18" charset="0"/>
            </a:endParaRPr>
          </a:p>
        </c:rich>
      </c:tx>
      <c:layout/>
      <c:overlay val="0"/>
    </c:title>
    <c:autoTitleDeleted val="0"/>
    <c:plotArea>
      <c:layout/>
      <c:lineChart>
        <c:grouping val="standard"/>
        <c:varyColors val="0"/>
        <c:ser>
          <c:idx val="0"/>
          <c:order val="0"/>
          <c:marker>
            <c:symbol val="none"/>
          </c:marker>
          <c:cat>
            <c:numRef>
              <c:f>Sheet2!$B$4:$B$43</c:f>
              <c:numCache>
                <c:formatCode>d\-mmm</c:formatCode>
                <c:ptCount val="40"/>
                <c:pt idx="0">
                  <c:v>40694</c:v>
                </c:pt>
                <c:pt idx="1">
                  <c:v>40695</c:v>
                </c:pt>
                <c:pt idx="2">
                  <c:v>40696</c:v>
                </c:pt>
                <c:pt idx="3">
                  <c:v>40697</c:v>
                </c:pt>
                <c:pt idx="4">
                  <c:v>40698</c:v>
                </c:pt>
                <c:pt idx="5">
                  <c:v>40699</c:v>
                </c:pt>
                <c:pt idx="6">
                  <c:v>40700</c:v>
                </c:pt>
                <c:pt idx="7">
                  <c:v>40701</c:v>
                </c:pt>
                <c:pt idx="8">
                  <c:v>40702</c:v>
                </c:pt>
                <c:pt idx="9">
                  <c:v>40703</c:v>
                </c:pt>
                <c:pt idx="10">
                  <c:v>40704</c:v>
                </c:pt>
                <c:pt idx="11">
                  <c:v>40705</c:v>
                </c:pt>
                <c:pt idx="12">
                  <c:v>40706</c:v>
                </c:pt>
                <c:pt idx="13">
                  <c:v>40707</c:v>
                </c:pt>
                <c:pt idx="14">
                  <c:v>40708</c:v>
                </c:pt>
                <c:pt idx="15">
                  <c:v>40709</c:v>
                </c:pt>
                <c:pt idx="16">
                  <c:v>40710</c:v>
                </c:pt>
                <c:pt idx="17">
                  <c:v>40711</c:v>
                </c:pt>
                <c:pt idx="18">
                  <c:v>40712</c:v>
                </c:pt>
                <c:pt idx="19">
                  <c:v>40713</c:v>
                </c:pt>
                <c:pt idx="20">
                  <c:v>40714</c:v>
                </c:pt>
                <c:pt idx="21">
                  <c:v>40715</c:v>
                </c:pt>
                <c:pt idx="22">
                  <c:v>40716</c:v>
                </c:pt>
                <c:pt idx="23">
                  <c:v>40717</c:v>
                </c:pt>
                <c:pt idx="24">
                  <c:v>40718</c:v>
                </c:pt>
                <c:pt idx="25">
                  <c:v>40719</c:v>
                </c:pt>
                <c:pt idx="26">
                  <c:v>40720</c:v>
                </c:pt>
                <c:pt idx="27">
                  <c:v>40721</c:v>
                </c:pt>
                <c:pt idx="28">
                  <c:v>40722</c:v>
                </c:pt>
                <c:pt idx="29">
                  <c:v>40723</c:v>
                </c:pt>
                <c:pt idx="30">
                  <c:v>40724</c:v>
                </c:pt>
                <c:pt idx="31">
                  <c:v>40725</c:v>
                </c:pt>
                <c:pt idx="32">
                  <c:v>40726</c:v>
                </c:pt>
                <c:pt idx="33">
                  <c:v>40727</c:v>
                </c:pt>
                <c:pt idx="34">
                  <c:v>40728</c:v>
                </c:pt>
                <c:pt idx="35">
                  <c:v>40729</c:v>
                </c:pt>
                <c:pt idx="36">
                  <c:v>40730</c:v>
                </c:pt>
                <c:pt idx="37">
                  <c:v>40731</c:v>
                </c:pt>
                <c:pt idx="38">
                  <c:v>40732</c:v>
                </c:pt>
                <c:pt idx="39">
                  <c:v>40733</c:v>
                </c:pt>
              </c:numCache>
            </c:numRef>
          </c:cat>
          <c:val>
            <c:numRef>
              <c:f>Sheet2!$C$4:$C$43</c:f>
              <c:numCache>
                <c:formatCode>General</c:formatCode>
                <c:ptCount val="40"/>
                <c:pt idx="0">
                  <c:v>1</c:v>
                </c:pt>
                <c:pt idx="1">
                  <c:v>0</c:v>
                </c:pt>
                <c:pt idx="2">
                  <c:v>1</c:v>
                </c:pt>
                <c:pt idx="3">
                  <c:v>1</c:v>
                </c:pt>
                <c:pt idx="4">
                  <c:v>1</c:v>
                </c:pt>
                <c:pt idx="5">
                  <c:v>1</c:v>
                </c:pt>
                <c:pt idx="6">
                  <c:v>0</c:v>
                </c:pt>
                <c:pt idx="7">
                  <c:v>0</c:v>
                </c:pt>
                <c:pt idx="8">
                  <c:v>1</c:v>
                </c:pt>
                <c:pt idx="9">
                  <c:v>0</c:v>
                </c:pt>
                <c:pt idx="10">
                  <c:v>4</c:v>
                </c:pt>
                <c:pt idx="11">
                  <c:v>4</c:v>
                </c:pt>
                <c:pt idx="12">
                  <c:v>1</c:v>
                </c:pt>
                <c:pt idx="13">
                  <c:v>3</c:v>
                </c:pt>
                <c:pt idx="14">
                  <c:v>1</c:v>
                </c:pt>
                <c:pt idx="15">
                  <c:v>5</c:v>
                </c:pt>
                <c:pt idx="16">
                  <c:v>1</c:v>
                </c:pt>
                <c:pt idx="17">
                  <c:v>12</c:v>
                </c:pt>
                <c:pt idx="18">
                  <c:v>1</c:v>
                </c:pt>
                <c:pt idx="19">
                  <c:v>0</c:v>
                </c:pt>
                <c:pt idx="20">
                  <c:v>0</c:v>
                </c:pt>
                <c:pt idx="21">
                  <c:v>6</c:v>
                </c:pt>
                <c:pt idx="22">
                  <c:v>3</c:v>
                </c:pt>
                <c:pt idx="23">
                  <c:v>2</c:v>
                </c:pt>
                <c:pt idx="24">
                  <c:v>1</c:v>
                </c:pt>
                <c:pt idx="25">
                  <c:v>4</c:v>
                </c:pt>
                <c:pt idx="26">
                  <c:v>0</c:v>
                </c:pt>
                <c:pt idx="27">
                  <c:v>4</c:v>
                </c:pt>
                <c:pt idx="28">
                  <c:v>5</c:v>
                </c:pt>
                <c:pt idx="29">
                  <c:v>1</c:v>
                </c:pt>
                <c:pt idx="30">
                  <c:v>0</c:v>
                </c:pt>
                <c:pt idx="31">
                  <c:v>0</c:v>
                </c:pt>
                <c:pt idx="32">
                  <c:v>0</c:v>
                </c:pt>
                <c:pt idx="33">
                  <c:v>0</c:v>
                </c:pt>
                <c:pt idx="34">
                  <c:v>0</c:v>
                </c:pt>
                <c:pt idx="35">
                  <c:v>0</c:v>
                </c:pt>
                <c:pt idx="36">
                  <c:v>1</c:v>
                </c:pt>
                <c:pt idx="37">
                  <c:v>2</c:v>
                </c:pt>
                <c:pt idx="38">
                  <c:v>5</c:v>
                </c:pt>
                <c:pt idx="39">
                  <c:v>1</c:v>
                </c:pt>
              </c:numCache>
            </c:numRef>
          </c:val>
          <c:smooth val="0"/>
        </c:ser>
        <c:dLbls>
          <c:showLegendKey val="0"/>
          <c:showVal val="0"/>
          <c:showCatName val="0"/>
          <c:showSerName val="0"/>
          <c:showPercent val="0"/>
          <c:showBubbleSize val="0"/>
        </c:dLbls>
        <c:marker val="1"/>
        <c:smooth val="0"/>
        <c:axId val="70718976"/>
        <c:axId val="70720896"/>
      </c:lineChart>
      <c:catAx>
        <c:axId val="70718976"/>
        <c:scaling>
          <c:orientation val="minMax"/>
        </c:scaling>
        <c:delete val="0"/>
        <c:axPos val="b"/>
        <c:title>
          <c:tx>
            <c:rich>
              <a:bodyPr/>
              <a:lstStyle/>
              <a:p>
                <a:pPr>
                  <a:defRPr/>
                </a:pPr>
                <a:r>
                  <a:rPr lang="en-US" dirty="0" smtClean="0"/>
                  <a:t>Day</a:t>
                </a:r>
                <a:endParaRPr lang="en-US" dirty="0"/>
              </a:p>
            </c:rich>
          </c:tx>
          <c:layout/>
          <c:overlay val="0"/>
        </c:title>
        <c:numFmt formatCode="d\-mmm" sourceLinked="1"/>
        <c:majorTickMark val="out"/>
        <c:minorTickMark val="none"/>
        <c:tickLblPos val="nextTo"/>
        <c:txPr>
          <a:bodyPr rot="-2700000"/>
          <a:lstStyle/>
          <a:p>
            <a:pPr>
              <a:defRPr/>
            </a:pPr>
            <a:endParaRPr lang="en-US"/>
          </a:p>
        </c:txPr>
        <c:crossAx val="70720896"/>
        <c:crosses val="autoZero"/>
        <c:auto val="0"/>
        <c:lblAlgn val="ctr"/>
        <c:lblOffset val="100"/>
        <c:noMultiLvlLbl val="0"/>
      </c:catAx>
      <c:valAx>
        <c:axId val="70720896"/>
        <c:scaling>
          <c:orientation val="minMax"/>
        </c:scaling>
        <c:delete val="0"/>
        <c:axPos val="l"/>
        <c:majorGridlines/>
        <c:title>
          <c:tx>
            <c:rich>
              <a:bodyPr rot="-5400000" vert="horz"/>
              <a:lstStyle/>
              <a:p>
                <a:pPr>
                  <a:defRPr/>
                </a:pPr>
                <a:r>
                  <a:rPr lang="en-US" dirty="0" smtClean="0"/>
                  <a:t>Number of</a:t>
                </a:r>
                <a:r>
                  <a:rPr lang="en-US" baseline="0" dirty="0" smtClean="0"/>
                  <a:t> Nests</a:t>
                </a:r>
                <a:endParaRPr lang="en-US" dirty="0"/>
              </a:p>
            </c:rich>
          </c:tx>
          <c:layout/>
          <c:overlay val="0"/>
        </c:title>
        <c:numFmt formatCode="General" sourceLinked="1"/>
        <c:majorTickMark val="out"/>
        <c:minorTickMark val="none"/>
        <c:tickLblPos val="nextTo"/>
        <c:crossAx val="70718976"/>
        <c:crosses val="autoZero"/>
        <c:crossBetween val="between"/>
      </c:valAx>
    </c:plotArea>
    <c:plotVisOnly val="1"/>
    <c:dispBlanksAs val="gap"/>
    <c:showDLblsOverMax val="0"/>
  </c:chart>
  <c:spPr>
    <a:solidFill>
      <a:schemeClr val="bg1"/>
    </a:solidFill>
    <a:ln>
      <a:solidFill>
        <a:srgbClr val="003300"/>
      </a:solid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3E4EC-CAB8-41CA-8C6D-EC6233162B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453E2-2B75-4A51-816B-5A63C66956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2FA04-9382-47C7-804D-A31A7600B7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321DA-FBF8-430C-90BA-787BBB248B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2AA065-11EA-45E1-BD86-5B04FCFBB7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376D2-0D2D-4F65-BF82-F60FFADF80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CBDC15-EDA2-45B1-8089-AEAD39552D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5231A2-474D-4D96-AAD9-C515F34DAF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3D561-B0AD-48E7-A3E0-ED9119D949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76E92C-3324-4D88-B235-CD5AD84F0F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2296C7-4F7A-41A6-B323-027F7900F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cs typeface="+mn-cs"/>
              </a:defRPr>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cs typeface="+mn-cs"/>
              </a:defRPr>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cs typeface="+mn-cs"/>
              </a:defRPr>
            </a:lvl1pPr>
          </a:lstStyle>
          <a:p>
            <a:pPr>
              <a:defRPr/>
            </a:pPr>
            <a:fld id="{23BC8380-E71E-4643-9BA8-0D765E9ABC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itchFamily="34" charset="0"/>
        </a:defRPr>
      </a:lvl2pPr>
      <a:lvl3pPr algn="ctr" defTabSz="4389438" rtl="0" eaLnBrk="0" fontAlgn="base" hangingPunct="0">
        <a:spcBef>
          <a:spcPct val="0"/>
        </a:spcBef>
        <a:spcAft>
          <a:spcPct val="0"/>
        </a:spcAft>
        <a:defRPr sz="21100">
          <a:solidFill>
            <a:schemeClr val="tx2"/>
          </a:solidFill>
          <a:latin typeface="Arial" pitchFamily="34" charset="0"/>
        </a:defRPr>
      </a:lvl3pPr>
      <a:lvl4pPr algn="ctr" defTabSz="4389438" rtl="0" eaLnBrk="0" fontAlgn="base" hangingPunct="0">
        <a:spcBef>
          <a:spcPct val="0"/>
        </a:spcBef>
        <a:spcAft>
          <a:spcPct val="0"/>
        </a:spcAft>
        <a:defRPr sz="21100">
          <a:solidFill>
            <a:schemeClr val="tx2"/>
          </a:solidFill>
          <a:latin typeface="Arial" pitchFamily="34" charset="0"/>
        </a:defRPr>
      </a:lvl4pPr>
      <a:lvl5pPr algn="ctr" defTabSz="4389438" rtl="0" eaLnBrk="0" fontAlgn="base" hangingPunct="0">
        <a:spcBef>
          <a:spcPct val="0"/>
        </a:spcBef>
        <a:spcAft>
          <a:spcPct val="0"/>
        </a:spcAft>
        <a:defRPr sz="21100">
          <a:solidFill>
            <a:schemeClr val="tx2"/>
          </a:solidFill>
          <a:latin typeface="Arial" pitchFamily="34" charset="0"/>
        </a:defRPr>
      </a:lvl5pPr>
      <a:lvl6pPr marL="457200" algn="ctr" defTabSz="4389438" rtl="0" fontAlgn="base">
        <a:spcBef>
          <a:spcPct val="0"/>
        </a:spcBef>
        <a:spcAft>
          <a:spcPct val="0"/>
        </a:spcAft>
        <a:defRPr sz="21100">
          <a:solidFill>
            <a:schemeClr val="tx2"/>
          </a:solidFill>
          <a:latin typeface="Arial" pitchFamily="34" charset="0"/>
        </a:defRPr>
      </a:lvl6pPr>
      <a:lvl7pPr marL="914400" algn="ctr" defTabSz="4389438" rtl="0" fontAlgn="base">
        <a:spcBef>
          <a:spcPct val="0"/>
        </a:spcBef>
        <a:spcAft>
          <a:spcPct val="0"/>
        </a:spcAft>
        <a:defRPr sz="21100">
          <a:solidFill>
            <a:schemeClr val="tx2"/>
          </a:solidFill>
          <a:latin typeface="Arial" pitchFamily="34" charset="0"/>
        </a:defRPr>
      </a:lvl7pPr>
      <a:lvl8pPr marL="1371600" algn="ctr" defTabSz="4389438" rtl="0" fontAlgn="base">
        <a:spcBef>
          <a:spcPct val="0"/>
        </a:spcBef>
        <a:spcAft>
          <a:spcPct val="0"/>
        </a:spcAft>
        <a:defRPr sz="21100">
          <a:solidFill>
            <a:schemeClr val="tx2"/>
          </a:solidFill>
          <a:latin typeface="Arial" pitchFamily="34" charset="0"/>
        </a:defRPr>
      </a:lvl8pPr>
      <a:lvl9pPr marL="1828800" algn="ctr" defTabSz="4389438" rtl="0" fontAlgn="base">
        <a:spcBef>
          <a:spcPct val="0"/>
        </a:spcBef>
        <a:spcAft>
          <a:spcPct val="0"/>
        </a:spcAft>
        <a:defRPr sz="21100">
          <a:solidFill>
            <a:schemeClr val="tx2"/>
          </a:solidFill>
          <a:latin typeface="Arial" pitchFamily="34"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jpeg"/><Relationship Id="rId7"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oigT0GOX_oY/TUamL3JV9TI/AAAAAAAAAhE/D3yHPixAHhs/s1600/The-best-top-desktop-green-wallpapers-green-wallpaper-green-background-hd-26.jpg"/>
          <p:cNvPicPr>
            <a:picLocks noChangeAspect="1" noChangeArrowheads="1"/>
          </p:cNvPicPr>
          <p:nvPr/>
        </p:nvPicPr>
        <p:blipFill>
          <a:blip r:embed="rId2" cstate="print">
            <a:lum bright="16000" contrast="26000"/>
          </a:blip>
          <a:srcRect/>
          <a:stretch>
            <a:fillRect/>
          </a:stretch>
        </p:blipFill>
        <p:spPr bwMode="auto">
          <a:xfrm>
            <a:off x="24063" y="28575"/>
            <a:ext cx="43891200" cy="32918400"/>
          </a:xfrm>
          <a:prstGeom prst="rect">
            <a:avLst/>
          </a:prstGeom>
          <a:solidFill>
            <a:schemeClr val="bg1"/>
          </a:solidFill>
          <a:ln w="9525">
            <a:noFill/>
            <a:miter lim="800000"/>
            <a:headEnd/>
            <a:tailEnd/>
          </a:ln>
        </p:spPr>
      </p:pic>
      <p:sp>
        <p:nvSpPr>
          <p:cNvPr id="2051" name="Rectangle 4"/>
          <p:cNvSpPr>
            <a:spLocks noChangeArrowheads="1"/>
          </p:cNvSpPr>
          <p:nvPr/>
        </p:nvSpPr>
        <p:spPr bwMode="auto">
          <a:xfrm>
            <a:off x="1600200" y="2514600"/>
            <a:ext cx="9296400" cy="5257800"/>
          </a:xfrm>
          <a:prstGeom prst="rect">
            <a:avLst/>
          </a:prstGeom>
          <a:solidFill>
            <a:schemeClr val="bg1"/>
          </a:solidFill>
          <a:ln w="9525">
            <a:solidFill>
              <a:schemeClr val="tx1"/>
            </a:solidFill>
            <a:miter lim="800000"/>
            <a:headEnd/>
            <a:tailEnd/>
          </a:ln>
        </p:spPr>
        <p:txBody>
          <a:bodyPr/>
          <a:lstStyle/>
          <a:p>
            <a:pPr algn="ctr">
              <a:spcAft>
                <a:spcPts val="2400"/>
              </a:spcAft>
            </a:pPr>
            <a:r>
              <a:rPr lang="en-US" sz="2000" b="1" dirty="0">
                <a:latin typeface="Times New Roman" pitchFamily="18" charset="0"/>
                <a:cs typeface="Times New Roman" pitchFamily="18" charset="0"/>
              </a:rPr>
              <a:t>Abstract</a:t>
            </a:r>
          </a:p>
          <a:p>
            <a:pPr algn="just">
              <a:spcAft>
                <a:spcPts val="1200"/>
              </a:spcAft>
            </a:pPr>
            <a:r>
              <a:rPr lang="en-US" sz="2000" dirty="0">
                <a:latin typeface="Times New Roman" pitchFamily="18" charset="0"/>
                <a:cs typeface="Times New Roman" pitchFamily="18" charset="0"/>
              </a:rPr>
              <a:t>The Northern Diamondback Terrapin (</a:t>
            </a:r>
            <a:r>
              <a:rPr lang="en-US" sz="2000" i="1" dirty="0" err="1">
                <a:latin typeface="Times New Roman" pitchFamily="18" charset="0"/>
                <a:cs typeface="Times New Roman" pitchFamily="18" charset="0"/>
              </a:rPr>
              <a:t>Malaclemys</a:t>
            </a:r>
            <a:r>
              <a:rPr lang="en-US" sz="2000" i="1" dirty="0">
                <a:latin typeface="Times New Roman" pitchFamily="18" charset="0"/>
                <a:cs typeface="Times New Roman" pitchFamily="18" charset="0"/>
              </a:rPr>
              <a:t> terrapin </a:t>
            </a:r>
            <a:r>
              <a:rPr lang="en-US" sz="2000" i="1" dirty="0" err="1">
                <a:latin typeface="Times New Roman" pitchFamily="18" charset="0"/>
                <a:cs typeface="Times New Roman" pitchFamily="18" charset="0"/>
              </a:rPr>
              <a:t>terrapin</a:t>
            </a:r>
            <a:r>
              <a:rPr lang="en-US" sz="2000" dirty="0">
                <a:latin typeface="Times New Roman" pitchFamily="18" charset="0"/>
                <a:cs typeface="Times New Roman" pitchFamily="18" charset="0"/>
              </a:rPr>
              <a:t>) is the only turtle to reside in brackish waters in North America; this species frequently nests during the summer months (May-August) on North Sedge Island located in Waretown, NJ. Recent concerns suggest that their nesting ecology may be compromised as a result of increased human activity in nesting areas.  Research shows that some animals are actually negatively impacted by human presence, like </a:t>
            </a:r>
            <a:r>
              <a:rPr lang="en-US" sz="2000" dirty="0" smtClean="0">
                <a:latin typeface="Times New Roman" pitchFamily="18" charset="0"/>
                <a:cs typeface="Times New Roman" pitchFamily="18" charset="0"/>
              </a:rPr>
              <a:t>the desert tortoise. </a:t>
            </a:r>
            <a:r>
              <a:rPr lang="en-US" sz="2000" dirty="0">
                <a:latin typeface="Times New Roman" pitchFamily="18" charset="0"/>
                <a:cs typeface="Times New Roman" pitchFamily="18" charset="0"/>
              </a:rPr>
              <a:t>To test this hypothesis, this study was conducted to determine whether the anthropogenic activity had a significant impact on diamondback terrapin nesting at Barnegat Bay. Data was collected daily from </a:t>
            </a:r>
            <a:r>
              <a:rPr lang="en-US" sz="2000" dirty="0" smtClean="0">
                <a:latin typeface="Times New Roman" pitchFamily="18" charset="0"/>
                <a:cs typeface="Times New Roman" pitchFamily="18" charset="0"/>
              </a:rPr>
              <a:t>2007 </a:t>
            </a:r>
            <a:r>
              <a:rPr lang="en-US" sz="2000" dirty="0">
                <a:latin typeface="Times New Roman" pitchFamily="18" charset="0"/>
                <a:cs typeface="Times New Roman" pitchFamily="18" charset="0"/>
              </a:rPr>
              <a:t>– 2010 throughout terrapin nesting season from May to August. Observations were made about the times of terrapin nesting and the times of human activity on N. Sedge Island. The results of this study indicate that a majority of the terrapins nested while humans were not present on the island. These results suggest that anthropogenic activity on N. Sedge Island is negatively affecting the nesting patterns of terrapins and may therefore, contribute to the decline of this species at </a:t>
            </a:r>
            <a:r>
              <a:rPr lang="en-US" sz="2000" dirty="0" smtClean="0">
                <a:latin typeface="Times New Roman" pitchFamily="18" charset="0"/>
                <a:cs typeface="Times New Roman" pitchFamily="18" charset="0"/>
              </a:rPr>
              <a:t>Barnegat Bay</a:t>
            </a:r>
            <a:r>
              <a:rPr lang="en-US" sz="2000" dirty="0">
                <a:latin typeface="Times New Roman" pitchFamily="18" charset="0"/>
                <a:cs typeface="Times New Roman" pitchFamily="18" charset="0"/>
              </a:rPr>
              <a:t>.</a:t>
            </a:r>
          </a:p>
        </p:txBody>
      </p:sp>
      <p:sp>
        <p:nvSpPr>
          <p:cNvPr id="2052" name="Text Box 7"/>
          <p:cNvSpPr txBox="1">
            <a:spLocks noChangeArrowheads="1"/>
          </p:cNvSpPr>
          <p:nvPr/>
        </p:nvSpPr>
        <p:spPr bwMode="auto">
          <a:xfrm>
            <a:off x="1524000" y="9220200"/>
            <a:ext cx="9372600" cy="8094524"/>
          </a:xfrm>
          <a:prstGeom prst="rect">
            <a:avLst/>
          </a:prstGeom>
          <a:solidFill>
            <a:schemeClr val="bg1"/>
          </a:solidFill>
          <a:ln w="9525">
            <a:solidFill>
              <a:schemeClr val="tx1"/>
            </a:solidFill>
            <a:miter lim="800000"/>
            <a:headEnd/>
            <a:tailEnd/>
          </a:ln>
        </p:spPr>
        <p:txBody>
          <a:bodyPr>
            <a:spAutoFit/>
          </a:bodyPr>
          <a:lstStyle/>
          <a:p>
            <a:pPr algn="ctr">
              <a:spcAft>
                <a:spcPts val="2400"/>
              </a:spcAft>
            </a:pPr>
            <a:r>
              <a:rPr lang="en-US" sz="2000" b="1" dirty="0">
                <a:latin typeface="Times New Roman" pitchFamily="18" charset="0"/>
                <a:cs typeface="Times New Roman" pitchFamily="18" charset="0"/>
              </a:rPr>
              <a:t>Introduction</a:t>
            </a:r>
          </a:p>
          <a:p>
            <a:pPr algn="just"/>
            <a:r>
              <a:rPr lang="en-US" sz="2000" dirty="0">
                <a:latin typeface="Times New Roman" pitchFamily="18" charset="0"/>
                <a:cs typeface="Times New Roman" pitchFamily="18" charset="0"/>
              </a:rPr>
              <a:t>	The Northern Diamondback Terrapin, </a:t>
            </a:r>
            <a:r>
              <a:rPr lang="en-US" sz="2000" i="1" dirty="0" err="1">
                <a:latin typeface="Times New Roman" pitchFamily="18" charset="0"/>
                <a:cs typeface="Times New Roman" pitchFamily="18" charset="0"/>
              </a:rPr>
              <a:t>Malaclemys</a:t>
            </a:r>
            <a:r>
              <a:rPr lang="en-US" sz="2000" i="1" dirty="0">
                <a:latin typeface="Times New Roman" pitchFamily="18" charset="0"/>
                <a:cs typeface="Times New Roman" pitchFamily="18" charset="0"/>
              </a:rPr>
              <a:t> terrapin </a:t>
            </a:r>
            <a:r>
              <a:rPr lang="en-US" sz="2000" i="1" dirty="0" err="1">
                <a:latin typeface="Times New Roman" pitchFamily="18" charset="0"/>
                <a:cs typeface="Times New Roman" pitchFamily="18" charset="0"/>
              </a:rPr>
              <a:t>terrapin</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 is the only species of turtle that resides in brackish water in the Northeastern United States, including Barnegat </a:t>
            </a:r>
            <a:r>
              <a:rPr lang="en-US" sz="2000" dirty="0" smtClean="0">
                <a:latin typeface="Times New Roman" pitchFamily="18" charset="0"/>
                <a:cs typeface="Times New Roman" pitchFamily="18" charset="0"/>
              </a:rPr>
              <a:t>Bay. </a:t>
            </a:r>
            <a:r>
              <a:rPr lang="en-US" sz="2000" dirty="0">
                <a:latin typeface="Times New Roman" pitchFamily="18" charset="0"/>
                <a:cs typeface="Times New Roman" pitchFamily="18" charset="0"/>
              </a:rPr>
              <a:t>The Northern Diamondback Terrapin is a species of special concern in New Jersey. Populations of terrapins have been decreasing due to crab pot </a:t>
            </a:r>
            <a:r>
              <a:rPr lang="en-US" sz="2000" dirty="0" err="1">
                <a:latin typeface="Times New Roman" pitchFamily="18" charset="0"/>
                <a:cs typeface="Times New Roman" pitchFamily="18" charset="0"/>
              </a:rPr>
              <a:t>bycatch</a:t>
            </a:r>
            <a:r>
              <a:rPr lang="en-US" sz="2000" dirty="0">
                <a:latin typeface="Times New Roman" pitchFamily="18" charset="0"/>
                <a:cs typeface="Times New Roman" pitchFamily="18" charset="0"/>
              </a:rPr>
              <a:t> and other human factors. Additionally, human presence may also deter terrapins from selecting proper nesting spots. Sandy upland substrates located between marsh habitats and the open bay are necessary for nesting (Hart 209). Female Diamondback terrapins nest between the months of May and August and eggs hatch between July and October.</a:t>
            </a:r>
          </a:p>
          <a:p>
            <a:pPr algn="just"/>
            <a:r>
              <a:rPr lang="en-US" sz="2000" dirty="0">
                <a:latin typeface="Times New Roman" pitchFamily="18" charset="0"/>
                <a:cs typeface="Times New Roman" pitchFamily="18" charset="0"/>
              </a:rPr>
              <a:t>	As a result of being a species of special concern in New Jersey and an endangered in several other states, the Diamondback Terrapin is the subject of much research. Unfortunately, many anthropogenic effects on Diamondback Terrapins have not been researched, on nesting ecology in particular. The ideal nesting habitats for terrapins are becoming more occupied by humans and effects are still unknown. Humans could be deterring terrapins from picking ideal nesting spots and therefore forcing terrapins to select less suitable nesting locations, which may be more susceptible to predators or to high tides. Wind driven high tides have been known to flood nests and to kill embryos (</a:t>
            </a:r>
            <a:r>
              <a:rPr lang="en-US" sz="2000" dirty="0" err="1">
                <a:latin typeface="Times New Roman" pitchFamily="18" charset="0"/>
                <a:cs typeface="Times New Roman" pitchFamily="18" charset="0"/>
              </a:rPr>
              <a:t>Roosenburg</a:t>
            </a:r>
            <a:r>
              <a:rPr lang="en-US" sz="2000" dirty="0">
                <a:latin typeface="Times New Roman" pitchFamily="18" charset="0"/>
                <a:cs typeface="Times New Roman" pitchFamily="18" charset="0"/>
              </a:rPr>
              <a:t> 3). Human disturbance has been documented to have a negative effect upon desert tortoises (Bury and </a:t>
            </a:r>
            <a:r>
              <a:rPr lang="en-US" sz="2000" dirty="0" err="1">
                <a:latin typeface="Times New Roman" pitchFamily="18" charset="0"/>
                <a:cs typeface="Times New Roman" pitchFamily="18" charset="0"/>
              </a:rPr>
              <a:t>Luckenbach</a:t>
            </a:r>
            <a:r>
              <a:rPr lang="en-US" sz="2000" dirty="0">
                <a:latin typeface="Times New Roman" pitchFamily="18" charset="0"/>
                <a:cs typeface="Times New Roman" pitchFamily="18" charset="0"/>
              </a:rPr>
              <a:t> 458). Similarly, wood turtle populations have been found to decrease up to 100% due to human interference (Garber and Burger 1151). Thus, it can be assumed that a similar trend would be seen with Northern Diamondback Terrapins on North Sedge Island in Barnegat Bay, New Jersey (Bowen and Janzen 97). It is essential to understand the nesting ecology of the Diamondback Terrapin in order to quantify the real anthropogenic effects on the species.</a:t>
            </a:r>
          </a:p>
        </p:txBody>
      </p:sp>
      <p:sp>
        <p:nvSpPr>
          <p:cNvPr id="2053" name="Text Box 8"/>
          <p:cNvSpPr txBox="1">
            <a:spLocks noChangeArrowheads="1"/>
          </p:cNvSpPr>
          <p:nvPr/>
        </p:nvSpPr>
        <p:spPr bwMode="auto">
          <a:xfrm>
            <a:off x="16459200" y="4711005"/>
            <a:ext cx="11887200" cy="1384995"/>
          </a:xfrm>
          <a:prstGeom prst="rect">
            <a:avLst/>
          </a:prstGeom>
          <a:solidFill>
            <a:schemeClr val="bg1"/>
          </a:solidFill>
          <a:ln w="9525">
            <a:solidFill>
              <a:schemeClr val="tx1"/>
            </a:solidFill>
            <a:miter lim="800000"/>
            <a:headEnd/>
            <a:tailEnd/>
          </a:ln>
        </p:spPr>
        <p:txBody>
          <a:bodyPr>
            <a:spAutoFit/>
          </a:bodyPr>
          <a:lstStyle/>
          <a:p>
            <a:pPr algn="ctr" defTabSz="4389438">
              <a:spcBef>
                <a:spcPct val="50000"/>
              </a:spcBef>
            </a:pPr>
            <a:r>
              <a:rPr lang="en-US" sz="2400" b="1" dirty="0">
                <a:latin typeface="Times New Roman" pitchFamily="18" charset="0"/>
                <a:cs typeface="Times New Roman" pitchFamily="18" charset="0"/>
              </a:rPr>
              <a:t>Hypothesis</a:t>
            </a:r>
          </a:p>
          <a:p>
            <a:pPr algn="just" defTabSz="4389438">
              <a:spcBef>
                <a:spcPct val="50000"/>
              </a:spcBef>
              <a:spcAft>
                <a:spcPts val="600"/>
              </a:spcAft>
            </a:pPr>
            <a:r>
              <a:rPr lang="en-US" sz="2400" dirty="0">
                <a:latin typeface="Times New Roman" pitchFamily="18" charset="0"/>
                <a:cs typeface="Times New Roman" pitchFamily="18" charset="0"/>
              </a:rPr>
              <a:t>Northern Diamondback Terrapins (</a:t>
            </a:r>
            <a:r>
              <a:rPr lang="en-US" sz="2400" i="1" dirty="0" err="1">
                <a:latin typeface="Times New Roman" pitchFamily="18" charset="0"/>
                <a:cs typeface="Times New Roman" pitchFamily="18" charset="0"/>
              </a:rPr>
              <a:t>Malaclemys</a:t>
            </a:r>
            <a:r>
              <a:rPr lang="en-US" sz="2400" i="1" dirty="0">
                <a:latin typeface="Times New Roman" pitchFamily="18" charset="0"/>
                <a:cs typeface="Times New Roman" pitchFamily="18" charset="0"/>
              </a:rPr>
              <a:t> terrapin terrapin</a:t>
            </a:r>
            <a:r>
              <a:rPr lang="en-US" sz="2400" dirty="0">
                <a:latin typeface="Times New Roman" pitchFamily="18" charset="0"/>
                <a:cs typeface="Times New Roman" pitchFamily="18" charset="0"/>
              </a:rPr>
              <a:t>) increase their nesting </a:t>
            </a:r>
            <a:br>
              <a:rPr lang="en-US" sz="2400" dirty="0">
                <a:latin typeface="Times New Roman" pitchFamily="18" charset="0"/>
                <a:cs typeface="Times New Roman" pitchFamily="18" charset="0"/>
              </a:rPr>
            </a:br>
            <a:r>
              <a:rPr lang="en-US" sz="2400" dirty="0" smtClean="0">
                <a:latin typeface="Times New Roman" pitchFamily="18" charset="0"/>
                <a:cs typeface="Times New Roman" pitchFamily="18" charset="0"/>
              </a:rPr>
              <a:t>frequency </a:t>
            </a:r>
            <a:r>
              <a:rPr lang="en-US" sz="2400" dirty="0">
                <a:latin typeface="Times New Roman" pitchFamily="18" charset="0"/>
                <a:cs typeface="Times New Roman" pitchFamily="18" charset="0"/>
              </a:rPr>
              <a:t>when there is no human activity on Sedge Island in Waretown, New </a:t>
            </a:r>
            <a:r>
              <a:rPr lang="en-US" sz="2400" dirty="0" smtClean="0">
                <a:latin typeface="Times New Roman" pitchFamily="18" charset="0"/>
                <a:cs typeface="Times New Roman" pitchFamily="18" charset="0"/>
              </a:rPr>
              <a:t>Jersey</a:t>
            </a:r>
            <a:endParaRPr lang="en-US" sz="2400" dirty="0">
              <a:latin typeface="Times New Roman" pitchFamily="18" charset="0"/>
              <a:cs typeface="Times New Roman" pitchFamily="18" charset="0"/>
            </a:endParaRPr>
          </a:p>
        </p:txBody>
      </p:sp>
      <p:sp>
        <p:nvSpPr>
          <p:cNvPr id="2054" name="Text Box 9"/>
          <p:cNvSpPr txBox="1">
            <a:spLocks noChangeArrowheads="1"/>
          </p:cNvSpPr>
          <p:nvPr/>
        </p:nvSpPr>
        <p:spPr bwMode="auto">
          <a:xfrm>
            <a:off x="12954000" y="6858000"/>
            <a:ext cx="9009888" cy="6709529"/>
          </a:xfrm>
          <a:prstGeom prst="rect">
            <a:avLst/>
          </a:prstGeom>
          <a:solidFill>
            <a:schemeClr val="bg1"/>
          </a:solidFill>
          <a:ln w="9525">
            <a:solidFill>
              <a:schemeClr val="tx1"/>
            </a:solidFill>
            <a:miter lim="800000"/>
            <a:headEnd/>
            <a:tailEnd/>
          </a:ln>
        </p:spPr>
        <p:txBody>
          <a:bodyPr wrap="square">
            <a:spAutoFit/>
          </a:bodyPr>
          <a:lstStyle/>
          <a:p>
            <a:pPr algn="ctr">
              <a:spcAft>
                <a:spcPts val="2400"/>
              </a:spcAft>
            </a:pPr>
            <a:r>
              <a:rPr lang="en-US" sz="2000" b="1" dirty="0">
                <a:latin typeface="Times New Roman" pitchFamily="18" charset="0"/>
                <a:cs typeface="Times New Roman" pitchFamily="18" charset="0"/>
              </a:rPr>
              <a:t>Results</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From this experiment, results were recorded from May to August of every year starting in 2007 and ending in 2010. 68 total females nested in 2007, along with 86 in 2008, 88 in 2009, and 75 in </a:t>
            </a:r>
            <a:r>
              <a:rPr lang="en-US" sz="2000" dirty="0" smtClean="0">
                <a:latin typeface="Times New Roman" pitchFamily="18" charset="0"/>
                <a:cs typeface="Times New Roman" pitchFamily="18" charset="0"/>
              </a:rPr>
              <a:t>2010 (Figure 3). </a:t>
            </a:r>
            <a:r>
              <a:rPr lang="en-US" sz="2000" dirty="0">
                <a:latin typeface="Times New Roman" pitchFamily="18" charset="0"/>
                <a:cs typeface="Times New Roman" pitchFamily="18" charset="0"/>
              </a:rPr>
              <a:t>Due to intrinsic behaviors of Diamondback terrapins, the vast majority of these females nested during “daylight hours,” which were designated specifically for the purposes of this experiment as 500 to 1900 EST.</a:t>
            </a:r>
          </a:p>
          <a:p>
            <a:pPr algn="just"/>
            <a:r>
              <a:rPr lang="en-US" sz="2000" dirty="0">
                <a:latin typeface="Times New Roman" pitchFamily="18" charset="0"/>
                <a:cs typeface="Times New Roman" pitchFamily="18" charset="0"/>
              </a:rPr>
              <a:t>	Another factor related to this experiment is human activity on the island. This frequency was calculated two ways, once as a percentage of a full twenty-four-hour day and also as a percentage of the “daylight hours” time frame. In 2007, 2008, 2009, and 2010 respectively, humans were present 50.24%, 54.3%, 47.64%, and 55.70% of the time on the twenty-four-hour scale. On the “daylight hours” scale, human activity occurred 51.46%, 55.27%, 53.57%, and 61.07% of the time respectively.</a:t>
            </a:r>
          </a:p>
          <a:p>
            <a:pPr algn="just"/>
            <a:r>
              <a:rPr lang="en-US" sz="2000" dirty="0">
                <a:latin typeface="Times New Roman" pitchFamily="18" charset="0"/>
                <a:cs typeface="Times New Roman" pitchFamily="18" charset="0"/>
              </a:rPr>
              <a:t>	From this, it can be calculated how often terrapins nested when there were and were not people on the island. In 2007, 34.88% of the females nested during the time when there were no people on the island, in addition to 51.47% in 2008, 48.86% in 2009, and 60.00% in 2010. Groups were not present on the island during daylight hours in 2007 48.54% of the time, 44.73% in 2008, 46.30% in 2009, and 38.93% of the time in 2010.</a:t>
            </a:r>
          </a:p>
          <a:p>
            <a:pPr algn="ctr">
              <a:spcBef>
                <a:spcPct val="50000"/>
              </a:spcBef>
            </a:pPr>
            <a:endParaRPr lang="en-US" sz="2000" dirty="0">
              <a:latin typeface="Times New Roman" pitchFamily="18" charset="0"/>
              <a:cs typeface="Times New Roman" pitchFamily="18" charset="0"/>
            </a:endParaRPr>
          </a:p>
        </p:txBody>
      </p:sp>
      <p:sp>
        <p:nvSpPr>
          <p:cNvPr id="2055" name="Text Box 10"/>
          <p:cNvSpPr txBox="1">
            <a:spLocks noChangeArrowheads="1"/>
          </p:cNvSpPr>
          <p:nvPr/>
        </p:nvSpPr>
        <p:spPr bwMode="auto">
          <a:xfrm>
            <a:off x="1600200" y="24266128"/>
            <a:ext cx="9296400" cy="4400550"/>
          </a:xfrm>
          <a:prstGeom prst="rect">
            <a:avLst/>
          </a:prstGeom>
          <a:solidFill>
            <a:schemeClr val="bg1"/>
          </a:solidFill>
          <a:ln w="9525">
            <a:solidFill>
              <a:schemeClr val="tx1"/>
            </a:solidFill>
            <a:miter lim="800000"/>
            <a:headEnd/>
            <a:tailEnd/>
          </a:ln>
        </p:spPr>
        <p:txBody>
          <a:bodyPr>
            <a:spAutoFit/>
          </a:bodyPr>
          <a:lstStyle/>
          <a:p>
            <a:pPr algn="ctr" defTabSz="4389438">
              <a:spcBef>
                <a:spcPct val="50000"/>
              </a:spcBef>
            </a:pPr>
            <a:r>
              <a:rPr lang="en-US" sz="2000" b="1" dirty="0">
                <a:latin typeface="Times New Roman" pitchFamily="18" charset="0"/>
                <a:cs typeface="Times New Roman" pitchFamily="18" charset="0"/>
              </a:rPr>
              <a:t>Methodology</a:t>
            </a:r>
          </a:p>
          <a:p>
            <a:pPr algn="just" defTabSz="4389438">
              <a:spcBef>
                <a:spcPct val="50000"/>
              </a:spcBef>
            </a:pPr>
            <a:r>
              <a:rPr lang="en-US" sz="2000" dirty="0">
                <a:latin typeface="Times New Roman" pitchFamily="18" charset="0"/>
                <a:cs typeface="Times New Roman" pitchFamily="18" charset="0"/>
              </a:rPr>
              <a:t>             During the months of May-August 2010, nesting occurrences of the Northern Diamondback Terrapins on North Sedge Island in Waretown, New Jersey were recorded and nests were marked using a hand-held Global Positioning System </a:t>
            </a:r>
            <a:r>
              <a:rPr lang="en-US" sz="2000" dirty="0" smtClean="0">
                <a:latin typeface="Times New Roman" pitchFamily="18" charset="0"/>
                <a:cs typeface="Times New Roman" pitchFamily="18" charset="0"/>
              </a:rPr>
              <a:t>unit (See Figure 1).   </a:t>
            </a:r>
            <a:r>
              <a:rPr lang="en-US" sz="2000" dirty="0">
                <a:latin typeface="Times New Roman" pitchFamily="18" charset="0"/>
                <a:cs typeface="Times New Roman" pitchFamily="18" charset="0"/>
              </a:rPr>
              <a:t>On the island are three structures:  a residential house, a boat house, and a caretaker’s residence.  The residential house is used by numerous groups throughout the spring and summer months, especially during terrapin nesting season (May-August</a:t>
            </a:r>
            <a:r>
              <a:rPr lang="en-US" sz="2000" dirty="0" smtClean="0">
                <a:latin typeface="Times New Roman" pitchFamily="18" charset="0"/>
                <a:cs typeface="Times New Roman" pitchFamily="18" charset="0"/>
              </a:rPr>
              <a:t>) (See Figure 2). </a:t>
            </a:r>
            <a:r>
              <a:rPr lang="en-US" sz="2000" dirty="0">
                <a:latin typeface="Times New Roman" pitchFamily="18" charset="0"/>
                <a:cs typeface="Times New Roman" pitchFamily="18" charset="0"/>
              </a:rPr>
              <a:t>Groups often use the island as a learning center and often use the kayaks on the island in the bay.  Group activities are recorded and catalogued each year.  We gathered data from the 2007 – 2010 nesting season and also gathered data on groups that used the residential facility at North Sedge Island. The data will be analyzed to determine if there was a correlation between human activity and terrapin nesting on North Sedge Island. </a:t>
            </a:r>
          </a:p>
          <a:p>
            <a:pPr algn="just" defTabSz="4389438">
              <a:spcBef>
                <a:spcPct val="50000"/>
              </a:spcBef>
            </a:pPr>
            <a:endParaRPr lang="en-US" sz="2000" dirty="0">
              <a:latin typeface="Times New Roman" pitchFamily="18" charset="0"/>
              <a:cs typeface="Times New Roman" pitchFamily="18" charset="0"/>
            </a:endParaRPr>
          </a:p>
        </p:txBody>
      </p:sp>
      <p:sp>
        <p:nvSpPr>
          <p:cNvPr id="2056" name="Text Box 15"/>
          <p:cNvSpPr txBox="1">
            <a:spLocks noChangeArrowheads="1"/>
          </p:cNvSpPr>
          <p:nvPr/>
        </p:nvSpPr>
        <p:spPr bwMode="auto">
          <a:xfrm>
            <a:off x="33985200" y="2514600"/>
            <a:ext cx="8610600" cy="12403395"/>
          </a:xfrm>
          <a:prstGeom prst="rect">
            <a:avLst/>
          </a:prstGeom>
          <a:solidFill>
            <a:schemeClr val="bg1"/>
          </a:solidFill>
          <a:ln w="9525">
            <a:solidFill>
              <a:schemeClr val="tx1"/>
            </a:solidFill>
            <a:miter lim="800000"/>
            <a:headEnd/>
            <a:tailEnd/>
          </a:ln>
        </p:spPr>
        <p:txBody>
          <a:bodyPr>
            <a:spAutoFit/>
          </a:bodyPr>
          <a:lstStyle/>
          <a:p>
            <a:pPr algn="ctr">
              <a:spcAft>
                <a:spcPts val="2400"/>
              </a:spcAft>
            </a:pPr>
            <a:r>
              <a:rPr lang="en-US" sz="2000" b="1" dirty="0">
                <a:latin typeface="Times New Roman" pitchFamily="18" charset="0"/>
                <a:cs typeface="Times New Roman" pitchFamily="18" charset="0"/>
              </a:rPr>
              <a:t>Discussion</a:t>
            </a:r>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results from this experiment express the importance of knowledge of Diamondback Terrapin nesting. To begin, all four nesting seasons were found to be statistically similar in terms of number of recorded terrapins (p=.8831). This is important in showing that all four years were similar in sample sizes and are therefore </a:t>
            </a:r>
            <a:r>
              <a:rPr lang="en-US" sz="2000" dirty="0" smtClean="0">
                <a:latin typeface="Times New Roman" pitchFamily="18" charset="0"/>
                <a:cs typeface="Times New Roman" pitchFamily="18" charset="0"/>
              </a:rPr>
              <a:t>comparable (See Table 1).</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In 2007, the percentage of time humans were not present on the island was 48.54%, and the percent of the terrapins that nested while humans were not present during the specified daylight hours was 34.88</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From these results, the percent of time was greater than the percent of terrapins that nested; hence, human presence actually had a positive effect on terrapin </a:t>
            </a:r>
            <a:r>
              <a:rPr lang="en-US" sz="2000" dirty="0" smtClean="0">
                <a:latin typeface="Times New Roman" pitchFamily="18" charset="0"/>
                <a:cs typeface="Times New Roman" pitchFamily="18" charset="0"/>
              </a:rPr>
              <a:t>nesting (Figure 4). </a:t>
            </a:r>
            <a:r>
              <a:rPr lang="en-US" sz="2000" dirty="0">
                <a:latin typeface="Times New Roman" pitchFamily="18" charset="0"/>
                <a:cs typeface="Times New Roman" pitchFamily="18" charset="0"/>
              </a:rPr>
              <a:t>During this year, the amount of terrapins recorded was 68 while the average amount of terrapins recorded per year was </a:t>
            </a:r>
            <a:r>
              <a:rPr lang="en-US" sz="2000" dirty="0" smtClean="0">
                <a:latin typeface="Times New Roman" pitchFamily="18" charset="0"/>
                <a:cs typeface="Times New Roman" pitchFamily="18" charset="0"/>
              </a:rPr>
              <a:t>79.2 (Table 1). </a:t>
            </a:r>
            <a:r>
              <a:rPr lang="en-US" sz="2000" dirty="0">
                <a:latin typeface="Times New Roman" pitchFamily="18" charset="0"/>
                <a:cs typeface="Times New Roman" pitchFamily="18" charset="0"/>
              </a:rPr>
              <a:t>The small quantity of terrapins could be ascribed to the fact that the two researchers that live on the island and were recording terrapin sightings were not on the island for three weeks. If there were more people on the island, the percent of recorded nesting terrapins would most likely have increased, and the results would support the hypothesis.</a:t>
            </a:r>
          </a:p>
          <a:p>
            <a:pPr algn="just"/>
            <a:r>
              <a:rPr lang="en-US" sz="2000" dirty="0">
                <a:latin typeface="Times New Roman" pitchFamily="18" charset="0"/>
                <a:cs typeface="Times New Roman" pitchFamily="18" charset="0"/>
              </a:rPr>
              <a:t>	In 2008 and 2009, the percentages of recorded terrapins that nested when no groups were present were greater than the percentages of time that no groups were present on the </a:t>
            </a:r>
            <a:r>
              <a:rPr lang="en-US" sz="2000" dirty="0" smtClean="0">
                <a:latin typeface="Times New Roman" pitchFamily="18" charset="0"/>
                <a:cs typeface="Times New Roman" pitchFamily="18" charset="0"/>
              </a:rPr>
              <a:t>island. If </a:t>
            </a:r>
            <a:r>
              <a:rPr lang="en-US" sz="2000" dirty="0">
                <a:latin typeface="Times New Roman" pitchFamily="18" charset="0"/>
                <a:cs typeface="Times New Roman" pitchFamily="18" charset="0"/>
              </a:rPr>
              <a:t>the two percentages being compared were equal, human presence would not have an effect on the nesting ecology of Diamondback Terrapins. Seeing as the percentages of terrapin nesting were greater than the percentages of time groups were present, human presence appears to have a negative impact on terrapin nesting thus supporting our hypothesis.</a:t>
            </a:r>
          </a:p>
          <a:p>
            <a:pPr algn="just"/>
            <a:r>
              <a:rPr lang="en-US" sz="2000" dirty="0">
                <a:latin typeface="Times New Roman" pitchFamily="18" charset="0"/>
                <a:cs typeface="Times New Roman" pitchFamily="18" charset="0"/>
              </a:rPr>
              <a:t>	Similarly in 2010, the percentage of recorded terrapins that nested during daylight hours when no groups were present was greater than the percentage of time that the groups were not there during daylight hours by 21.07</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During this year, special care was taken to record all terrapin nesting occurrences. This large difference in percentage supports the hypothesis that humans have a negative effect on the nesting ecology of Diamondback Terrapins. Additionally, the two most active nesting days on record in 2009 and 2010 occurred on days where no groups were </a:t>
            </a:r>
            <a:r>
              <a:rPr lang="en-US" sz="2000" dirty="0" smtClean="0">
                <a:latin typeface="Times New Roman" pitchFamily="18" charset="0"/>
                <a:cs typeface="Times New Roman" pitchFamily="18" charset="0"/>
              </a:rPr>
              <a:t>present with numbers of 18 and 12 respectively (Figures 5 and 6). These two peaks were following days of group presence with little or no nesting . It seems likely that terrapins waited to nest until groups departed North Sedge Island. </a:t>
            </a:r>
            <a:r>
              <a:rPr lang="en-US" sz="2000" dirty="0">
                <a:latin typeface="Times New Roman" pitchFamily="18" charset="0"/>
                <a:cs typeface="Times New Roman" pitchFamily="18" charset="0"/>
              </a:rPr>
              <a:t>Conversely, an ANOVA analysis of  variance test was run on the percentages of lack of groups and terrapins nesting when groups were not present. The resulting p-value of .3307 indicates no significant difference. However, more data could only  help support our hypothesis</a:t>
            </a:r>
            <a:r>
              <a:rPr lang="en-US" sz="2000" dirty="0" smtClean="0">
                <a:latin typeface="Times New Roman" pitchFamily="18" charset="0"/>
                <a:cs typeface="Times New Roman" pitchFamily="18" charset="0"/>
              </a:rPr>
              <a:t>. Some nests may have gone unnoticed when no groups were present on the island.</a:t>
            </a:r>
            <a:endParaRPr lang="en-US" sz="2000" dirty="0">
              <a:latin typeface="Times New Roman" pitchFamily="18" charset="0"/>
              <a:cs typeface="Times New Roman" pitchFamily="18" charset="0"/>
            </a:endParaRPr>
          </a:p>
        </p:txBody>
      </p:sp>
      <p:sp>
        <p:nvSpPr>
          <p:cNvPr id="2057" name="Text Box 17"/>
          <p:cNvSpPr txBox="1">
            <a:spLocks noChangeArrowheads="1"/>
          </p:cNvSpPr>
          <p:nvPr/>
        </p:nvSpPr>
        <p:spPr bwMode="auto">
          <a:xfrm>
            <a:off x="33985200" y="15925800"/>
            <a:ext cx="8610600" cy="4191000"/>
          </a:xfrm>
          <a:prstGeom prst="rect">
            <a:avLst/>
          </a:prstGeom>
          <a:solidFill>
            <a:schemeClr val="bg1"/>
          </a:solidFill>
          <a:ln w="9525">
            <a:solidFill>
              <a:schemeClr val="tx1"/>
            </a:solidFill>
            <a:miter lim="800000"/>
            <a:headEnd/>
            <a:tailEnd/>
          </a:ln>
        </p:spPr>
        <p:txBody>
          <a:bodyPr>
            <a:spAutoFit/>
          </a:bodyPr>
          <a:lstStyle/>
          <a:p>
            <a:pPr algn="ctr"/>
            <a:r>
              <a:rPr lang="en-US" sz="2000" b="1" dirty="0">
                <a:latin typeface="Times New Roman" pitchFamily="18" charset="0"/>
                <a:cs typeface="Times New Roman" pitchFamily="18" charset="0"/>
              </a:rPr>
              <a:t>Conclusion</a:t>
            </a:r>
          </a:p>
          <a:p>
            <a:pPr algn="ct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In conclusion, the hypothesis was supported in this experiment; human presence has a negative effect on the nesting ecology of the Northern Diamondback Terrapin on North Sedge Island. This is important for future research because while people are on the island studying the terrapins, they are, also, negatively affecting their nesting ecology by deterring terrapins from nesting. Though no significant difference was shown, any overlooked nests could only further support our hypothesis. If this project were to be replicated, it would have been beneficial to distinguish between when people were outside on the island or inside. While inside, they would have a lot less of an effect on the terrapin nesting while if they were outside, the effect would be magnified. Additionally, it would have been helpful to record the magnitude of the human impacts.</a:t>
            </a:r>
          </a:p>
        </p:txBody>
      </p:sp>
      <p:sp>
        <p:nvSpPr>
          <p:cNvPr id="2058" name="Text Box 18"/>
          <p:cNvSpPr txBox="1">
            <a:spLocks noChangeArrowheads="1"/>
          </p:cNvSpPr>
          <p:nvPr/>
        </p:nvSpPr>
        <p:spPr bwMode="auto">
          <a:xfrm>
            <a:off x="34061400" y="21196300"/>
            <a:ext cx="8610600" cy="5016500"/>
          </a:xfrm>
          <a:prstGeom prst="rect">
            <a:avLst/>
          </a:prstGeom>
          <a:solidFill>
            <a:schemeClr val="bg1"/>
          </a:solidFill>
          <a:ln w="9525">
            <a:solidFill>
              <a:schemeClr val="tx1"/>
            </a:solidFill>
            <a:miter lim="800000"/>
            <a:headEnd/>
            <a:tailEnd/>
          </a:ln>
        </p:spPr>
        <p:txBody>
          <a:bodyPr>
            <a:spAutoFit/>
          </a:bodyPr>
          <a:lstStyle/>
          <a:p>
            <a:pPr algn="ctr">
              <a:defRPr/>
            </a:pPr>
            <a:r>
              <a:rPr lang="en-US" sz="2000" b="1" dirty="0">
                <a:latin typeface="Times New Roman" pitchFamily="18" charset="0"/>
                <a:cs typeface="Times New Roman" pitchFamily="18" charset="0"/>
              </a:rPr>
              <a:t>Bibliography</a:t>
            </a:r>
          </a:p>
          <a:p>
            <a:pPr algn="just">
              <a:defRPr/>
            </a:pPr>
            <a:endParaRPr lang="en-US" sz="2000" dirty="0">
              <a:latin typeface="Times New Roman" pitchFamily="18" charset="0"/>
              <a:cs typeface="Times New Roman" pitchFamily="18" charset="0"/>
            </a:endParaRPr>
          </a:p>
          <a:p>
            <a:pPr indent="-457200" algn="just">
              <a:defRPr/>
            </a:pPr>
            <a:r>
              <a:rPr lang="en-US" sz="2000" dirty="0">
                <a:latin typeface="Times New Roman" pitchFamily="18" charset="0"/>
                <a:cs typeface="Times New Roman" pitchFamily="18" charset="0"/>
              </a:rPr>
              <a:t>Bowen, Kenneth D., and Fredric J. Janzen. Human Recreation and the Nesting 	Ecology of a Freshwater Turtle. </a:t>
            </a:r>
            <a:r>
              <a:rPr lang="en-US" sz="2000" i="1" dirty="0">
                <a:latin typeface="Times New Roman" pitchFamily="18" charset="0"/>
                <a:cs typeface="Times New Roman" pitchFamily="18" charset="0"/>
              </a:rPr>
              <a:t>Chelonian Conservation and Biology</a:t>
            </a:r>
            <a:r>
              <a:rPr lang="en-US" sz="2000" dirty="0">
                <a:latin typeface="Times New Roman" pitchFamily="18" charset="0"/>
                <a:cs typeface="Times New Roman" pitchFamily="18" charset="0"/>
              </a:rPr>
              <a:t> 	7.1 (2008): 95-100. Web. 23 Feb. 2011.</a:t>
            </a:r>
          </a:p>
          <a:p>
            <a:pPr indent="-457200" algn="just">
              <a:defRPr/>
            </a:pPr>
            <a:r>
              <a:rPr lang="en-US" sz="2000" dirty="0">
                <a:latin typeface="Times New Roman" pitchFamily="18" charset="0"/>
                <a:cs typeface="Times New Roman" pitchFamily="18" charset="0"/>
              </a:rPr>
              <a:t>Bury, R.B. and </a:t>
            </a:r>
            <a:r>
              <a:rPr lang="en-US" sz="2000" dirty="0" err="1">
                <a:latin typeface="Times New Roman" pitchFamily="18" charset="0"/>
                <a:cs typeface="Times New Roman" pitchFamily="18" charset="0"/>
              </a:rPr>
              <a:t>Luckenbach</a:t>
            </a:r>
            <a:r>
              <a:rPr lang="en-US" sz="2000" dirty="0">
                <a:latin typeface="Times New Roman" pitchFamily="18" charset="0"/>
                <a:cs typeface="Times New Roman" pitchFamily="18" charset="0"/>
              </a:rPr>
              <a:t>, R.A. 2002. Comparison of desert tortoise 	(</a:t>
            </a:r>
            <a:r>
              <a:rPr lang="en-US" sz="2000" dirty="0" err="1">
                <a:latin typeface="Times New Roman" pitchFamily="18" charset="0"/>
                <a:cs typeface="Times New Roman" pitchFamily="18" charset="0"/>
              </a:rPr>
              <a:t>Gopherus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agassizii</a:t>
            </a:r>
            <a:r>
              <a:rPr lang="en-US" sz="2000" dirty="0">
                <a:latin typeface="Times New Roman" pitchFamily="18" charset="0"/>
                <a:cs typeface="Times New Roman" pitchFamily="18" charset="0"/>
              </a:rPr>
              <a:t>) populations in an unused and off road vehicle area in the 	Mojave desert. </a:t>
            </a:r>
            <a:r>
              <a:rPr lang="en-US" sz="2000" i="1" dirty="0">
                <a:latin typeface="Times New Roman" pitchFamily="18" charset="0"/>
                <a:cs typeface="Times New Roman" pitchFamily="18" charset="0"/>
              </a:rPr>
              <a:t>Chelonian Conservation and Biology</a:t>
            </a:r>
            <a:r>
              <a:rPr lang="en-US" sz="2000" dirty="0">
                <a:latin typeface="Times New Roman" pitchFamily="18" charset="0"/>
                <a:cs typeface="Times New Roman" pitchFamily="18" charset="0"/>
              </a:rPr>
              <a:t> 	4:457–463.Web. 23 	Feb 2011.</a:t>
            </a:r>
          </a:p>
          <a:p>
            <a:pPr indent="-457200" algn="just">
              <a:defRPr/>
            </a:pPr>
            <a:r>
              <a:rPr lang="en-US" sz="2000" dirty="0" err="1">
                <a:latin typeface="Times New Roman" pitchFamily="18" charset="0"/>
                <a:cs typeface="Times New Roman" pitchFamily="18" charset="0"/>
              </a:rPr>
              <a:t>Roosenburg</a:t>
            </a:r>
            <a:r>
              <a:rPr lang="en-US" sz="2000" dirty="0">
                <a:latin typeface="Times New Roman" pitchFamily="18" charset="0"/>
                <a:cs typeface="Times New Roman" pitchFamily="18" charset="0"/>
              </a:rPr>
              <a:t>, W. M. 1994. Nesting habitat requirements of the diamondback 	terrapin: a geographic comparison. </a:t>
            </a:r>
            <a:r>
              <a:rPr lang="en-US" sz="2000" i="1" dirty="0">
                <a:latin typeface="Times New Roman" pitchFamily="18" charset="0"/>
                <a:cs typeface="Times New Roman" pitchFamily="18" charset="0"/>
              </a:rPr>
              <a:t>Wetlands Journal</a:t>
            </a:r>
            <a:r>
              <a:rPr lang="en-US" sz="2000" dirty="0">
                <a:latin typeface="Times New Roman" pitchFamily="18" charset="0"/>
                <a:cs typeface="Times New Roman" pitchFamily="18" charset="0"/>
              </a:rPr>
              <a:t> 6(2):9-12. Web. 21 	Feb 2011.</a:t>
            </a:r>
          </a:p>
          <a:p>
            <a:pPr indent="-457200" algn="just">
              <a:defRPr/>
            </a:pPr>
            <a:r>
              <a:rPr lang="en-US" sz="2000" dirty="0">
                <a:latin typeface="Times New Roman" pitchFamily="18" charset="0"/>
                <a:cs typeface="Times New Roman" pitchFamily="18" charset="0"/>
              </a:rPr>
              <a:t>Hart, Kristen M. and Lee, David S. 2007. The Diamondback Terrapin: The 	Biology, Ecology, Cultural History, and Conservation Status of an 	Obligate Estuarine Turtle. </a:t>
            </a:r>
            <a:r>
              <a:rPr lang="en-US" sz="2000" i="1" dirty="0">
                <a:latin typeface="Times New Roman" pitchFamily="18" charset="0"/>
                <a:cs typeface="Times New Roman" pitchFamily="18" charset="0"/>
              </a:rPr>
              <a:t>Studies in Avian Biology </a:t>
            </a:r>
            <a:r>
              <a:rPr lang="en-US" sz="2000" dirty="0">
                <a:latin typeface="Times New Roman" pitchFamily="18" charset="0"/>
                <a:cs typeface="Times New Roman" pitchFamily="18" charset="0"/>
              </a:rPr>
              <a:t>32:206–213. 	Web. 05 March 2011.</a:t>
            </a:r>
          </a:p>
        </p:txBody>
      </p:sp>
      <p:sp>
        <p:nvSpPr>
          <p:cNvPr id="24" name="Rectangle 23"/>
          <p:cNvSpPr/>
          <p:nvPr/>
        </p:nvSpPr>
        <p:spPr>
          <a:xfrm>
            <a:off x="11163300" y="895350"/>
            <a:ext cx="22402800" cy="3046988"/>
          </a:xfrm>
          <a:prstGeom prst="rect">
            <a:avLst/>
          </a:prstGeom>
        </p:spPr>
        <p:txBody>
          <a:bodyPr wrap="square">
            <a:spAutoFit/>
          </a:bodyPr>
          <a:lstStyle/>
          <a:p>
            <a:pPr algn="ctr">
              <a:defRPr/>
            </a:pPr>
            <a:r>
              <a:rPr lang="en-US" sz="9600" dirty="0">
                <a:ln w="3175" cmpd="sng">
                  <a:solidFill>
                    <a:schemeClr val="bg1"/>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Anthropogenic Impacts on the Nesting Ecology of Northern Diamondback </a:t>
            </a:r>
            <a:r>
              <a:rPr lang="en-US" sz="9600" dirty="0">
                <a:ln w="3175" cmpd="sng">
                  <a:solidFill>
                    <a:schemeClr val="bg1"/>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Terrapins</a:t>
            </a:r>
          </a:p>
        </p:txBody>
      </p:sp>
      <p:graphicFrame>
        <p:nvGraphicFramePr>
          <p:cNvPr id="12" name="Table 11"/>
          <p:cNvGraphicFramePr>
            <a:graphicFrameLocks noGrp="1"/>
          </p:cNvGraphicFramePr>
          <p:nvPr>
            <p:extLst>
              <p:ext uri="{D42A27DB-BD31-4B8C-83A1-F6EECF244321}">
                <p14:modId xmlns:p14="http://schemas.microsoft.com/office/powerpoint/2010/main" val="1393149908"/>
              </p:ext>
            </p:extLst>
          </p:nvPr>
        </p:nvGraphicFramePr>
        <p:xfrm>
          <a:off x="22402799" y="8077201"/>
          <a:ext cx="9067801" cy="3860729"/>
        </p:xfrm>
        <a:graphic>
          <a:graphicData uri="http://schemas.openxmlformats.org/drawingml/2006/table">
            <a:tbl>
              <a:tblPr firstRow="1" firstCol="1" bandRow="1">
                <a:tableStyleId>{5C22544A-7EE6-4342-B048-85BDC9FD1C3A}</a:tableStyleId>
              </a:tblPr>
              <a:tblGrid>
                <a:gridCol w="1400794"/>
                <a:gridCol w="3707576"/>
                <a:gridCol w="3054778"/>
                <a:gridCol w="904653"/>
              </a:tblGrid>
              <a:tr h="971427">
                <a:tc>
                  <a:txBody>
                    <a:bodyPr/>
                    <a:lstStyle/>
                    <a:p>
                      <a:pPr algn="ctr"/>
                      <a:r>
                        <a:rPr lang="en-US" sz="2400" dirty="0" smtClean="0"/>
                        <a:t>Year</a:t>
                      </a:r>
                      <a:endParaRPr lang="en-US" sz="2400" dirty="0"/>
                    </a:p>
                  </a:txBody>
                  <a:tcPr/>
                </a:tc>
                <a:tc>
                  <a:txBody>
                    <a:bodyPr/>
                    <a:lstStyle/>
                    <a:p>
                      <a:pPr algn="ctr"/>
                      <a:r>
                        <a:rPr lang="en-US" sz="2400" baseline="0" dirty="0" err="1" smtClean="0"/>
                        <a:t>Nestings</a:t>
                      </a:r>
                      <a:r>
                        <a:rPr lang="en-US" sz="2400" baseline="0" dirty="0" smtClean="0"/>
                        <a:t> When No Groups Present</a:t>
                      </a:r>
                      <a:endParaRPr lang="en-US" sz="2400" dirty="0"/>
                    </a:p>
                  </a:txBody>
                  <a:tcPr/>
                </a:tc>
                <a:tc>
                  <a:txBody>
                    <a:bodyPr/>
                    <a:lstStyle/>
                    <a:p>
                      <a:pPr algn="ctr"/>
                      <a:r>
                        <a:rPr lang="en-US" sz="2400" dirty="0" err="1" smtClean="0"/>
                        <a:t>Nestings</a:t>
                      </a:r>
                      <a:r>
                        <a:rPr lang="en-US" sz="2400" baseline="0" dirty="0" smtClean="0"/>
                        <a:t> When </a:t>
                      </a:r>
                      <a:r>
                        <a:rPr lang="en-US" sz="2400" dirty="0" smtClean="0"/>
                        <a:t>Groups Present</a:t>
                      </a:r>
                      <a:endParaRPr lang="en-US" sz="2400" dirty="0"/>
                    </a:p>
                  </a:txBody>
                  <a:tcPr/>
                </a:tc>
                <a:tc>
                  <a:txBody>
                    <a:bodyPr/>
                    <a:lstStyle/>
                    <a:p>
                      <a:pPr algn="ctr"/>
                      <a:r>
                        <a:rPr lang="en-US" sz="2400" dirty="0" smtClean="0"/>
                        <a:t>Total</a:t>
                      </a:r>
                      <a:endParaRPr lang="en-US" sz="2400" dirty="0"/>
                    </a:p>
                  </a:txBody>
                  <a:tcPr/>
                </a:tc>
              </a:tr>
              <a:tr h="672526">
                <a:tc>
                  <a:txBody>
                    <a:bodyPr/>
                    <a:lstStyle/>
                    <a:p>
                      <a:pPr algn="ctr"/>
                      <a:r>
                        <a:rPr lang="en-US" sz="2400" dirty="0" smtClean="0"/>
                        <a:t>2007</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56</a:t>
                      </a:r>
                      <a:endParaRPr lang="en-US" sz="2400" dirty="0"/>
                    </a:p>
                  </a:txBody>
                  <a:tcPr/>
                </a:tc>
                <a:tc>
                  <a:txBody>
                    <a:bodyPr/>
                    <a:lstStyle/>
                    <a:p>
                      <a:pPr algn="ctr"/>
                      <a:r>
                        <a:rPr lang="en-US" sz="2400" dirty="0" smtClean="0"/>
                        <a:t>68</a:t>
                      </a:r>
                      <a:endParaRPr lang="en-US" sz="2400" dirty="0"/>
                    </a:p>
                  </a:txBody>
                  <a:tcPr/>
                </a:tc>
              </a:tr>
              <a:tr h="597801">
                <a:tc>
                  <a:txBody>
                    <a:bodyPr/>
                    <a:lstStyle/>
                    <a:p>
                      <a:pPr algn="ctr"/>
                      <a:r>
                        <a:rPr lang="en-US" sz="2400" dirty="0" smtClean="0"/>
                        <a:t>2008</a:t>
                      </a:r>
                      <a:endParaRPr lang="en-US" sz="2400" dirty="0"/>
                    </a:p>
                  </a:txBody>
                  <a:tcPr/>
                </a:tc>
                <a:tc>
                  <a:txBody>
                    <a:bodyPr/>
                    <a:lstStyle/>
                    <a:p>
                      <a:pPr algn="ctr"/>
                      <a:r>
                        <a:rPr lang="en-US" sz="2400" dirty="0" smtClean="0"/>
                        <a:t>35</a:t>
                      </a:r>
                      <a:endParaRPr lang="en-US" sz="2400" dirty="0"/>
                    </a:p>
                  </a:txBody>
                  <a:tcPr/>
                </a:tc>
                <a:tc>
                  <a:txBody>
                    <a:bodyPr/>
                    <a:lstStyle/>
                    <a:p>
                      <a:pPr algn="ctr"/>
                      <a:r>
                        <a:rPr lang="en-US" sz="2400" dirty="0" smtClean="0"/>
                        <a:t>33</a:t>
                      </a:r>
                      <a:endParaRPr lang="en-US" sz="2400" dirty="0"/>
                    </a:p>
                  </a:txBody>
                  <a:tcPr/>
                </a:tc>
                <a:tc>
                  <a:txBody>
                    <a:bodyPr/>
                    <a:lstStyle/>
                    <a:p>
                      <a:pPr algn="ctr"/>
                      <a:r>
                        <a:rPr lang="en-US" sz="2400" dirty="0" smtClean="0"/>
                        <a:t>86</a:t>
                      </a:r>
                      <a:endParaRPr lang="en-US" sz="2400" dirty="0"/>
                    </a:p>
                  </a:txBody>
                  <a:tcPr/>
                </a:tc>
              </a:tr>
              <a:tr h="697297">
                <a:tc>
                  <a:txBody>
                    <a:bodyPr/>
                    <a:lstStyle/>
                    <a:p>
                      <a:pPr algn="ctr"/>
                      <a:r>
                        <a:rPr lang="en-US" sz="2400" dirty="0" smtClean="0"/>
                        <a:t>2009</a:t>
                      </a:r>
                      <a:endParaRPr lang="en-US" sz="2400" dirty="0"/>
                    </a:p>
                  </a:txBody>
                  <a:tcPr/>
                </a:tc>
                <a:tc>
                  <a:txBody>
                    <a:bodyPr/>
                    <a:lstStyle/>
                    <a:p>
                      <a:pPr algn="ctr"/>
                      <a:r>
                        <a:rPr lang="en-US" sz="2400" dirty="0" smtClean="0"/>
                        <a:t>43</a:t>
                      </a:r>
                      <a:endParaRPr lang="en-US" sz="2400" dirty="0"/>
                    </a:p>
                  </a:txBody>
                  <a:tcPr/>
                </a:tc>
                <a:tc>
                  <a:txBody>
                    <a:bodyPr/>
                    <a:lstStyle/>
                    <a:p>
                      <a:pPr algn="ctr"/>
                      <a:r>
                        <a:rPr lang="en-US" sz="2400" dirty="0" smtClean="0"/>
                        <a:t>45</a:t>
                      </a:r>
                      <a:endParaRPr lang="en-US" sz="2400" dirty="0"/>
                    </a:p>
                  </a:txBody>
                  <a:tcPr/>
                </a:tc>
                <a:tc>
                  <a:txBody>
                    <a:bodyPr/>
                    <a:lstStyle/>
                    <a:p>
                      <a:pPr algn="ctr"/>
                      <a:r>
                        <a:rPr lang="en-US" sz="2400" dirty="0" smtClean="0"/>
                        <a:t>88</a:t>
                      </a:r>
                      <a:endParaRPr lang="en-US" sz="2400" dirty="0"/>
                    </a:p>
                  </a:txBody>
                  <a:tcPr/>
                </a:tc>
              </a:tr>
              <a:tr h="460839">
                <a:tc>
                  <a:txBody>
                    <a:bodyPr/>
                    <a:lstStyle/>
                    <a:p>
                      <a:pPr algn="ctr"/>
                      <a:r>
                        <a:rPr lang="en-US" sz="2400" dirty="0" smtClean="0"/>
                        <a:t>2010</a:t>
                      </a:r>
                      <a:endParaRPr lang="en-US" sz="2400" dirty="0"/>
                    </a:p>
                  </a:txBody>
                  <a:tcPr/>
                </a:tc>
                <a:tc>
                  <a:txBody>
                    <a:bodyPr/>
                    <a:lstStyle/>
                    <a:p>
                      <a:pPr algn="ctr"/>
                      <a:r>
                        <a:rPr lang="en-US" sz="2400" dirty="0" smtClean="0"/>
                        <a:t>45</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75</a:t>
                      </a:r>
                      <a:endParaRPr lang="en-US" sz="2400" dirty="0"/>
                    </a:p>
                  </a:txBody>
                  <a:tcPr/>
                </a:tc>
              </a:tr>
              <a:tr h="460839">
                <a:tc>
                  <a:txBody>
                    <a:bodyPr/>
                    <a:lstStyle/>
                    <a:p>
                      <a:pPr algn="ctr"/>
                      <a:r>
                        <a:rPr lang="en-US" sz="2400" dirty="0" smtClean="0"/>
                        <a:t>Average</a:t>
                      </a:r>
                      <a:endParaRPr lang="en-US" sz="2400" dirty="0"/>
                    </a:p>
                  </a:txBody>
                  <a:tcPr/>
                </a:tc>
                <a:tc>
                  <a:txBody>
                    <a:bodyPr/>
                    <a:lstStyle/>
                    <a:p>
                      <a:pPr algn="ctr"/>
                      <a:r>
                        <a:rPr lang="en-US" sz="2400" dirty="0" smtClean="0"/>
                        <a:t>38.3</a:t>
                      </a:r>
                      <a:endParaRPr lang="en-US" sz="2400" dirty="0"/>
                    </a:p>
                  </a:txBody>
                  <a:tcPr/>
                </a:tc>
                <a:tc>
                  <a:txBody>
                    <a:bodyPr/>
                    <a:lstStyle/>
                    <a:p>
                      <a:pPr algn="ctr"/>
                      <a:r>
                        <a:rPr lang="en-US" sz="2400" dirty="0" smtClean="0"/>
                        <a:t>54.7</a:t>
                      </a:r>
                      <a:endParaRPr lang="en-US" sz="2400" dirty="0"/>
                    </a:p>
                  </a:txBody>
                  <a:tcPr/>
                </a:tc>
                <a:tc>
                  <a:txBody>
                    <a:bodyPr/>
                    <a:lstStyle/>
                    <a:p>
                      <a:pPr algn="ctr"/>
                      <a:r>
                        <a:rPr lang="en-US" sz="2400" dirty="0" smtClean="0"/>
                        <a:t>79.2</a:t>
                      </a:r>
                      <a:endParaRPr lang="en-US" sz="2400" dirty="0"/>
                    </a:p>
                  </a:txBody>
                  <a:tcPr/>
                </a:tc>
              </a:tr>
            </a:tbl>
          </a:graphicData>
        </a:graphic>
      </p:graphicFrame>
      <p:sp>
        <p:nvSpPr>
          <p:cNvPr id="2097" name="AutoShape 49" descr="data:image/jpg;base64,/9j/4AAQSkZJRgABAQAAAQABAAD/2wCEAAkGBhQSERUUExQVFRQVFxcYFxgXFRgXGRYWGBcXGBgZGBUYHCYeGhkjHRQXHy8gJCcpLCwsFR4xNTAqNSYrLCkBCQoKDgwOGA8PGiwlHyQsLCwsLCwsLCksKSwsLCwpKSwsLCwsLCwsLCwsKSkpLCwsLCwsLCkpLCwsLCwsLCwsLP/AABEIAK8A4AMBIgACEQEDEQH/xAAbAAABBQEBAAAAAAAAAAAAAAAFAQIDBAYAB//EAEYQAAECAwYDBAYHBgUDBQAAAAECEQADIQQFEjFBUQYiYRNxgZEyUqGxwdEHFCNCYnLwFRYzkrLhU2OC0vGTosIkJUNEc//EABkBAAMBAQEAAAAAAAAAAAAAAAABAgMEBf/EACIRAAICAgICAwEBAAAAAAAAAAABAhESIQMxBEETIlFhBf/aAAwDAQACEQMRAD8A9Njoa8K8egecLHPHQrQwOeOxR2GEaEMcFw7HDGjoTSAe8dihscIKGOeOeGx0IB0c8NjoKAe8I8NjngoBXhI6Ohgc8JCx0FgNIhDD4RoLGRtHQ4iEIh2A2OhSIQwAJHNHNHCABXhQqGAwoMMgkBjnhsKIQx2KFxQ2OgAc8dDYdAMWOhHhYkDnjo6KduvVErMur1R8doLAuEtAi8OIUpohidToIy3EXGQScKi6tJSM/wDVt4xkLxM+0pVjOBGktLtn945qPfGUp/hcYNnq1j4gSaLDbEVB8PiILSpoUHSQRuI8XuKVPk0RMOED0FVT5aeEaaxcRYTzPKVuHKT46eIgU37Bwfo9FjoA2LiNwMYcHJSflkfCDMi1JWHSQf1qI1yTJJY6OjjAB0ITHRxgASEMKYaYYCQkLCQAdCQpEdAMjBhzxGDCgxRmSiFhgMK8IY94A2zjWzypxkrUQpJAJagNHG9NYnsfEklcxUoqCJqVlOBX3mNCk6gj4xh+ILnM9TIXJmgLwoWFplzknmoomigDRznhEYcnJS+paj+npNmtqFoC0nlUWBNHqwZ99I6dbkIfEtKWzcineI8kvWfb5ctMu04kIDKQrEFaCmMOBoWO8D1zlH0lBUxbsDUkUYKIOfSMJeU46orA9Rvzi2VLxS0r+1Ul0KSnGkO9S2gYk9IxNkvy3WjG9ow4iUhKQS9GKqDkQzFz1ivYblKZhmTpiUJDEIOF21xPRIqzFzD7Vf4R9nZZJP48BEsflBqvxpCuc9y0GkHbFeirHZyJ09ys4lLVmSzYUDMjOAFpvudPLSvskHNRP2iv9vhWKtnsJWrHPKlrOpBp0AyAg3Z5UpFeYnZmHvi/VFpL2D7tuIA0qTqd83JeNBZ7CkBjUljq3lCftBOiVN3f3h318EDlU/gPhC2a5R/RFSE1cMeg/tFKbYSBSoHTMd2cW1Wl8kFxq490L9aU3onvce+GrFlAD9mZavs1FL6ZjxSaeMX7NfxQR2gwn1kuR5Zj2xNMdecseZendWK5sSjkE+ZJ8TkIaM24s1Fg4lLAllp3BD/KDllvBEz0TXY0PlHmIuaaDilrTL/EMvF6H2wQs8+chH2gllQ+8kqS+/K3uaLUn7M3Xo9GMI8ZC7uLSxchQTmCXIpuMvGDd2cRyZ45FMr1VUI+cXmgSsJx0MkzgoU0oYfFJ2AjRxELCQAI0JCmGmACsDDgYYIH35eZkSwsYSykuklipL8wT+JopulZnQVeK9svWXJbtFhOLLOrR5vevH87GoImJQCG5akkUBS74aEU6PAaTe02dOC5qioM2ZqB0Occz8lXUUaKDNhfdyWRaVTJU5SJhBUhLkgKJf0WdLnrSMp+x5ilArmgD1Uj2OYNXgFSLKJ5CqqAMsLAUEkPiLfdyz3gXKv6YpGJMtZAq3bJcU2bNvfETjCTtopZF9Eg9mZRKlIUQcKsnGo93dD5VjALpSAromvzgFL44KlMJcwl8P8AET8ojtHHWBRSZUxwa/aD5QJxQYSNOmRq1N/75RJ2BZ2LdxjHHj8aSl/9Wnui0ri9XZiYZKmdqzPblFZoPjkaoWVXqmuVC57gz+yJPqxBbCX2av68owyuPP8AIP8A1P7RYk8VqWgrFnoN5hO3SDNAuORtEyC7NXalPaw84eiS9PiG/mLD2GPPv34P+Aj+c/KE/fg/4CP51fKDIPjkeiIQDqPFQA8z8BD5eE5KT3lQA9+I+yMEeJ5nZ9p2CG/OqKZ45X/gy/5lQs0P45HpKZ0v10AdVBI/lBc+JhPriDkUq2cg+UsFh3mPNv32maSpfmr5wWuy/Z0xCppRLSlKVKpiJpTUw8g+Nmun28CpLdSXPhoPAQHvC8lKBCQz6nOA1nvgTXKgXAxF9hEdrm40p7NRDKDsd4GxqKQ+fdGNCFygZc1iFLStRxsTUpy0EUpV7TZCvtUmmS05+UGhiEtjUADPXm184sKDhbhJYUDHdneMm9WkbYpumwzwz9IAZlntEk+mk8w0qI3djtyJqcUtQUOmneNDHi1t4dSFYpZKFnIjU1PwhLvv202RQUoH86Kgj8SNRGqm49mLjfR7iTCExkrh+kCVOAxkJPrCqfEZpjUomAgEEEHIguD3GN1JPozHEwjxzwjwxFYR5t9IF5BVowAK5Uh2PkcOQVnXWkbedeEpaSntAHDPs+Rjz2fweuZMKlTE4RQc4dbGhIOXnGXNclUQj3syzoBUyjspksa6u9SBFywKZRAVQjlCvlvn5wRVwnLRNkhcwJQpZCiFAFKRLUcgM3Sz7xoLntdjscyarGqaCmWEulKq1xAU0LRyfHT+zo1sl+pJ/Z5ACipS0pVnVI9EEkVFdYzt48NJJHZES2JcB2O1N42d68SS7RZVGW4wlJIIZq084yIv11JCRmpiVBmG+cdFwoSszlx2ZSbUE/jIU2rF284pX4h58zoo+UbHhmYCtTMHm6l36jaAl+yUCaSUqJWSXCgBmdwa0iGjQzkxIPh7o1Fqsv8A7bKLZrHsc/GBapaEpSoy1hKnAImJOTu/JnSNTeMxP7Ms9FYStTAEPkG0gWijBzJMajh+z/8AoJ56luuUDscr1Znjh+Uam6MAu6eQCE4w7s+R2pANWYFUqGiVWDBMj/M/7I4dg+a/JHzgtBTCE6Q13J7x/UYzPYxvLalP7MQ2RWGJZ2qe6MslUsbv3D5w7Q6YPTJ9x90aq6ENdk3fCv8AqgUEo0xfyxqrDLH7LmJFA+3WBEmduwUmf/mf6kwVuiWFAp3myx7K++BthlMmbV/s9m+8mDPClnxKL/4gP8qAYogs2g8p8P6oesVV4D/uEVZE4ElKlHCnQI1z9LygoLEpgVkjFzDlcs4IJY5mM1K4o0a+zGTUc3ifYlUQKkUPf8BFvA5JcUctUGoI17xCCSaUzr7vkY1MQLaLhQTiSShVWUmh8d4I8O3vaZC8BWkp0oeZtCjQs9REi5fo97/rpD0sygUuaKGf3daabwqraDvTPQDeCcOKuTsxfdu+G2K8kTQcBJwkAuCGJD6xirNxaCRJVJWlZCi6lEcocuxSHDCNHwwodji1WSsjYGiR5CLjPJilGkYUSmySrTWJEEj1h55xflWNWj/GLCLCrUK8v7R5aLSYAvCUVKlkhSmJOR9UwwoAV/CLAeqaV0840qrFuk95EORZyqgJ8AQPlDsqgFMrZ5qWCcRlgPrUn5Rl5zpOTZv4Rs70lMtlFWQyOpfy7/lFKXgNSpVM3APvFdfAHVo6IrSHQG4Vft0aCpilfKvtBiFKnoQTvGlmKluGWQfyJfXYas3eQIRdhQaHsyx1Tu2uxcV8dRGgUYmYRiwgOAaMo6/oRrrwln9n2ZLHlxktpl84mTdMvMdiD1SU6E6mlAVdw3pE/wBVJCUBSGQ+FOInZ3GtFB/zJ3hLQzHKoDQnxjTXWpSbsnDDRS8tclEeyHq4YAL4Etr9or3Hy76RekWWYJZlAEJKsdFAkEdW3p7IbY0YJaRQsoeWsOShL5nyHzjS2u4QVEmWsOfuKDPqwbKEk3BK5nMzGgAlJwn4QWh7JrwS13S6H0k6VyjLK9LLON0sPIRLwTOQmrJOOlARipSBaeHUGrzQCafZgsnX7zk7bwWDRBdiUiWHSDvTLxgqotYZgG498QSrMhIwDGRWplkOBnRzF22ykGzmVLK1EscapZSwzIw77VinJEJGXsa+WZ+Uf1pjR8EB+1VsfeE/KBNluQjEkkuoJrhyAOJ/GD9xWUWdKkg4isvVNcmziXNDUGVrqsfaTAmoBOJXRIYk+QjTJXiUTuSW2FAB5NAy6bCoK9IDCk6EOmnK5ES2i80IJBUAdBVzlkAIlPSKa2x1uD+A+MUxLNMso5N7JWSACKZkbf8AMOM8P3DPaNE9ENE13Xd2kxCCWHTMZmkaD90Ueup92GufvjP8PW1C7ZKSlYLBRIBfJJzamsbxM51lOFQYJOIjlL6A7hqx4f8ApeVzcfIo8bpV/P07PH4oSjckedWi7QhamU6uZL/ebI+6ILPLUj0VKAzofD4xBLt8wzV45ZP2iqswwFRB0zyMWyhL+kSNiw7qiriO6M3imYciUZUqD9rvDsitISgEYcgalXdtEVx2/wCsqWClIKUgu51La98BuIbeJkxSkjCDgyL1AOsScH2mWlczGSAQlm79ax00qszTNfMloSOdaWyqoeWTwNnTJH3SnwSo/ERPbxInfeIYUIEU0XXKwuZpB8/YUiMpX6HkU/qqVKcEAZVDDQO36doygvFKVqCkKFDkX10PhtoI3ibiljOaaBycIZu8mGzbmlFgJ/MQGxIDHy8YSzQrPNp19yUrSF4w+4Ya66f8apBgnI4gspAxKAJ3Bru48cu8ZNGvn8OAu65KtWIP+2kD5lyynqZRPROL2tA5y/BbANpvmzKBAmIen3i7uMidXAqehNCRHXfaZBUGXLJJDMtPgw7iTuzjMJgvO4dkkEGXJPgxPdR2inJ4Ts4WlYkpCkkEMTmkuKZaQLlrsYWtchKpZFDlQ1FCPKjV+6GObxl7XL7MnQb5FwpwM6HEHbRXOeVQEaWdNdRCywYF2bV8tqwKtVkFpTgmK5S5JAaoNI1UnVsoHBShkTpkVesSlh+Z2GqnSeUgwXsF2KFmXOfQEEKLuVjInNTg8u/LAyZwWj7tomgl35jrQ59KeAg4ZSxYDZRNOIp/iEVAxPvnRneEuSLBMBi2L1Woiooc3OIsSaVDgnI4pZq0PVec31yX2YVXTlxDlduV/QU4VQiKMzhq1Va1A/mT7NaUB7w+cRpuK2gsZktQLuSxdxzUauLXfWH8kRWg5dVpXMWQpQIwvoHwskYUtVLu4OSn0i/arLNVgEpWFeNNTUYcQxgUqW11ekC+HbttSZqu2IKSnNAGIqcBzR/RDeUayxSghWJQJASc2S1CxA1CTVonPZSAV/BcieEqmGUmWCtbJKscsPTozgwHu/iArVS3IWlIK1vJIIQKO/Z9RGz4tx2tb2ZQQUoSFKUkEKfFoXplGbNx21EtYeQqYSAPsUgYGOJJZNasW6Q6sG6F4evlUxZSq0yZzJJIlowqoRUnCKfOKNrt03+IEpmkeilI5SFLopwCSwi5dlgnS0zVTUWcLKcMsy0JS7guleEChLQ/6mvs0gFKCUpCsIcJqSsCjZkAQnJJaFdlGXZ5xUFAgYinGAG5MOLCHermpEPTw24HaTDMIViBdQ/0kF6ChgjIseGgUTq6jUvEype5eMXyMhsucKWJKbQgAJDdoqgq6hWN4qPNlzTLqklJyBBY+Yhxv2c79osD8zx5vk+HPnmpJnZ4/NGEaZDOlqxE0qT74iMpWzxZTWrjSHOnUtHclSo5HTYItr1BASrOlaDrEt2pocKVFhVq++B1ktJmoxKoXIbKJF3z2LnRVKdwMd96Ja1QVXa8PKpKwVAtyZYTWoMSItQDMpQOlFCBMvilKlDEVgAV1YvoHyi7+8ctYA7QE5BJSxJ0DtGdhiSLvGaFN2hoMnMV5t5zsiots9IrItYxrcF6MwfMHaGzZw9m0VSLoOXbeKjQNiZyW08Itm0rV6SXbv8AnGdu9CVLViDpCU5FqlVSfAQUSJOLDimJLZYz7niHFLROy/LnpGaW3qfjFw2nCwCRQitcj3U0gN2SGpNmg9awYtSOWlCRSj1w5sM4IxQ0BOIbWZkxatwA+1Nok4btOGcCQCyVAhX6zgZeNsZS5a0kEMCRRyQ74cxB/gayoXOX2icQCVKA6lSc/OKW9FPo0lntSZiqSUr0Zh7SRSKE+xzxayoWb7PCEsMGHLqWFY1qZ6UhkhhswaGqnp6eXyisK9k5MEfu3iIK6fhSkAeYEMtdllSVBIluSH/T90GKdB5wDvotNSA3ojrm8TikUtk9lsoWgKAYKencT4RXv6zhFnmLL8iSRl3fGDFzSz2CGfL4mGX3PlS5KlWnD2Tc2PI9G1MPESkec3BfymW4qAkP/NVvGLwtalnJ9c6E+JpA6yX8mYpSrLLEmXkABVTE1L6wYslrmKfEx0qkbDpGEk2N7ZWmJUzlBbvh8kKLsw7yR7dIvonlL5B9Amh8o42lyXCS/wAIjFCwKiZC1OCkksHZQPc9YlkWEqIxBgc2IoPOHKwH/wCMP0JBiOeZKBWWxzoST5QYhiRcSXZKlyEqQolZmJDOCwrtGY+skkDvMFrxmoWkBAUOYEuYDz7OQXow2Mbw0ij0257hl9lKXqUAmruVJDuDFqZdEvUtXRvLJmjK2JLIQRMmJ5RTamUXE2lQb7eZTcAg9GhWvwlGIMtIQAA4J+OffEKrpTMdJZk1qd9oKWyW0tKgK9zVdohsEhwcsxmQNHjavRF6A6+HUuwI8DCHh7s1Ah3FRzPURpDZRXmALUJ3itNlEJqQ9cge+IwoFICqWcSqZFLt3e6EK8Xra092sRpWMayrF4ez3Qy1WwAABx0OdYa7NSObZpkxRKaUD10FKtBW6OErwnKBlyyB66jhT3uanwjQ/RZZkKNoUtIcGWEuKgMo698egKlh81DxPuisE9szba0Zu5uApksA2m0TFn1ZYwh/zqBJ8hGgVc8tweehcVHyiQrUBRavOE+szPWfwh1FdC2eScQ3m9pUkDNavKsa/gCTzzT+FI8z/aPOLwddubXER7yY9K4EJHbOMVUCh/NER7NJdGx7P9Aw8ST198QiYn1VDyMTS1p9Yj/SfhF4kNjhKgLfUp5o/KPjB42hKUklYAGZJIHi8YjiP6Rg5lWbmU7GYagd22cKS0EZbL94cYSLDZUKm+lh5UBsSi+2gjxninjOdeE4FdJYJwSwaJG/UxV41TMFsmdpiqXRiU/IcmrQZwDkqYgwrsfRppdmXidOIAAZKw/GD9hu1RDqmTEqP4/LWMxJtSg6kFgQA2KrgbRblXxPTXE/eBGbGjXSrvWBSfNFfWVp4xIZc5P/ANhWWv8AcRkpfEs4F3GfqhovS+MlAVSD4kZ9BEjNIJs5qTkk0zSnJ+6GT56iecpUqgcCmfSBKeNEsy5ZPcoH4RPKvATQFpBSFKSwd8i0VFICeYEtUgZVJYP190V56w+Qy/RhSQo91YrzZgq2598CQgtJv0pCUmSqiRUKFdHiVHESdZc0ZeqfjAyVfUoKA7SrAagBjuQ0Wk21OItMQaDVJ30hUPYtpWcEtObhWXRYiaTZlVoA5zNBBy1XchTYiQQ7GilVL5NQRZsdllIOJSSeqlsfLIR0JU9mTdqkD7BwyVZqDdNfjF+8rnlSrNOUEcwQanw8ovmcjRKgNyfnWBt/W9CrNObF6O1MxrDZKR5VMmjEQ+be/KG2qYA5zhgSCqg1OdQzQy0MVAO7936aMa2dN6PQfojllUu0l/vo+8B907mN+ZKh+gfcTHnv0TkhFpGY7RDs/qmN8laevsPvjVGL7F7PqPaISak4VNsWqDoY4TBm6vEf3jpi+U1BodPmINCtnh/akW8qFT2igCd8o9K+jAq+rLK2Ku0zfZMedrkfbhf+d/5xuOGL4EizF1FIKsVNeVIoNYz49tmvJpHoCCNB5f8AEC744mk2dJxGozAIp+Y6e+MXfP0kKQggFgpNHbtCejCgjzC+L6mTlc55dEvQdTuYtutIySvbNFxh9I820kolKKUPmHFOg+Jr3QL4atpSySxdQOZep9sZ9JPhBK5rU05G2IadG+MQ2X3oIcZWjtbUVAUwJA8P+YoWSxAsSl69a6aaw9SxMmkrX95n/CD02EX5CwnKpfw78+6IboCaRdsutVpLtoe7rv5Rek3WN1ZsHTn7YilLO366xcSsNTE4Na+6FoBwupP3lDyd+6I13ADkEl9RTKLASCzOd8Q89coeZGtetCH8oK/gWDJnDx2zLDKpi1Y5PZhKdjr4xfloYCtQ/Vn1Z/bFW2BljcECndtFxQ0xqF1PcffFbG+jZls9d4diZnq5bwFYjSWLAU/RMNvZVewZaLoJJIXmcmy1iBN1zBsf11jW2hKGBwDKhBIO5pkRmInXY5LOEqD7lyDnU6CIxZGRqirCPuoHt/XnHIneqK+sr4A18mitLAxMkYlDMk5eJ+AiWcyQTMLtmKhI8qmNzMkxuakzDsKJHfoPF4HcTTz9UmuoBwwSn8w1NT4QRlS1rAZkJ0yJbokUHi8CuKAhFmmJHMspDk1LYhmrboIBo8vlrOLPN/bCzCzGJZEpg6h1HdFW0Lq1fH2RHbNekb76L1tLnGuJUxIAFSWTVkjvzMegSnDqWQkDRx5rX8B5xgPoutwRJnJAdalhhlQJq6tBXv6RsMD88w4mq2SEtsnU9TFGbCMq2lRGEDDuoel+UZ+JiO1XqKoSlKjkWyG7nfpFLGqZ+FGf4lDv0HthstNezlgP1ySNzv4QCox0/hmc9AHKypIep5nZvjGisnCMvCDOKsWFI5SwQw6511g1LSmUCpRJOqmr/YdBEaJRmjEsMg5I9bqs/wDjlBGKiVNuXZjLd9HEucoqlz1pFeaYkLc9MOGnXygDbvotnhWGXNlTDm3MhhoS4IrtrHp86cSopRRgHPqjSmpplCkiWkk1BruSTQOdSetIbSJpnj9r+j22ozkhTlhgWkuTsl4YjhS1Si67PMAFXw4gANXD06x7dZbORzqYrIYDRI2HXc6xVmzStSkj+GksvTGaHD+UOH3dsoTig2eQi63qqWUvUHCQ77RPLsyARQP+tI9YnWxQFM1EJSDkVHfYAB/CJpNzScLKlpWTmpSEupRzPjBig2eXyjt+vCJkrYZsNjG2RcFnmla+ySEDlSE8vonmUW3LjuEVrVwjI7RCU4xidR5nAQO8ZkkCFiFmR+sIBy9vyjjbD0bxjSW7g1CZZWJi+UE1AL7CGHgxQA+0BLDNOR6GJcZDTQB7Y5ZfrpEU+a6hu/waDCuGpoKgnCrCoDNuZgcz3wFtSVJmKxBiFaHUN8TBTXZUXbKi1DWpr+vOJbEh1Ekl2GZ6j4RTZ5p7g/dWJbDaftUjQu/whezT0EsOzuOsd2qnz3z66ZRLMIDZOc9m784fLUWL12rps0VijBtn/9k="/>
          <p:cNvSpPr>
            <a:spLocks noChangeAspect="1" noChangeArrowheads="1"/>
          </p:cNvSpPr>
          <p:nvPr/>
        </p:nvSpPr>
        <p:spPr bwMode="auto">
          <a:xfrm>
            <a:off x="371475" y="-661988"/>
            <a:ext cx="1762125"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9" name="AutoShape 51" descr="data:image/jpg;base64,/9j/4AAQSkZJRgABAQAAAQABAAD/2wCEAAkGBhQSERUUExQVFRQVFxcYFxgXFRgXGRYWGBcXGBgZGBUYHCYeGhkjHRQXHy8gJCcpLCwsFR4xNTAqNSYrLCkBCQoKDgwOGA8PGiwlHyQsLCwsLCwsLCksKSwsLCwpKSwsLCwsLCwsLCwsKSkpLCwsLCwsLCkpLCwsLCwsLCwsLP/AABEIAK8A4AMBIgACEQEDEQH/xAAbAAABBQEBAAAAAAAAAAAAAAAFAQIDBAYAB//EAEYQAAECAwYDBAYHBgUDBQAAAAECEQADIQQFEjFBUQYiYRNxgZEyUqGxwdEHFCNCYnLwFRYzkrLhU2OC0vGTosIkJUNEc//EABkBAAMBAQEAAAAAAAAAAAAAAAABAgMEBf/EACIRAAICAgICAwEBAAAAAAAAAAABAhESIQMxBEETIlFhBf/aAAwDAQACEQMRAD8A9Njoa8K8egecLHPHQrQwOeOxR2GEaEMcFw7HDGjoTSAe8dihscIKGOeOeGx0IB0c8NjoKAe8I8NjngoBXhI6Ohgc8JCx0FgNIhDD4RoLGRtHQ4iEIh2A2OhSIQwAJHNHNHCABXhQqGAwoMMgkBjnhsKIQx2KFxQ2OgAc8dDYdAMWOhHhYkDnjo6KduvVErMur1R8doLAuEtAi8OIUpohidToIy3EXGQScKi6tJSM/wDVt4xkLxM+0pVjOBGktLtn945qPfGUp/hcYNnq1j4gSaLDbEVB8PiILSpoUHSQRuI8XuKVPk0RMOED0FVT5aeEaaxcRYTzPKVuHKT46eIgU37Bwfo9FjoA2LiNwMYcHJSflkfCDMi1JWHSQf1qI1yTJJY6OjjAB0ITHRxgASEMKYaYYCQkLCQAdCQpEdAMjBhzxGDCgxRmSiFhgMK8IY94A2zjWzypxkrUQpJAJagNHG9NYnsfEklcxUoqCJqVlOBX3mNCk6gj4xh+ILnM9TIXJmgLwoWFplzknmoomigDRznhEYcnJS+paj+npNmtqFoC0nlUWBNHqwZ99I6dbkIfEtKWzcineI8kvWfb5ctMu04kIDKQrEFaCmMOBoWO8D1zlH0lBUxbsDUkUYKIOfSMJeU46orA9Rvzi2VLxS0r+1Ul0KSnGkO9S2gYk9IxNkvy3WjG9ow4iUhKQS9GKqDkQzFz1ivYblKZhmTpiUJDEIOF21xPRIqzFzD7Vf4R9nZZJP48BEsflBqvxpCuc9y0GkHbFeirHZyJ09ys4lLVmSzYUDMjOAFpvudPLSvskHNRP2iv9vhWKtnsJWrHPKlrOpBp0AyAg3Z5UpFeYnZmHvi/VFpL2D7tuIA0qTqd83JeNBZ7CkBjUljq3lCftBOiVN3f3h318EDlU/gPhC2a5R/RFSE1cMeg/tFKbYSBSoHTMd2cW1Wl8kFxq490L9aU3onvce+GrFlAD9mZavs1FL6ZjxSaeMX7NfxQR2gwn1kuR5Zj2xNMdecseZendWK5sSjkE+ZJ8TkIaM24s1Fg4lLAllp3BD/KDllvBEz0TXY0PlHmIuaaDilrTL/EMvF6H2wQs8+chH2gllQ+8kqS+/K3uaLUn7M3Xo9GMI8ZC7uLSxchQTmCXIpuMvGDd2cRyZ45FMr1VUI+cXmgSsJx0MkzgoU0oYfFJ2AjRxELCQAI0JCmGmACsDDgYYIH35eZkSwsYSykuklipL8wT+JopulZnQVeK9svWXJbtFhOLLOrR5vevH87GoImJQCG5akkUBS74aEU6PAaTe02dOC5qioM2ZqB0Occz8lXUUaKDNhfdyWRaVTJU5SJhBUhLkgKJf0WdLnrSMp+x5ilArmgD1Uj2OYNXgFSLKJ5CqqAMsLAUEkPiLfdyz3gXKv6YpGJMtZAq3bJcU2bNvfETjCTtopZF9Eg9mZRKlIUQcKsnGo93dD5VjALpSAromvzgFL44KlMJcwl8P8AET8ojtHHWBRSZUxwa/aD5QJxQYSNOmRq1N/75RJ2BZ2LdxjHHj8aSl/9Wnui0ri9XZiYZKmdqzPblFZoPjkaoWVXqmuVC57gz+yJPqxBbCX2av68owyuPP8AIP8A1P7RYk8VqWgrFnoN5hO3SDNAuORtEyC7NXalPaw84eiS9PiG/mLD2GPPv34P+Aj+c/KE/fg/4CP51fKDIPjkeiIQDqPFQA8z8BD5eE5KT3lQA9+I+yMEeJ5nZ9p2CG/OqKZ45X/gy/5lQs0P45HpKZ0v10AdVBI/lBc+JhPriDkUq2cg+UsFh3mPNv32maSpfmr5wWuy/Z0xCppRLSlKVKpiJpTUw8g+Nmun28CpLdSXPhoPAQHvC8lKBCQz6nOA1nvgTXKgXAxF9hEdrm40p7NRDKDsd4GxqKQ+fdGNCFygZc1iFLStRxsTUpy0EUpV7TZCvtUmmS05+UGhiEtjUADPXm184sKDhbhJYUDHdneMm9WkbYpumwzwz9IAZlntEk+mk8w0qI3djtyJqcUtQUOmneNDHi1t4dSFYpZKFnIjU1PwhLvv202RQUoH86Kgj8SNRGqm49mLjfR7iTCExkrh+kCVOAxkJPrCqfEZpjUomAgEEEHIguD3GN1JPozHEwjxzwjwxFYR5t9IF5BVowAK5Uh2PkcOQVnXWkbedeEpaSntAHDPs+Rjz2fweuZMKlTE4RQc4dbGhIOXnGXNclUQj3syzoBUyjspksa6u9SBFywKZRAVQjlCvlvn5wRVwnLRNkhcwJQpZCiFAFKRLUcgM3Sz7xoLntdjscyarGqaCmWEulKq1xAU0LRyfHT+zo1sl+pJ/Z5ACipS0pVnVI9EEkVFdYzt48NJJHZES2JcB2O1N42d68SS7RZVGW4wlJIIZq084yIv11JCRmpiVBmG+cdFwoSszlx2ZSbUE/jIU2rF284pX4h58zoo+UbHhmYCtTMHm6l36jaAl+yUCaSUqJWSXCgBmdwa0iGjQzkxIPh7o1Fqsv8A7bKLZrHsc/GBapaEpSoy1hKnAImJOTu/JnSNTeMxP7Ms9FYStTAEPkG0gWijBzJMajh+z/8AoJ56luuUDscr1Znjh+Uam6MAu6eQCE4w7s+R2pANWYFUqGiVWDBMj/M/7I4dg+a/JHzgtBTCE6Q13J7x/UYzPYxvLalP7MQ2RWGJZ2qe6MslUsbv3D5w7Q6YPTJ9x90aq6ENdk3fCv8AqgUEo0xfyxqrDLH7LmJFA+3WBEmduwUmf/mf6kwVuiWFAp3myx7K++BthlMmbV/s9m+8mDPClnxKL/4gP8qAYogs2g8p8P6oesVV4D/uEVZE4ElKlHCnQI1z9LygoLEpgVkjFzDlcs4IJY5mM1K4o0a+zGTUc3ifYlUQKkUPf8BFvA5JcUctUGoI17xCCSaUzr7vkY1MQLaLhQTiSShVWUmh8d4I8O3vaZC8BWkp0oeZtCjQs9REi5fo97/rpD0sygUuaKGf3daabwqraDvTPQDeCcOKuTsxfdu+G2K8kTQcBJwkAuCGJD6xirNxaCRJVJWlZCi6lEcocuxSHDCNHwwodji1WSsjYGiR5CLjPJilGkYUSmySrTWJEEj1h55xflWNWj/GLCLCrUK8v7R5aLSYAvCUVKlkhSmJOR9UwwoAV/CLAeqaV0840qrFuk95EORZyqgJ8AQPlDsqgFMrZ5qWCcRlgPrUn5Rl5zpOTZv4Rs70lMtlFWQyOpfy7/lFKXgNSpVM3APvFdfAHVo6IrSHQG4Vft0aCpilfKvtBiFKnoQTvGlmKluGWQfyJfXYas3eQIRdhQaHsyx1Tu2uxcV8dRGgUYmYRiwgOAaMo6/oRrrwln9n2ZLHlxktpl84mTdMvMdiD1SU6E6mlAVdw3pE/wBVJCUBSGQ+FOInZ3GtFB/zJ3hLQzHKoDQnxjTXWpSbsnDDRS8tclEeyHq4YAL4Etr9or3Hy76RekWWYJZlAEJKsdFAkEdW3p7IbY0YJaRQsoeWsOShL5nyHzjS2u4QVEmWsOfuKDPqwbKEk3BK5nMzGgAlJwn4QWh7JrwS13S6H0k6VyjLK9LLON0sPIRLwTOQmrJOOlARipSBaeHUGrzQCafZgsnX7zk7bwWDRBdiUiWHSDvTLxgqotYZgG498QSrMhIwDGRWplkOBnRzF22ykGzmVLK1EscapZSwzIw77VinJEJGXsa+WZ+Uf1pjR8EB+1VsfeE/KBNluQjEkkuoJrhyAOJ/GD9xWUWdKkg4isvVNcmziXNDUGVrqsfaTAmoBOJXRIYk+QjTJXiUTuSW2FAB5NAy6bCoK9IDCk6EOmnK5ES2i80IJBUAdBVzlkAIlPSKa2x1uD+A+MUxLNMso5N7JWSACKZkbf8AMOM8P3DPaNE9ENE13Xd2kxCCWHTMZmkaD90Ueup92GufvjP8PW1C7ZKSlYLBRIBfJJzamsbxM51lOFQYJOIjlL6A7hqx4f8ApeVzcfIo8bpV/P07PH4oSjckedWi7QhamU6uZL/ebI+6ILPLUj0VKAzofD4xBLt8wzV45ZP2iqswwFRB0zyMWyhL+kSNiw7qiriO6M3imYciUZUqD9rvDsitISgEYcgalXdtEVx2/wCsqWClIKUgu51La98BuIbeJkxSkjCDgyL1AOsScH2mWlczGSAQlm79ax00qszTNfMloSOdaWyqoeWTwNnTJH3SnwSo/ERPbxInfeIYUIEU0XXKwuZpB8/YUiMpX6HkU/qqVKcEAZVDDQO36doygvFKVqCkKFDkX10PhtoI3ibiljOaaBycIZu8mGzbmlFgJ/MQGxIDHy8YSzQrPNp19yUrSF4w+4Ya66f8apBgnI4gspAxKAJ3Bru48cu8ZNGvn8OAu65KtWIP+2kD5lyynqZRPROL2tA5y/BbANpvmzKBAmIen3i7uMidXAqehNCRHXfaZBUGXLJJDMtPgw7iTuzjMJgvO4dkkEGXJPgxPdR2inJ4Ts4WlYkpCkkEMTmkuKZaQLlrsYWtchKpZFDlQ1FCPKjV+6GObxl7XL7MnQb5FwpwM6HEHbRXOeVQEaWdNdRCywYF2bV8tqwKtVkFpTgmK5S5JAaoNI1UnVsoHBShkTpkVesSlh+Z2GqnSeUgwXsF2KFmXOfQEEKLuVjInNTg8u/LAyZwWj7tomgl35jrQ59KeAg4ZSxYDZRNOIp/iEVAxPvnRneEuSLBMBi2L1Woiooc3OIsSaVDgnI4pZq0PVec31yX2YVXTlxDlduV/QU4VQiKMzhq1Va1A/mT7NaUB7w+cRpuK2gsZktQLuSxdxzUauLXfWH8kRWg5dVpXMWQpQIwvoHwskYUtVLu4OSn0i/arLNVgEpWFeNNTUYcQxgUqW11ekC+HbttSZqu2IKSnNAGIqcBzR/RDeUayxSghWJQJASc2S1CxA1CTVonPZSAV/BcieEqmGUmWCtbJKscsPTozgwHu/iArVS3IWlIK1vJIIQKO/Z9RGz4tx2tb2ZQQUoSFKUkEKfFoXplGbNx21EtYeQqYSAPsUgYGOJJZNasW6Q6sG6F4evlUxZSq0yZzJJIlowqoRUnCKfOKNrt03+IEpmkeilI5SFLopwCSwi5dlgnS0zVTUWcLKcMsy0JS7guleEChLQ/6mvs0gFKCUpCsIcJqSsCjZkAQnJJaFdlGXZ5xUFAgYinGAG5MOLCHermpEPTw24HaTDMIViBdQ/0kF6ChgjIseGgUTq6jUvEype5eMXyMhsucKWJKbQgAJDdoqgq6hWN4qPNlzTLqklJyBBY+Yhxv2c79osD8zx5vk+HPnmpJnZ4/NGEaZDOlqxE0qT74iMpWzxZTWrjSHOnUtHclSo5HTYItr1BASrOlaDrEt2pocKVFhVq++B1ktJmoxKoXIbKJF3z2LnRVKdwMd96Ja1QVXa8PKpKwVAtyZYTWoMSItQDMpQOlFCBMvilKlDEVgAV1YvoHyi7+8ctYA7QE5BJSxJ0DtGdhiSLvGaFN2hoMnMV5t5zsiots9IrItYxrcF6MwfMHaGzZw9m0VSLoOXbeKjQNiZyW08Itm0rV6SXbv8AnGdu9CVLViDpCU5FqlVSfAQUSJOLDimJLZYz7niHFLROy/LnpGaW3qfjFw2nCwCRQitcj3U0gN2SGpNmg9awYtSOWlCRSj1w5sM4IxQ0BOIbWZkxatwA+1Nok4btOGcCQCyVAhX6zgZeNsZS5a0kEMCRRyQ74cxB/gayoXOX2icQCVKA6lSc/OKW9FPo0lntSZiqSUr0Zh7SRSKE+xzxayoWb7PCEsMGHLqWFY1qZ6UhkhhswaGqnp6eXyisK9k5MEfu3iIK6fhSkAeYEMtdllSVBIluSH/T90GKdB5wDvotNSA3ojrm8TikUtk9lsoWgKAYKencT4RXv6zhFnmLL8iSRl3fGDFzSz2CGfL4mGX3PlS5KlWnD2Tc2PI9G1MPESkec3BfymW4qAkP/NVvGLwtalnJ9c6E+JpA6yX8mYpSrLLEmXkABVTE1L6wYslrmKfEx0qkbDpGEk2N7ZWmJUzlBbvh8kKLsw7yR7dIvonlL5B9Amh8o42lyXCS/wAIjFCwKiZC1OCkksHZQPc9YlkWEqIxBgc2IoPOHKwH/wCMP0JBiOeZKBWWxzoST5QYhiRcSXZKlyEqQolZmJDOCwrtGY+skkDvMFrxmoWkBAUOYEuYDz7OQXow2Mbw0ij0257hl9lKXqUAmruVJDuDFqZdEvUtXRvLJmjK2JLIQRMmJ5RTamUXE2lQb7eZTcAg9GhWvwlGIMtIQAA4J+OffEKrpTMdJZk1qd9oKWyW0tKgK9zVdohsEhwcsxmQNHjavRF6A6+HUuwI8DCHh7s1Ah3FRzPURpDZRXmALUJ3itNlEJqQ9cge+IwoFICqWcSqZFLt3e6EK8Xra092sRpWMayrF4ez3Qy1WwAABx0OdYa7NSObZpkxRKaUD10FKtBW6OErwnKBlyyB66jhT3uanwjQ/RZZkKNoUtIcGWEuKgMo698egKlh81DxPuisE9szba0Zu5uApksA2m0TFn1ZYwh/zqBJ8hGgVc8tweehcVHyiQrUBRavOE+szPWfwh1FdC2eScQ3m9pUkDNavKsa/gCTzzT+FI8z/aPOLwddubXER7yY9K4EJHbOMVUCh/NER7NJdGx7P9Aw8ST198QiYn1VDyMTS1p9Yj/SfhF4kNjhKgLfUp5o/KPjB42hKUklYAGZJIHi8YjiP6Rg5lWbmU7GYagd22cKS0EZbL94cYSLDZUKm+lh5UBsSi+2gjxninjOdeE4FdJYJwSwaJG/UxV41TMFsmdpiqXRiU/IcmrQZwDkqYgwrsfRppdmXidOIAAZKw/GD9hu1RDqmTEqP4/LWMxJtSg6kFgQA2KrgbRblXxPTXE/eBGbGjXSrvWBSfNFfWVp4xIZc5P/ANhWWv8AcRkpfEs4F3GfqhovS+MlAVSD4kZ9BEjNIJs5qTkk0zSnJ+6GT56iecpUqgcCmfSBKeNEsy5ZPcoH4RPKvATQFpBSFKSwd8i0VFICeYEtUgZVJYP190V56w+Qy/RhSQo91YrzZgq2598CQgtJv0pCUmSqiRUKFdHiVHESdZc0ZeqfjAyVfUoKA7SrAagBjuQ0Wk21OItMQaDVJ30hUPYtpWcEtObhWXRYiaTZlVoA5zNBBy1XchTYiQQ7GilVL5NQRZsdllIOJSSeqlsfLIR0JU9mTdqkD7BwyVZqDdNfjF+8rnlSrNOUEcwQanw8ovmcjRKgNyfnWBt/W9CrNObF6O1MxrDZKR5VMmjEQ+be/KG2qYA5zhgSCqg1OdQzQy0MVAO7936aMa2dN6PQfojllUu0l/vo+8B907mN+ZKh+gfcTHnv0TkhFpGY7RDs/qmN8laevsPvjVGL7F7PqPaISak4VNsWqDoY4TBm6vEf3jpi+U1BodPmINCtnh/akW8qFT2igCd8o9K+jAq+rLK2Ku0zfZMedrkfbhf+d/5xuOGL4EizF1FIKsVNeVIoNYz49tmvJpHoCCNB5f8AEC744mk2dJxGozAIp+Y6e+MXfP0kKQggFgpNHbtCejCgjzC+L6mTlc55dEvQdTuYtutIySvbNFxh9I820kolKKUPmHFOg+Jr3QL4atpSySxdQOZep9sZ9JPhBK5rU05G2IadG+MQ2X3oIcZWjtbUVAUwJA8P+YoWSxAsSl69a6aaw9SxMmkrX95n/CD02EX5CwnKpfw78+6IboCaRdsutVpLtoe7rv5Rek3WN1ZsHTn7YilLO366xcSsNTE4Na+6FoBwupP3lDyd+6I13ADkEl9RTKLASCzOd8Q89coeZGtetCH8oK/gWDJnDx2zLDKpi1Y5PZhKdjr4xfloYCtQ/Vn1Z/bFW2BljcECndtFxQ0xqF1PcffFbG+jZls9d4diZnq5bwFYjSWLAU/RMNvZVewZaLoJJIXmcmy1iBN1zBsf11jW2hKGBwDKhBIO5pkRmInXY5LOEqD7lyDnU6CIxZGRqirCPuoHt/XnHIneqK+sr4A18mitLAxMkYlDMk5eJ+AiWcyQTMLtmKhI8qmNzMkxuakzDsKJHfoPF4HcTTz9UmuoBwwSn8w1NT4QRlS1rAZkJ0yJbokUHi8CuKAhFmmJHMspDk1LYhmrboIBo8vlrOLPN/bCzCzGJZEpg6h1HdFW0Lq1fH2RHbNekb76L1tLnGuJUxIAFSWTVkjvzMegSnDqWQkDRx5rX8B5xgPoutwRJnJAdalhhlQJq6tBXv6RsMD88w4mq2SEtsnU9TFGbCMq2lRGEDDuoel+UZ+JiO1XqKoSlKjkWyG7nfpFLGqZ+FGf4lDv0HthstNezlgP1ySNzv4QCox0/hmc9AHKypIep5nZvjGisnCMvCDOKsWFI5SwQw6511g1LSmUCpRJOqmr/YdBEaJRmjEsMg5I9bqs/wDjlBGKiVNuXZjLd9HEucoqlz1pFeaYkLc9MOGnXygDbvotnhWGXNlTDm3MhhoS4IrtrHp86cSopRRgHPqjSmpplCkiWkk1BruSTQOdSetIbSJpnj9r+j22ozkhTlhgWkuTsl4YjhS1Si67PMAFXw4gANXD06x7dZbORzqYrIYDRI2HXc6xVmzStSkj+GksvTGaHD+UOH3dsoTig2eQi63qqWUvUHCQ77RPLsyARQP+tI9YnWxQFM1EJSDkVHfYAB/CJpNzScLKlpWTmpSEupRzPjBig2eXyjt+vCJkrYZsNjG2RcFnmla+ySEDlSE8vonmUW3LjuEVrVwjI7RCU4xidR5nAQO8ZkkCFiFmR+sIBy9vyjjbD0bxjSW7g1CZZWJi+UE1AL7CGHgxQA+0BLDNOR6GJcZDTQB7Y5ZfrpEU+a6hu/waDCuGpoKgnCrCoDNuZgcz3wFtSVJmKxBiFaHUN8TBTXZUXbKi1DWpr+vOJbEh1Ekl2GZ6j4RTZ5p7g/dWJbDaftUjQu/whezT0EsOzuOsd2qnz3z66ZRLMIDZOc9m784fLUWL12rps0VijBtn/9k="/>
          <p:cNvSpPr>
            <a:spLocks noChangeAspect="1" noChangeArrowheads="1"/>
          </p:cNvSpPr>
          <p:nvPr/>
        </p:nvSpPr>
        <p:spPr bwMode="auto">
          <a:xfrm>
            <a:off x="371475" y="-661988"/>
            <a:ext cx="1762125"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01" name="AutoShape 53" descr="data:image/jpg;base64,/9j/4AAQSkZJRgABAQAAAQABAAD/2wCEAAkGBhQSERUUExQVFRQVFxcYFxgXFRgXGRYWGBcXGBgZGBUYHCYeGhkjHRQXHy8gJCcpLCwsFR4xNTAqNSYrLCkBCQoKDgwOGA8PGiwlHyQsLCwsLCwsLCksKSwsLCwpKSwsLCwsLCwsLCwsKSkpLCwsLCwsLCkpLCwsLCwsLCwsLP/AABEIAK8A4AMBIgACEQEDEQH/xAAbAAABBQEBAAAAAAAAAAAAAAAFAQIDBAYAB//EAEYQAAECAwYDBAYHBgUDBQAAAAECEQADIQQFEjFBUQYiYRNxgZEyUqGxwdEHFCNCYnLwFRYzkrLhU2OC0vGTosIkJUNEc//EABkBAAMBAQEAAAAAAAAAAAAAAAABAgMEBf/EACIRAAICAgICAwEBAAAAAAAAAAABAhESIQMxBEETIlFhBf/aAAwDAQACEQMRAD8A9Njoa8K8egecLHPHQrQwOeOxR2GEaEMcFw7HDGjoTSAe8dihscIKGOeOeGx0IB0c8NjoKAe8I8NjngoBXhI6Ohgc8JCx0FgNIhDD4RoLGRtHQ4iEIh2A2OhSIQwAJHNHNHCABXhQqGAwoMMgkBjnhsKIQx2KFxQ2OgAc8dDYdAMWOhHhYkDnjo6KduvVErMur1R8doLAuEtAi8OIUpohidToIy3EXGQScKi6tJSM/wDVt4xkLxM+0pVjOBGktLtn945qPfGUp/hcYNnq1j4gSaLDbEVB8PiILSpoUHSQRuI8XuKVPk0RMOED0FVT5aeEaaxcRYTzPKVuHKT46eIgU37Bwfo9FjoA2LiNwMYcHJSflkfCDMi1JWHSQf1qI1yTJJY6OjjAB0ITHRxgASEMKYaYYCQkLCQAdCQpEdAMjBhzxGDCgxRmSiFhgMK8IY94A2zjWzypxkrUQpJAJagNHG9NYnsfEklcxUoqCJqVlOBX3mNCk6gj4xh+ILnM9TIXJmgLwoWFplzknmoomigDRznhEYcnJS+paj+npNmtqFoC0nlUWBNHqwZ99I6dbkIfEtKWzcineI8kvWfb5ctMu04kIDKQrEFaCmMOBoWO8D1zlH0lBUxbsDUkUYKIOfSMJeU46orA9Rvzi2VLxS0r+1Ul0KSnGkO9S2gYk9IxNkvy3WjG9ow4iUhKQS9GKqDkQzFz1ivYblKZhmTpiUJDEIOF21xPRIqzFzD7Vf4R9nZZJP48BEsflBqvxpCuc9y0GkHbFeirHZyJ09ys4lLVmSzYUDMjOAFpvudPLSvskHNRP2iv9vhWKtnsJWrHPKlrOpBp0AyAg3Z5UpFeYnZmHvi/VFpL2D7tuIA0qTqd83JeNBZ7CkBjUljq3lCftBOiVN3f3h318EDlU/gPhC2a5R/RFSE1cMeg/tFKbYSBSoHTMd2cW1Wl8kFxq490L9aU3onvce+GrFlAD9mZavs1FL6ZjxSaeMX7NfxQR2gwn1kuR5Zj2xNMdecseZendWK5sSjkE+ZJ8TkIaM24s1Fg4lLAllp3BD/KDllvBEz0TXY0PlHmIuaaDilrTL/EMvF6H2wQs8+chH2gllQ+8kqS+/K3uaLUn7M3Xo9GMI8ZC7uLSxchQTmCXIpuMvGDd2cRyZ45FMr1VUI+cXmgSsJx0MkzgoU0oYfFJ2AjRxELCQAI0JCmGmACsDDgYYIH35eZkSwsYSykuklipL8wT+JopulZnQVeK9svWXJbtFhOLLOrR5vevH87GoImJQCG5akkUBS74aEU6PAaTe02dOC5qioM2ZqB0Occz8lXUUaKDNhfdyWRaVTJU5SJhBUhLkgKJf0WdLnrSMp+x5ilArmgD1Uj2OYNXgFSLKJ5CqqAMsLAUEkPiLfdyz3gXKv6YpGJMtZAq3bJcU2bNvfETjCTtopZF9Eg9mZRKlIUQcKsnGo93dD5VjALpSAromvzgFL44KlMJcwl8P8AET8ojtHHWBRSZUxwa/aD5QJxQYSNOmRq1N/75RJ2BZ2LdxjHHj8aSl/9Wnui0ri9XZiYZKmdqzPblFZoPjkaoWVXqmuVC57gz+yJPqxBbCX2av68owyuPP8AIP8A1P7RYk8VqWgrFnoN5hO3SDNAuORtEyC7NXalPaw84eiS9PiG/mLD2GPPv34P+Aj+c/KE/fg/4CP51fKDIPjkeiIQDqPFQA8z8BD5eE5KT3lQA9+I+yMEeJ5nZ9p2CG/OqKZ45X/gy/5lQs0P45HpKZ0v10AdVBI/lBc+JhPriDkUq2cg+UsFh3mPNv32maSpfmr5wWuy/Z0xCppRLSlKVKpiJpTUw8g+Nmun28CpLdSXPhoPAQHvC8lKBCQz6nOA1nvgTXKgXAxF9hEdrm40p7NRDKDsd4GxqKQ+fdGNCFygZc1iFLStRxsTUpy0EUpV7TZCvtUmmS05+UGhiEtjUADPXm184sKDhbhJYUDHdneMm9WkbYpumwzwz9IAZlntEk+mk8w0qI3djtyJqcUtQUOmneNDHi1t4dSFYpZKFnIjU1PwhLvv202RQUoH86Kgj8SNRGqm49mLjfR7iTCExkrh+kCVOAxkJPrCqfEZpjUomAgEEEHIguD3GN1JPozHEwjxzwjwxFYR5t9IF5BVowAK5Uh2PkcOQVnXWkbedeEpaSntAHDPs+Rjz2fweuZMKlTE4RQc4dbGhIOXnGXNclUQj3syzoBUyjspksa6u9SBFywKZRAVQjlCvlvn5wRVwnLRNkhcwJQpZCiFAFKRLUcgM3Sz7xoLntdjscyarGqaCmWEulKq1xAU0LRyfHT+zo1sl+pJ/Z5ACipS0pVnVI9EEkVFdYzt48NJJHZES2JcB2O1N42d68SS7RZVGW4wlJIIZq084yIv11JCRmpiVBmG+cdFwoSszlx2ZSbUE/jIU2rF284pX4h58zoo+UbHhmYCtTMHm6l36jaAl+yUCaSUqJWSXCgBmdwa0iGjQzkxIPh7o1Fqsv8A7bKLZrHsc/GBapaEpSoy1hKnAImJOTu/JnSNTeMxP7Ms9FYStTAEPkG0gWijBzJMajh+z/8AoJ56luuUDscr1Znjh+Uam6MAu6eQCE4w7s+R2pANWYFUqGiVWDBMj/M/7I4dg+a/JHzgtBTCE6Q13J7x/UYzPYxvLalP7MQ2RWGJZ2qe6MslUsbv3D5w7Q6YPTJ9x90aq6ENdk3fCv8AqgUEo0xfyxqrDLH7LmJFA+3WBEmduwUmf/mf6kwVuiWFAp3myx7K++BthlMmbV/s9m+8mDPClnxKL/4gP8qAYogs2g8p8P6oesVV4D/uEVZE4ElKlHCnQI1z9LygoLEpgVkjFzDlcs4IJY5mM1K4o0a+zGTUc3ifYlUQKkUPf8BFvA5JcUctUGoI17xCCSaUzr7vkY1MQLaLhQTiSShVWUmh8d4I8O3vaZC8BWkp0oeZtCjQs9REi5fo97/rpD0sygUuaKGf3daabwqraDvTPQDeCcOKuTsxfdu+G2K8kTQcBJwkAuCGJD6xirNxaCRJVJWlZCi6lEcocuxSHDCNHwwodji1WSsjYGiR5CLjPJilGkYUSmySrTWJEEj1h55xflWNWj/GLCLCrUK8v7R5aLSYAvCUVKlkhSmJOR9UwwoAV/CLAeqaV0840qrFuk95EORZyqgJ8AQPlDsqgFMrZ5qWCcRlgPrUn5Rl5zpOTZv4Rs70lMtlFWQyOpfy7/lFKXgNSpVM3APvFdfAHVo6IrSHQG4Vft0aCpilfKvtBiFKnoQTvGlmKluGWQfyJfXYas3eQIRdhQaHsyx1Tu2uxcV8dRGgUYmYRiwgOAaMo6/oRrrwln9n2ZLHlxktpl84mTdMvMdiD1SU6E6mlAVdw3pE/wBVJCUBSGQ+FOInZ3GtFB/zJ3hLQzHKoDQnxjTXWpSbsnDDRS8tclEeyHq4YAL4Etr9or3Hy76RekWWYJZlAEJKsdFAkEdW3p7IbY0YJaRQsoeWsOShL5nyHzjS2u4QVEmWsOfuKDPqwbKEk3BK5nMzGgAlJwn4QWh7JrwS13S6H0k6VyjLK9LLON0sPIRLwTOQmrJOOlARipSBaeHUGrzQCafZgsnX7zk7bwWDRBdiUiWHSDvTLxgqotYZgG498QSrMhIwDGRWplkOBnRzF22ykGzmVLK1EscapZSwzIw77VinJEJGXsa+WZ+Uf1pjR8EB+1VsfeE/KBNluQjEkkuoJrhyAOJ/GD9xWUWdKkg4isvVNcmziXNDUGVrqsfaTAmoBOJXRIYk+QjTJXiUTuSW2FAB5NAy6bCoK9IDCk6EOmnK5ES2i80IJBUAdBVzlkAIlPSKa2x1uD+A+MUxLNMso5N7JWSACKZkbf8AMOM8P3DPaNE9ENE13Xd2kxCCWHTMZmkaD90Ueup92GufvjP8PW1C7ZKSlYLBRIBfJJzamsbxM51lOFQYJOIjlL6A7hqx4f8ApeVzcfIo8bpV/P07PH4oSjckedWi7QhamU6uZL/ebI+6ILPLUj0VKAzofD4xBLt8wzV45ZP2iqswwFRB0zyMWyhL+kSNiw7qiriO6M3imYciUZUqD9rvDsitISgEYcgalXdtEVx2/wCsqWClIKUgu51La98BuIbeJkxSkjCDgyL1AOsScH2mWlczGSAQlm79ax00qszTNfMloSOdaWyqoeWTwNnTJH3SnwSo/ERPbxInfeIYUIEU0XXKwuZpB8/YUiMpX6HkU/qqVKcEAZVDDQO36doygvFKVqCkKFDkX10PhtoI3ibiljOaaBycIZu8mGzbmlFgJ/MQGxIDHy8YSzQrPNp19yUrSF4w+4Ya66f8apBgnI4gspAxKAJ3Bru48cu8ZNGvn8OAu65KtWIP+2kD5lyynqZRPROL2tA5y/BbANpvmzKBAmIen3i7uMidXAqehNCRHXfaZBUGXLJJDMtPgw7iTuzjMJgvO4dkkEGXJPgxPdR2inJ4Ts4WlYkpCkkEMTmkuKZaQLlrsYWtchKpZFDlQ1FCPKjV+6GObxl7XL7MnQb5FwpwM6HEHbRXOeVQEaWdNdRCywYF2bV8tqwKtVkFpTgmK5S5JAaoNI1UnVsoHBShkTpkVesSlh+Z2GqnSeUgwXsF2KFmXOfQEEKLuVjInNTg8u/LAyZwWj7tomgl35jrQ59KeAg4ZSxYDZRNOIp/iEVAxPvnRneEuSLBMBi2L1Woiooc3OIsSaVDgnI4pZq0PVec31yX2YVXTlxDlduV/QU4VQiKMzhq1Va1A/mT7NaUB7w+cRpuK2gsZktQLuSxdxzUauLXfWH8kRWg5dVpXMWQpQIwvoHwskYUtVLu4OSn0i/arLNVgEpWFeNNTUYcQxgUqW11ekC+HbttSZqu2IKSnNAGIqcBzR/RDeUayxSghWJQJASc2S1CxA1CTVonPZSAV/BcieEqmGUmWCtbJKscsPTozgwHu/iArVS3IWlIK1vJIIQKO/Z9RGz4tx2tb2ZQQUoSFKUkEKfFoXplGbNx21EtYeQqYSAPsUgYGOJJZNasW6Q6sG6F4evlUxZSq0yZzJJIlowqoRUnCKfOKNrt03+IEpmkeilI5SFLopwCSwi5dlgnS0zVTUWcLKcMsy0JS7guleEChLQ/6mvs0gFKCUpCsIcJqSsCjZkAQnJJaFdlGXZ5xUFAgYinGAG5MOLCHermpEPTw24HaTDMIViBdQ/0kF6ChgjIseGgUTq6jUvEype5eMXyMhsucKWJKbQgAJDdoqgq6hWN4qPNlzTLqklJyBBY+Yhxv2c79osD8zx5vk+HPnmpJnZ4/NGEaZDOlqxE0qT74iMpWzxZTWrjSHOnUtHclSo5HTYItr1BASrOlaDrEt2pocKVFhVq++B1ktJmoxKoXIbKJF3z2LnRVKdwMd96Ja1QVXa8PKpKwVAtyZYTWoMSItQDMpQOlFCBMvilKlDEVgAV1YvoHyi7+8ctYA7QE5BJSxJ0DtGdhiSLvGaFN2hoMnMV5t5zsiots9IrItYxrcF6MwfMHaGzZw9m0VSLoOXbeKjQNiZyW08Itm0rV6SXbv8AnGdu9CVLViDpCU5FqlVSfAQUSJOLDimJLZYz7niHFLROy/LnpGaW3qfjFw2nCwCRQitcj3U0gN2SGpNmg9awYtSOWlCRSj1w5sM4IxQ0BOIbWZkxatwA+1Nok4btOGcCQCyVAhX6zgZeNsZS5a0kEMCRRyQ74cxB/gayoXOX2icQCVKA6lSc/OKW9FPo0lntSZiqSUr0Zh7SRSKE+xzxayoWb7PCEsMGHLqWFY1qZ6UhkhhswaGqnp6eXyisK9k5MEfu3iIK6fhSkAeYEMtdllSVBIluSH/T90GKdB5wDvotNSA3ojrm8TikUtk9lsoWgKAYKencT4RXv6zhFnmLL8iSRl3fGDFzSz2CGfL4mGX3PlS5KlWnD2Tc2PI9G1MPESkec3BfymW4qAkP/NVvGLwtalnJ9c6E+JpA6yX8mYpSrLLEmXkABVTE1L6wYslrmKfEx0qkbDpGEk2N7ZWmJUzlBbvh8kKLsw7yR7dIvonlL5B9Amh8o42lyXCS/wAIjFCwKiZC1OCkksHZQPc9YlkWEqIxBgc2IoPOHKwH/wCMP0JBiOeZKBWWxzoST5QYhiRcSXZKlyEqQolZmJDOCwrtGY+skkDvMFrxmoWkBAUOYEuYDz7OQXow2Mbw0ij0257hl9lKXqUAmruVJDuDFqZdEvUtXRvLJmjK2JLIQRMmJ5RTamUXE2lQb7eZTcAg9GhWvwlGIMtIQAA4J+OffEKrpTMdJZk1qd9oKWyW0tKgK9zVdohsEhwcsxmQNHjavRF6A6+HUuwI8DCHh7s1Ah3FRzPURpDZRXmALUJ3itNlEJqQ9cge+IwoFICqWcSqZFLt3e6EK8Xra092sRpWMayrF4ez3Qy1WwAABx0OdYa7NSObZpkxRKaUD10FKtBW6OErwnKBlyyB66jhT3uanwjQ/RZZkKNoUtIcGWEuKgMo698egKlh81DxPuisE9szba0Zu5uApksA2m0TFn1ZYwh/zqBJ8hGgVc8tweehcVHyiQrUBRavOE+szPWfwh1FdC2eScQ3m9pUkDNavKsa/gCTzzT+FI8z/aPOLwddubXER7yY9K4EJHbOMVUCh/NER7NJdGx7P9Aw8ST198QiYn1VDyMTS1p9Yj/SfhF4kNjhKgLfUp5o/KPjB42hKUklYAGZJIHi8YjiP6Rg5lWbmU7GYagd22cKS0EZbL94cYSLDZUKm+lh5UBsSi+2gjxninjOdeE4FdJYJwSwaJG/UxV41TMFsmdpiqXRiU/IcmrQZwDkqYgwrsfRppdmXidOIAAZKw/GD9hu1RDqmTEqP4/LWMxJtSg6kFgQA2KrgbRblXxPTXE/eBGbGjXSrvWBSfNFfWVp4xIZc5P/ANhWWv8AcRkpfEs4F3GfqhovS+MlAVSD4kZ9BEjNIJs5qTkk0zSnJ+6GT56iecpUqgcCmfSBKeNEsy5ZPcoH4RPKvATQFpBSFKSwd8i0VFICeYEtUgZVJYP190V56w+Qy/RhSQo91YrzZgq2598CQgtJv0pCUmSqiRUKFdHiVHESdZc0ZeqfjAyVfUoKA7SrAagBjuQ0Wk21OItMQaDVJ30hUPYtpWcEtObhWXRYiaTZlVoA5zNBBy1XchTYiQQ7GilVL5NQRZsdllIOJSSeqlsfLIR0JU9mTdqkD7BwyVZqDdNfjF+8rnlSrNOUEcwQanw8ovmcjRKgNyfnWBt/W9CrNObF6O1MxrDZKR5VMmjEQ+be/KG2qYA5zhgSCqg1OdQzQy0MVAO7936aMa2dN6PQfojllUu0l/vo+8B907mN+ZKh+gfcTHnv0TkhFpGY7RDs/qmN8laevsPvjVGL7F7PqPaISak4VNsWqDoY4TBm6vEf3jpi+U1BodPmINCtnh/akW8qFT2igCd8o9K+jAq+rLK2Ku0zfZMedrkfbhf+d/5xuOGL4EizF1FIKsVNeVIoNYz49tmvJpHoCCNB5f8AEC744mk2dJxGozAIp+Y6e+MXfP0kKQggFgpNHbtCejCgjzC+L6mTlc55dEvQdTuYtutIySvbNFxh9I820kolKKUPmHFOg+Jr3QL4atpSySxdQOZep9sZ9JPhBK5rU05G2IadG+MQ2X3oIcZWjtbUVAUwJA8P+YoWSxAsSl69a6aaw9SxMmkrX95n/CD02EX5CwnKpfw78+6IboCaRdsutVpLtoe7rv5Rek3WN1ZsHTn7YilLO366xcSsNTE4Na+6FoBwupP3lDyd+6I13ADkEl9RTKLASCzOd8Q89coeZGtetCH8oK/gWDJnDx2zLDKpi1Y5PZhKdjr4xfloYCtQ/Vn1Z/bFW2BljcECndtFxQ0xqF1PcffFbG+jZls9d4diZnq5bwFYjSWLAU/RMNvZVewZaLoJJIXmcmy1iBN1zBsf11jW2hKGBwDKhBIO5pkRmInXY5LOEqD7lyDnU6CIxZGRqirCPuoHt/XnHIneqK+sr4A18mitLAxMkYlDMk5eJ+AiWcyQTMLtmKhI8qmNzMkxuakzDsKJHfoPF4HcTTz9UmuoBwwSn8w1NT4QRlS1rAZkJ0yJbokUHi8CuKAhFmmJHMspDk1LYhmrboIBo8vlrOLPN/bCzCzGJZEpg6h1HdFW0Lq1fH2RHbNekb76L1tLnGuJUxIAFSWTVkjvzMegSnDqWQkDRx5rX8B5xgPoutwRJnJAdalhhlQJq6tBXv6RsMD88w4mq2SEtsnU9TFGbCMq2lRGEDDuoel+UZ+JiO1XqKoSlKjkWyG7nfpFLGqZ+FGf4lDv0HthstNezlgP1ySNzv4QCox0/hmc9AHKypIep5nZvjGisnCMvCDOKsWFI5SwQw6511g1LSmUCpRJOqmr/YdBEaJRmjEsMg5I9bqs/wDjlBGKiVNuXZjLd9HEucoqlz1pFeaYkLc9MOGnXygDbvotnhWGXNlTDm3MhhoS4IrtrHp86cSopRRgHPqjSmpplCkiWkk1BruSTQOdSetIbSJpnj9r+j22ozkhTlhgWkuTsl4YjhS1Si67PMAFXw4gANXD06x7dZbORzqYrIYDRI2HXc6xVmzStSkj+GksvTGaHD+UOH3dsoTig2eQi63qqWUvUHCQ77RPLsyARQP+tI9YnWxQFM1EJSDkVHfYAB/CJpNzScLKlpWTmpSEupRzPjBig2eXyjt+vCJkrYZsNjG2RcFnmla+ySEDlSE8vonmUW3LjuEVrVwjI7RCU4xidR5nAQO8ZkkCFiFmR+sIBy9vyjjbD0bxjSW7g1CZZWJi+UE1AL7CGHgxQA+0BLDNOR6GJcZDTQB7Y5ZfrpEU+a6hu/waDCuGpoKgnCrCoDNuZgcz3wFtSVJmKxBiFaHUN8TBTXZUXbKi1DWpr+vOJbEh1Ekl2GZ6j4RTZ5p7g/dWJbDaftUjQu/whezT0EsOzuOsd2qnz3z66ZRLMIDZOc9m784fLUWL12rps0VijBtn/9k="/>
          <p:cNvSpPr>
            <a:spLocks noChangeAspect="1" noChangeArrowheads="1"/>
          </p:cNvSpPr>
          <p:nvPr/>
        </p:nvSpPr>
        <p:spPr bwMode="auto">
          <a:xfrm>
            <a:off x="371475" y="-661988"/>
            <a:ext cx="1762125" cy="1381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extBox 18"/>
          <p:cNvSpPr txBox="1">
            <a:spLocks noChangeArrowheads="1"/>
          </p:cNvSpPr>
          <p:nvPr/>
        </p:nvSpPr>
        <p:spPr bwMode="auto">
          <a:xfrm>
            <a:off x="1371601" y="22301537"/>
            <a:ext cx="4724400" cy="1015663"/>
          </a:xfrm>
          <a:prstGeom prst="rect">
            <a:avLst/>
          </a:prstGeom>
          <a:solidFill>
            <a:schemeClr val="bg1"/>
          </a:solidFill>
          <a:ln w="0">
            <a:solidFill>
              <a:schemeClr val="tx1"/>
            </a:solidFill>
            <a:miter lim="800000"/>
            <a:headEnd/>
            <a:tailEnd/>
          </a:ln>
        </p:spPr>
        <p:txBody>
          <a:bodyPr wrap="square">
            <a:spAutoFit/>
          </a:bodyPr>
          <a:lstStyle/>
          <a:p>
            <a:r>
              <a:rPr lang="en-US" sz="2000" dirty="0">
                <a:latin typeface="Times New Roman" pitchFamily="18" charset="0"/>
                <a:cs typeface="Times New Roman" pitchFamily="18" charset="0"/>
              </a:rPr>
              <a:t>Figure 1: Female Diamondback Terrapin </a:t>
            </a:r>
            <a:r>
              <a:rPr lang="en-US" sz="2000" dirty="0" smtClean="0">
                <a:latin typeface="Times New Roman" pitchFamily="18" charset="0"/>
                <a:cs typeface="Times New Roman" pitchFamily="18" charset="0"/>
              </a:rPr>
              <a:t>nesting on North </a:t>
            </a:r>
            <a:r>
              <a:rPr lang="en-US" sz="2000" dirty="0">
                <a:latin typeface="Times New Roman" pitchFamily="18" charset="0"/>
                <a:cs typeface="Times New Roman" pitchFamily="18" charset="0"/>
              </a:rPr>
              <a:t>Sedge </a:t>
            </a:r>
            <a:r>
              <a:rPr lang="en-US" sz="2000" dirty="0" smtClean="0">
                <a:latin typeface="Times New Roman" pitchFamily="18" charset="0"/>
                <a:cs typeface="Times New Roman" pitchFamily="18" charset="0"/>
              </a:rPr>
              <a:t>Island. Photo Credit: Jules Winters, Drexel University.</a:t>
            </a:r>
            <a:endParaRPr lang="en-US" sz="2000" dirty="0">
              <a:latin typeface="Times New Roman" pitchFamily="18" charset="0"/>
              <a:cs typeface="Times New Roman" pitchFamily="18" charset="0"/>
            </a:endParaRPr>
          </a:p>
        </p:txBody>
      </p:sp>
      <p:pic>
        <p:nvPicPr>
          <p:cNvPr id="2103" name="Picture 55" descr="http://t2.gstatic.com/images?q=tbn:ANd9GcRuykU_SNvEek09ZSwlERBJsAuyFRocPULl7ShZNKytAkhUC-Yu"/>
          <p:cNvPicPr>
            <a:picLocks noChangeAspect="1" noChangeArrowheads="1"/>
          </p:cNvPicPr>
          <p:nvPr/>
        </p:nvPicPr>
        <p:blipFill>
          <a:blip r:embed="rId3" cstate="print"/>
          <a:srcRect/>
          <a:stretch>
            <a:fillRect/>
          </a:stretch>
        </p:blipFill>
        <p:spPr bwMode="auto">
          <a:xfrm>
            <a:off x="6553200" y="18516600"/>
            <a:ext cx="4572000" cy="3571875"/>
          </a:xfrm>
          <a:prstGeom prst="rect">
            <a:avLst/>
          </a:prstGeom>
          <a:noFill/>
          <a:ln>
            <a:solidFill>
              <a:schemeClr val="tx1"/>
            </a:solidFill>
          </a:ln>
        </p:spPr>
      </p:pic>
      <p:sp>
        <p:nvSpPr>
          <p:cNvPr id="25" name="TextBox 24"/>
          <p:cNvSpPr txBox="1"/>
          <p:nvPr/>
        </p:nvSpPr>
        <p:spPr>
          <a:xfrm>
            <a:off x="6477000" y="22326600"/>
            <a:ext cx="4724400" cy="724019"/>
          </a:xfrm>
          <a:prstGeom prst="rect">
            <a:avLst/>
          </a:prstGeom>
          <a:solidFill>
            <a:schemeClr val="bg1"/>
          </a:solidFill>
          <a:ln>
            <a:solidFill>
              <a:schemeClr val="tx1"/>
            </a:solidFill>
          </a:ln>
        </p:spPr>
        <p:txBody>
          <a:bodyPr wrap="square" rtlCol="0">
            <a:spAutoFit/>
          </a:bodyPr>
          <a:lstStyle/>
          <a:p>
            <a:r>
              <a:rPr lang="en-US" sz="2000" dirty="0" smtClean="0">
                <a:latin typeface="Times New Roman" pitchFamily="18" charset="0"/>
                <a:cs typeface="Times New Roman" pitchFamily="18" charset="0"/>
              </a:rPr>
              <a:t>Figure 2: The building that houses the groups on North Sedge Island.</a:t>
            </a:r>
            <a:endParaRPr lang="en-US" sz="2000" dirty="0">
              <a:latin typeface="Times New Roman" pitchFamily="18" charset="0"/>
              <a:cs typeface="Times New Roman" pitchFamily="18" charset="0"/>
            </a:endParaRPr>
          </a:p>
        </p:txBody>
      </p:sp>
      <p:sp>
        <p:nvSpPr>
          <p:cNvPr id="2" name="TextBox 1"/>
          <p:cNvSpPr txBox="1"/>
          <p:nvPr/>
        </p:nvSpPr>
        <p:spPr>
          <a:xfrm>
            <a:off x="22326600" y="21640800"/>
            <a:ext cx="9144000" cy="646331"/>
          </a:xfrm>
          <a:prstGeom prst="rect">
            <a:avLst/>
          </a:prstGeom>
          <a:solidFill>
            <a:schemeClr val="bg1"/>
          </a:solidFill>
          <a:ln>
            <a:solidFill>
              <a:schemeClr val="tx1"/>
            </a:solidFill>
          </a:ln>
        </p:spPr>
        <p:txBody>
          <a:bodyPr wrap="square" rtlCol="0">
            <a:spAutoFit/>
          </a:bodyPr>
          <a:lstStyle/>
          <a:p>
            <a:r>
              <a:rPr lang="en-US" sz="1800" dirty="0" smtClean="0">
                <a:latin typeface="Times New Roman" pitchFamily="18" charset="0"/>
                <a:cs typeface="Times New Roman" pitchFamily="18" charset="0"/>
              </a:rPr>
              <a:t>Figure 4. The comparison of nesting frequency when groups are not present compared to the frequency of no groups from 2007-2010 </a:t>
            </a:r>
            <a:endParaRPr lang="en-US" sz="1800" dirty="0">
              <a:latin typeface="Times New Roman" pitchFamily="18" charset="0"/>
              <a:cs typeface="Times New Roman" pitchFamily="18" charset="0"/>
            </a:endParaRPr>
          </a:p>
        </p:txBody>
      </p:sp>
      <p:sp>
        <p:nvSpPr>
          <p:cNvPr id="3" name="TextBox 2"/>
          <p:cNvSpPr txBox="1"/>
          <p:nvPr/>
        </p:nvSpPr>
        <p:spPr>
          <a:xfrm>
            <a:off x="23774400" y="7315200"/>
            <a:ext cx="6248400" cy="381000"/>
          </a:xfrm>
          <a:prstGeom prst="rect">
            <a:avLst/>
          </a:prstGeom>
          <a:solidFill>
            <a:schemeClr val="bg1"/>
          </a:solidFill>
          <a:ln>
            <a:solidFill>
              <a:schemeClr val="tx1"/>
            </a:solidFill>
          </a:ln>
        </p:spPr>
        <p:txBody>
          <a:bodyPr wrap="square" rtlCol="0">
            <a:spAutoFit/>
          </a:bodyPr>
          <a:lstStyle/>
          <a:p>
            <a:r>
              <a:rPr lang="en-US" sz="1800" dirty="0" smtClean="0">
                <a:latin typeface="Times New Roman" pitchFamily="18" charset="0"/>
                <a:cs typeface="Times New Roman" pitchFamily="18" charset="0"/>
              </a:rPr>
              <a:t>Table 1. Number of terrapin </a:t>
            </a:r>
            <a:r>
              <a:rPr lang="en-US" sz="1800" dirty="0" err="1" smtClean="0">
                <a:latin typeface="Times New Roman" pitchFamily="18" charset="0"/>
                <a:cs typeface="Times New Roman" pitchFamily="18" charset="0"/>
              </a:rPr>
              <a:t>nestings</a:t>
            </a:r>
            <a:r>
              <a:rPr lang="en-US" sz="1800" dirty="0" smtClean="0">
                <a:latin typeface="Times New Roman" pitchFamily="18" charset="0"/>
                <a:cs typeface="Times New Roman" pitchFamily="18" charset="0"/>
              </a:rPr>
              <a:t> according to groups present</a:t>
            </a:r>
            <a:endParaRPr lang="en-US" sz="1800" dirty="0">
              <a:latin typeface="Times New Roman" pitchFamily="18" charset="0"/>
              <a:cs typeface="Times New Roman" pitchFamily="18" charset="0"/>
            </a:endParaRPr>
          </a:p>
        </p:txBody>
      </p:sp>
      <p:pic>
        <p:nvPicPr>
          <p:cNvPr id="31" name="Picture 5" descr="DSC_0003.JPG"/>
          <p:cNvPicPr>
            <a:picLocks noChangeAspect="1"/>
          </p:cNvPicPr>
          <p:nvPr/>
        </p:nvPicPr>
        <p:blipFill>
          <a:blip r:embed="rId4" cstate="print"/>
          <a:srcRect l="15833" t="24933" r="20833" b="16161"/>
          <a:stretch>
            <a:fillRect/>
          </a:stretch>
        </p:blipFill>
        <p:spPr bwMode="auto">
          <a:xfrm>
            <a:off x="1371600" y="18516600"/>
            <a:ext cx="4670502" cy="3581400"/>
          </a:xfrm>
          <a:prstGeom prst="rect">
            <a:avLst/>
          </a:prstGeom>
          <a:noFill/>
          <a:ln w="28575">
            <a:solidFill>
              <a:schemeClr val="tx1"/>
            </a:solidFill>
            <a:miter lim="800000"/>
            <a:headEnd/>
            <a:tailEnd/>
          </a:ln>
        </p:spPr>
      </p:pic>
      <p:graphicFrame>
        <p:nvGraphicFramePr>
          <p:cNvPr id="32" name="Chart 31"/>
          <p:cNvGraphicFramePr/>
          <p:nvPr/>
        </p:nvGraphicFramePr>
        <p:xfrm>
          <a:off x="12954000" y="14249400"/>
          <a:ext cx="9144000" cy="7315200"/>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p:cNvSpPr txBox="1"/>
          <p:nvPr/>
        </p:nvSpPr>
        <p:spPr>
          <a:xfrm>
            <a:off x="12954000" y="21640800"/>
            <a:ext cx="9144000" cy="646331"/>
          </a:xfrm>
          <a:prstGeom prst="rect">
            <a:avLst/>
          </a:prstGeom>
          <a:solidFill>
            <a:schemeClr val="bg1"/>
          </a:solidFill>
          <a:ln>
            <a:solidFill>
              <a:schemeClr val="tx1"/>
            </a:solidFill>
          </a:ln>
        </p:spPr>
        <p:txBody>
          <a:bodyPr wrap="square" rtlCol="0">
            <a:spAutoFit/>
          </a:bodyPr>
          <a:lstStyle/>
          <a:p>
            <a:r>
              <a:rPr lang="en-US" sz="1800" dirty="0" smtClean="0">
                <a:latin typeface="Times New Roman" pitchFamily="18" charset="0"/>
                <a:cs typeface="Times New Roman" pitchFamily="18" charset="0"/>
              </a:rPr>
              <a:t>Figure 3. The comparison of nesting frequency when groups are not present compared to the frequency of nesting when groups are present</a:t>
            </a:r>
            <a:endParaRPr lang="en-US" sz="1800" dirty="0">
              <a:latin typeface="Times New Roman" pitchFamily="18" charset="0"/>
              <a:cs typeface="Times New Roman" pitchFamily="18" charset="0"/>
            </a:endParaRPr>
          </a:p>
        </p:txBody>
      </p:sp>
      <p:graphicFrame>
        <p:nvGraphicFramePr>
          <p:cNvPr id="28" name="Chart 27"/>
          <p:cNvGraphicFramePr/>
          <p:nvPr/>
        </p:nvGraphicFramePr>
        <p:xfrm>
          <a:off x="22326600" y="14249400"/>
          <a:ext cx="9144000" cy="7315200"/>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33528000" y="25755600"/>
            <a:ext cx="7848600" cy="1415772"/>
          </a:xfrm>
          <a:prstGeom prst="rect">
            <a:avLst/>
          </a:prstGeom>
          <a:noFill/>
        </p:spPr>
        <p:txBody>
          <a:bodyPr wrap="square" rtlCol="0">
            <a:spAutoFit/>
          </a:bodyPr>
          <a:lstStyle/>
          <a:p>
            <a:endParaRPr lang="en-US" dirty="0"/>
          </a:p>
        </p:txBody>
      </p:sp>
      <p:sp>
        <p:nvSpPr>
          <p:cNvPr id="29" name="TextBox 28"/>
          <p:cNvSpPr txBox="1"/>
          <p:nvPr/>
        </p:nvSpPr>
        <p:spPr>
          <a:xfrm>
            <a:off x="33985200" y="27127200"/>
            <a:ext cx="8610600" cy="1631216"/>
          </a:xfrm>
          <a:prstGeom prst="rect">
            <a:avLst/>
          </a:prstGeom>
          <a:solidFill>
            <a:schemeClr val="bg1"/>
          </a:solidFill>
          <a:ln>
            <a:solidFill>
              <a:schemeClr val="tx1"/>
            </a:solidFill>
          </a:ln>
        </p:spPr>
        <p:txBody>
          <a:bodyPr wrap="square" rtlCol="0">
            <a:spAutoFit/>
          </a:bodyPr>
          <a:lstStyle/>
          <a:p>
            <a:pPr algn="ctr"/>
            <a:r>
              <a:rPr lang="en-US" sz="2000" b="1" dirty="0" smtClean="0">
                <a:latin typeface="Times New Roman" pitchFamily="18" charset="0"/>
                <a:cs typeface="Times New Roman" pitchFamily="18" charset="0"/>
              </a:rPr>
              <a:t>Acknowledgements</a:t>
            </a:r>
          </a:p>
          <a:p>
            <a:pPr algn="ct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Special thanks to Mr. and Mrs. Anthony </a:t>
            </a:r>
            <a:r>
              <a:rPr lang="en-US" sz="2000" dirty="0" err="1" smtClean="0">
                <a:latin typeface="Times New Roman" pitchFamily="18" charset="0"/>
                <a:cs typeface="Times New Roman" pitchFamily="18" charset="0"/>
              </a:rPr>
              <a:t>Raniero</a:t>
            </a:r>
            <a:r>
              <a:rPr lang="en-US" sz="2000" dirty="0" smtClean="0">
                <a:latin typeface="Times New Roman" pitchFamily="18" charset="0"/>
                <a:cs typeface="Times New Roman" pitchFamily="18" charset="0"/>
              </a:rPr>
              <a:t>, caretaker on Sedge Island, for recording any missed data when the three of us could not be present. Additionally, special thanks to Jules Winters for supplying pictures.</a:t>
            </a:r>
            <a:endParaRPr lang="en-US" sz="2000" dirty="0">
              <a:latin typeface="Times New Roman" pitchFamily="18" charset="0"/>
              <a:cs typeface="Times New Roman" pitchFamily="18" charset="0"/>
            </a:endParaRPr>
          </a:p>
        </p:txBody>
      </p:sp>
      <p:graphicFrame>
        <p:nvGraphicFramePr>
          <p:cNvPr id="30" name="Chart 29"/>
          <p:cNvGraphicFramePr/>
          <p:nvPr/>
        </p:nvGraphicFramePr>
        <p:xfrm>
          <a:off x="12801600" y="22783800"/>
          <a:ext cx="9296400" cy="807720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12801600" y="31025068"/>
            <a:ext cx="9292389" cy="369332"/>
          </a:xfrm>
          <a:prstGeom prst="rect">
            <a:avLst/>
          </a:prstGeom>
          <a:solidFill>
            <a:schemeClr val="bg1"/>
          </a:solidFill>
          <a:ln>
            <a:solidFill>
              <a:schemeClr val="tx1"/>
            </a:solidFill>
          </a:ln>
        </p:spPr>
        <p:txBody>
          <a:bodyPr wrap="square" rtlCol="0">
            <a:spAutoFit/>
          </a:bodyPr>
          <a:lstStyle/>
          <a:p>
            <a:r>
              <a:rPr lang="en-US" sz="1800" dirty="0" smtClean="0">
                <a:latin typeface="Times New Roman" pitchFamily="18" charset="0"/>
                <a:cs typeface="Times New Roman" pitchFamily="18" charset="0"/>
              </a:rPr>
              <a:t>Figure 5. Number of  nests per day in 2009</a:t>
            </a:r>
            <a:endParaRPr lang="en-US" sz="1800" dirty="0">
              <a:latin typeface="Times New Roman" pitchFamily="18" charset="0"/>
              <a:cs typeface="Times New Roman" pitchFamily="18" charset="0"/>
            </a:endParaRPr>
          </a:p>
        </p:txBody>
      </p:sp>
      <p:graphicFrame>
        <p:nvGraphicFramePr>
          <p:cNvPr id="34" name="Chart 33"/>
          <p:cNvGraphicFramePr/>
          <p:nvPr/>
        </p:nvGraphicFramePr>
        <p:xfrm>
          <a:off x="22402800" y="22783800"/>
          <a:ext cx="9296400" cy="8077200"/>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34"/>
          <p:cNvSpPr txBox="1"/>
          <p:nvPr/>
        </p:nvSpPr>
        <p:spPr>
          <a:xfrm>
            <a:off x="22402800" y="31025068"/>
            <a:ext cx="9296400" cy="369332"/>
          </a:xfrm>
          <a:prstGeom prst="rect">
            <a:avLst/>
          </a:prstGeom>
          <a:solidFill>
            <a:schemeClr val="bg1"/>
          </a:solidFill>
          <a:ln>
            <a:solidFill>
              <a:srgbClr val="003300"/>
            </a:solidFill>
          </a:ln>
        </p:spPr>
        <p:txBody>
          <a:bodyPr wrap="square" rtlCol="0">
            <a:spAutoFit/>
          </a:bodyPr>
          <a:lstStyle/>
          <a:p>
            <a:r>
              <a:rPr lang="en-US" sz="1800" dirty="0" smtClean="0">
                <a:latin typeface="Times New Roman" pitchFamily="18" charset="0"/>
                <a:cs typeface="Times New Roman" pitchFamily="18" charset="0"/>
              </a:rPr>
              <a:t>Figure 6. Number of nests per day in 2010.</a:t>
            </a:r>
            <a:endParaRPr lang="en-US" sz="1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690</TotalTime>
  <Words>610</Words>
  <Application>Microsoft Office PowerPoint</Application>
  <PresentationFormat>Custom</PresentationFormat>
  <Paragraphs>74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OCVTS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jwnek</dc:creator>
  <cp:lastModifiedBy>Wnek, John</cp:lastModifiedBy>
  <cp:revision>106</cp:revision>
  <dcterms:created xsi:type="dcterms:W3CDTF">2009-03-20T03:11:57Z</dcterms:created>
  <dcterms:modified xsi:type="dcterms:W3CDTF">2020-09-08T00:12:41Z</dcterms:modified>
</cp:coreProperties>
</file>