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4" d="100"/>
          <a:sy n="14" d="100"/>
        </p:scale>
        <p:origin x="-1500" y="-198"/>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13995A-F945-4F4E-93A7-EF0B21450D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62972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13995A-F945-4F4E-93A7-EF0B21450D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285799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13995A-F945-4F4E-93A7-EF0B21450D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29134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13995A-F945-4F4E-93A7-EF0B21450D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381062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13995A-F945-4F4E-93A7-EF0B21450D15}"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281695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13995A-F945-4F4E-93A7-EF0B21450D15}"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37932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13995A-F945-4F4E-93A7-EF0B21450D15}"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34740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13995A-F945-4F4E-93A7-EF0B21450D15}"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238649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3995A-F945-4F4E-93A7-EF0B21450D15}" type="datetimeFigureOut">
              <a:rPr lang="en-US" smtClean="0"/>
              <a:t>9/6/2020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368256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3995A-F945-4F4E-93A7-EF0B21450D15}"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68193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3995A-F945-4F4E-93A7-EF0B21450D15}"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2AD89-C859-4648-8E35-7A9A25A75E3E}" type="slidenum">
              <a:rPr lang="en-US" smtClean="0"/>
              <a:t>‹#›</a:t>
            </a:fld>
            <a:endParaRPr lang="en-US"/>
          </a:p>
        </p:txBody>
      </p:sp>
    </p:spTree>
    <p:extLst>
      <p:ext uri="{BB962C8B-B14F-4D97-AF65-F5344CB8AC3E}">
        <p14:creationId xmlns:p14="http://schemas.microsoft.com/office/powerpoint/2010/main" val="368877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913995A-F945-4F4E-93A7-EF0B21450D15}" type="datetimeFigureOut">
              <a:rPr lang="en-US" smtClean="0"/>
              <a:t>9/6/2020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9AF2AD89-C859-4648-8E35-7A9A25A75E3E}" type="slidenum">
              <a:rPr lang="en-US" smtClean="0"/>
              <a:t>‹#›</a:t>
            </a:fld>
            <a:endParaRPr lang="en-US"/>
          </a:p>
        </p:txBody>
      </p:sp>
    </p:spTree>
    <p:extLst>
      <p:ext uri="{BB962C8B-B14F-4D97-AF65-F5344CB8AC3E}">
        <p14:creationId xmlns:p14="http://schemas.microsoft.com/office/powerpoint/2010/main" val="4036150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tiff"/><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07725" y="484131"/>
            <a:ext cx="42481618" cy="4517567"/>
          </a:xfrm>
          <a:prstGeom prst="rect">
            <a:avLst/>
          </a:prstGeom>
          <a:solidFill>
            <a:schemeClr val="bg1">
              <a:alpha val="6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6480"/>
          </a:p>
        </p:txBody>
      </p:sp>
      <p:sp>
        <p:nvSpPr>
          <p:cNvPr id="5" name="TextBox 4"/>
          <p:cNvSpPr txBox="1"/>
          <p:nvPr/>
        </p:nvSpPr>
        <p:spPr>
          <a:xfrm>
            <a:off x="0" y="1093130"/>
            <a:ext cx="44058965" cy="3262432"/>
          </a:xfrm>
          <a:prstGeom prst="rect">
            <a:avLst/>
          </a:prstGeom>
          <a:noFill/>
        </p:spPr>
        <p:txBody>
          <a:bodyPr wrap="square" rtlCol="0">
            <a:spAutoFit/>
          </a:bodyPr>
          <a:lstStyle/>
          <a:p>
            <a:pPr algn="ctr"/>
            <a:r>
              <a:rPr lang="en-US" sz="9600" dirty="0">
                <a:latin typeface="Cambria" panose="02040503050406030204" pitchFamily="18" charset="0"/>
              </a:rPr>
              <a:t>Bacteria Presence in Wild vs. Captive </a:t>
            </a:r>
            <a:r>
              <a:rPr lang="en-US" sz="9600" i="1" dirty="0" err="1">
                <a:latin typeface="Cambria" panose="02040503050406030204" pitchFamily="18" charset="0"/>
              </a:rPr>
              <a:t>Malaclemys</a:t>
            </a:r>
            <a:r>
              <a:rPr lang="en-US" sz="9600" i="1" dirty="0">
                <a:latin typeface="Cambria" panose="02040503050406030204" pitchFamily="18" charset="0"/>
              </a:rPr>
              <a:t> terrapin </a:t>
            </a:r>
            <a:r>
              <a:rPr lang="en-US" sz="9600" i="1" dirty="0" err="1">
                <a:latin typeface="Cambria" panose="02040503050406030204" pitchFamily="18" charset="0"/>
              </a:rPr>
              <a:t>terrapin</a:t>
            </a:r>
            <a:endParaRPr lang="en-US" sz="9600" i="1" dirty="0">
              <a:latin typeface="Cambria" panose="02040503050406030204" pitchFamily="18" charset="0"/>
            </a:endParaRPr>
          </a:p>
          <a:p>
            <a:pPr algn="ctr"/>
            <a:r>
              <a:rPr lang="en-US" sz="6000" dirty="0">
                <a:latin typeface="Cambria" panose="02040503050406030204" pitchFamily="18" charset="0"/>
              </a:rPr>
              <a:t>Alaina </a:t>
            </a:r>
            <a:r>
              <a:rPr lang="en-US" sz="6000" dirty="0" err="1" smtClean="0">
                <a:latin typeface="Cambria" panose="02040503050406030204" pitchFamily="18" charset="0"/>
              </a:rPr>
              <a:t>Perdon</a:t>
            </a:r>
            <a:r>
              <a:rPr lang="en-US" sz="6000" dirty="0" smtClean="0">
                <a:latin typeface="Cambria" panose="02040503050406030204" pitchFamily="18" charset="0"/>
              </a:rPr>
              <a:t/>
            </a:r>
            <a:br>
              <a:rPr lang="en-US" sz="6000" dirty="0" smtClean="0">
                <a:latin typeface="Cambria" panose="02040503050406030204" pitchFamily="18" charset="0"/>
              </a:rPr>
            </a:br>
            <a:r>
              <a:rPr lang="en-US" sz="5000" dirty="0" smtClean="0">
                <a:latin typeface="Cambria" panose="02040503050406030204" pitchFamily="18" charset="0"/>
              </a:rPr>
              <a:t>Marine Academy of Technology and Environmental Science , Manahawkin, NJ 08050</a:t>
            </a:r>
            <a:endParaRPr lang="en-US" sz="5000" dirty="0">
              <a:latin typeface="Cambria" panose="02040503050406030204" pitchFamily="18" charset="0"/>
            </a:endParaRPr>
          </a:p>
        </p:txBody>
      </p:sp>
      <p:sp>
        <p:nvSpPr>
          <p:cNvPr id="6" name="Rectangle 5"/>
          <p:cNvSpPr/>
          <p:nvPr/>
        </p:nvSpPr>
        <p:spPr>
          <a:xfrm>
            <a:off x="607728" y="5315078"/>
            <a:ext cx="9875520" cy="26794800"/>
          </a:xfrm>
          <a:prstGeom prst="rect">
            <a:avLst/>
          </a:prstGeom>
          <a:solidFill>
            <a:schemeClr val="bg1">
              <a:alpha val="6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6480"/>
          </a:p>
        </p:txBody>
      </p:sp>
      <p:sp>
        <p:nvSpPr>
          <p:cNvPr id="7" name="Rectangle 6"/>
          <p:cNvSpPr/>
          <p:nvPr/>
        </p:nvSpPr>
        <p:spPr>
          <a:xfrm>
            <a:off x="33213826" y="5315078"/>
            <a:ext cx="9875520" cy="26794800"/>
          </a:xfrm>
          <a:prstGeom prst="rect">
            <a:avLst/>
          </a:prstGeom>
          <a:solidFill>
            <a:schemeClr val="bg1">
              <a:alpha val="6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6480"/>
          </a:p>
        </p:txBody>
      </p:sp>
      <p:sp>
        <p:nvSpPr>
          <p:cNvPr id="8" name="Rectangle 7"/>
          <p:cNvSpPr/>
          <p:nvPr/>
        </p:nvSpPr>
        <p:spPr>
          <a:xfrm>
            <a:off x="11020636" y="5315078"/>
            <a:ext cx="21675499" cy="26794800"/>
          </a:xfrm>
          <a:prstGeom prst="rect">
            <a:avLst/>
          </a:prstGeom>
          <a:solidFill>
            <a:schemeClr val="bg1">
              <a:alpha val="65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9184" tIns="164592" rIns="329184" bIns="164592" numCol="1" spcCol="0" rtlCol="0" fromWordArt="0" anchor="ctr" anchorCtr="0" forceAA="0" compatLnSpc="1">
            <a:prstTxWarp prst="textNoShape">
              <a:avLst/>
            </a:prstTxWarp>
            <a:noAutofit/>
          </a:bodyPr>
          <a:lstStyle/>
          <a:p>
            <a:pPr algn="ctr"/>
            <a:endParaRPr lang="en-US" sz="6480"/>
          </a:p>
        </p:txBody>
      </p:sp>
      <p:sp>
        <p:nvSpPr>
          <p:cNvPr id="9" name="TextBox 8"/>
          <p:cNvSpPr txBox="1"/>
          <p:nvPr/>
        </p:nvSpPr>
        <p:spPr>
          <a:xfrm>
            <a:off x="1035384" y="12209443"/>
            <a:ext cx="8812003" cy="14085907"/>
          </a:xfrm>
          <a:prstGeom prst="rect">
            <a:avLst/>
          </a:prstGeom>
          <a:noFill/>
        </p:spPr>
        <p:txBody>
          <a:bodyPr wrap="square" rtlCol="0">
            <a:spAutoFit/>
          </a:bodyPr>
          <a:lstStyle/>
          <a:p>
            <a:r>
              <a:rPr lang="en-US" sz="6800" dirty="0" smtClean="0">
                <a:latin typeface="Cambria" panose="02040503050406030204" pitchFamily="18" charset="0"/>
              </a:rPr>
              <a:t>Introduction</a:t>
            </a:r>
          </a:p>
          <a:p>
            <a:pPr algn="just"/>
            <a:r>
              <a:rPr lang="en-US" sz="2000" b="1" dirty="0" smtClean="0">
                <a:solidFill>
                  <a:srgbClr val="000000"/>
                </a:solidFill>
                <a:latin typeface="Cambria" panose="02040503050406030204" pitchFamily="18" charset="0"/>
              </a:rPr>
              <a:t>Bacteria</a:t>
            </a:r>
          </a:p>
          <a:p>
            <a:pPr algn="just"/>
            <a:r>
              <a:rPr lang="en-US" sz="2000" b="1" i="1" dirty="0">
                <a:solidFill>
                  <a:srgbClr val="000000"/>
                </a:solidFill>
                <a:latin typeface="Cambria" panose="02040503050406030204" pitchFamily="18" charset="0"/>
              </a:rPr>
              <a:t> </a:t>
            </a:r>
            <a:r>
              <a:rPr lang="en-US" sz="2000" b="1" i="1" dirty="0" smtClean="0">
                <a:solidFill>
                  <a:srgbClr val="000000"/>
                </a:solidFill>
                <a:latin typeface="Cambria" panose="02040503050406030204" pitchFamily="18" charset="0"/>
              </a:rPr>
              <a:t>       Salmonella</a:t>
            </a:r>
            <a:endParaRPr lang="en-US" sz="2000" dirty="0">
              <a:latin typeface="Cambria" panose="02040503050406030204" pitchFamily="18" charset="0"/>
            </a:endParaRPr>
          </a:p>
          <a:p>
            <a:pPr marL="800100" indent="-342900" algn="just" fontAlgn="base">
              <a:buFont typeface="Wingdings" panose="05000000000000000000" pitchFamily="2" charset="2"/>
              <a:buChar char="v"/>
            </a:pPr>
            <a:r>
              <a:rPr lang="en-US" sz="2000" dirty="0">
                <a:solidFill>
                  <a:srgbClr val="000000"/>
                </a:solidFill>
                <a:latin typeface="Cambria" panose="02040503050406030204" pitchFamily="18" charset="0"/>
              </a:rPr>
              <a:t>Gram-negative, rod-shaped bacteria with over 2,300 known serotypes</a:t>
            </a:r>
          </a:p>
          <a:p>
            <a:pPr marL="800100" indent="-342900" algn="just" fontAlgn="base">
              <a:buFont typeface="Wingdings" panose="05000000000000000000" pitchFamily="2" charset="2"/>
              <a:buChar char="v"/>
            </a:pPr>
            <a:r>
              <a:rPr lang="en-US" sz="2000" dirty="0">
                <a:solidFill>
                  <a:srgbClr val="000000"/>
                </a:solidFill>
                <a:latin typeface="Cambria" panose="02040503050406030204" pitchFamily="18" charset="0"/>
              </a:rPr>
              <a:t>Invasive, facultative intracellular pathogen that can infect humans, commonly attacking the gastrointestinal system (</a:t>
            </a:r>
            <a:r>
              <a:rPr lang="en-US" sz="2000" dirty="0" err="1">
                <a:solidFill>
                  <a:srgbClr val="000000"/>
                </a:solidFill>
                <a:latin typeface="Cambria" panose="02040503050406030204" pitchFamily="18" charset="0"/>
              </a:rPr>
              <a:t>Chikkaballi</a:t>
            </a:r>
            <a:r>
              <a:rPr lang="en-US" sz="2000" dirty="0">
                <a:solidFill>
                  <a:srgbClr val="000000"/>
                </a:solidFill>
                <a:latin typeface="Cambria" panose="02040503050406030204" pitchFamily="18" charset="0"/>
              </a:rPr>
              <a:t>, 2011)</a:t>
            </a:r>
          </a:p>
          <a:p>
            <a:pPr marL="800100" indent="-342900" algn="just" fontAlgn="base">
              <a:buFont typeface="Wingdings" panose="05000000000000000000" pitchFamily="2" charset="2"/>
              <a:buChar char="v"/>
            </a:pPr>
            <a:r>
              <a:rPr lang="en-US" sz="2000" dirty="0">
                <a:solidFill>
                  <a:srgbClr val="000000"/>
                </a:solidFill>
                <a:latin typeface="Cambria" panose="02040503050406030204" pitchFamily="18" charset="0"/>
              </a:rPr>
              <a:t>Severity of infection varies depending on the specific serotype, ranges from mild salmonellosis to typhoid fever - CDC estimates 1.2 million cases of illness and approximately 450 deaths linked to non-</a:t>
            </a:r>
            <a:r>
              <a:rPr lang="en-US" sz="2000" dirty="0" err="1">
                <a:solidFill>
                  <a:srgbClr val="000000"/>
                </a:solidFill>
                <a:latin typeface="Cambria" panose="02040503050406030204" pitchFamily="18" charset="0"/>
              </a:rPr>
              <a:t>typhoidal</a:t>
            </a:r>
            <a:r>
              <a:rPr lang="en-US" sz="2000" dirty="0">
                <a:solidFill>
                  <a:srgbClr val="000000"/>
                </a:solidFill>
                <a:latin typeface="Cambria" panose="02040503050406030204" pitchFamily="18" charset="0"/>
              </a:rPr>
              <a:t> </a:t>
            </a:r>
            <a:r>
              <a:rPr lang="en-US" sz="2000" i="1" dirty="0">
                <a:solidFill>
                  <a:srgbClr val="000000"/>
                </a:solidFill>
                <a:latin typeface="Cambria" panose="02040503050406030204" pitchFamily="18" charset="0"/>
              </a:rPr>
              <a:t>Salmonella </a:t>
            </a:r>
            <a:r>
              <a:rPr lang="en-US" sz="2000" dirty="0">
                <a:solidFill>
                  <a:srgbClr val="000000"/>
                </a:solidFill>
                <a:latin typeface="Cambria" panose="02040503050406030204" pitchFamily="18" charset="0"/>
              </a:rPr>
              <a:t>occur annually in the United States (“Salmonella”)</a:t>
            </a:r>
          </a:p>
          <a:p>
            <a:pPr marL="800100" indent="-342900" algn="just" fontAlgn="base">
              <a:buFont typeface="Wingdings" panose="05000000000000000000" pitchFamily="2" charset="2"/>
              <a:buChar char="v"/>
            </a:pPr>
            <a:r>
              <a:rPr lang="en-US" sz="2000" dirty="0">
                <a:solidFill>
                  <a:srgbClr val="111111"/>
                </a:solidFill>
                <a:latin typeface="Cambria" panose="02040503050406030204" pitchFamily="18" charset="0"/>
              </a:rPr>
              <a:t>Infection can occur as a result of exposure to improperly treated water, often water containing raw sewage material, as well as contact with reptiles and amphibians, as the animals are carriers of the bacteria. </a:t>
            </a:r>
            <a:endParaRPr lang="en-US" sz="2000" dirty="0">
              <a:solidFill>
                <a:srgbClr val="000000"/>
              </a:solidFill>
              <a:latin typeface="Cambria" panose="02040503050406030204" pitchFamily="18" charset="0"/>
            </a:endParaRPr>
          </a:p>
          <a:p>
            <a:pPr marL="800100" lvl="1" indent="-342900" algn="just" fontAlgn="base">
              <a:spcAft>
                <a:spcPts val="800"/>
              </a:spcAft>
              <a:buFont typeface="Wingdings" panose="05000000000000000000" pitchFamily="2" charset="2"/>
              <a:buChar char="v"/>
            </a:pPr>
            <a:r>
              <a:rPr lang="en-US" sz="2000" dirty="0">
                <a:solidFill>
                  <a:srgbClr val="111111"/>
                </a:solidFill>
                <a:latin typeface="Cambria" panose="02040503050406030204" pitchFamily="18" charset="0"/>
              </a:rPr>
              <a:t>In the summer of 2012 alone, roughly 150 people across the United States were reported to have been infected with </a:t>
            </a:r>
            <a:r>
              <a:rPr lang="en-US" sz="2000" i="1" dirty="0">
                <a:solidFill>
                  <a:srgbClr val="111111"/>
                </a:solidFill>
                <a:latin typeface="Cambria" panose="02040503050406030204" pitchFamily="18" charset="0"/>
              </a:rPr>
              <a:t>Salmonella</a:t>
            </a:r>
            <a:r>
              <a:rPr lang="en-US" sz="2000" dirty="0">
                <a:solidFill>
                  <a:srgbClr val="111111"/>
                </a:solidFill>
                <a:latin typeface="Cambria" panose="02040503050406030204" pitchFamily="18" charset="0"/>
              </a:rPr>
              <a:t> by turtles (</a:t>
            </a:r>
            <a:r>
              <a:rPr lang="en-US" sz="2000" dirty="0" err="1">
                <a:solidFill>
                  <a:srgbClr val="111111"/>
                </a:solidFill>
                <a:latin typeface="Cambria" panose="02040503050406030204" pitchFamily="18" charset="0"/>
              </a:rPr>
              <a:t>Livio</a:t>
            </a:r>
            <a:r>
              <a:rPr lang="en-US" sz="2000" dirty="0">
                <a:solidFill>
                  <a:srgbClr val="111111"/>
                </a:solidFill>
                <a:latin typeface="Cambria" panose="02040503050406030204" pitchFamily="18" charset="0"/>
              </a:rPr>
              <a:t>, </a:t>
            </a:r>
            <a:r>
              <a:rPr lang="en-US" sz="2000" dirty="0" smtClean="0">
                <a:solidFill>
                  <a:srgbClr val="111111"/>
                </a:solidFill>
                <a:latin typeface="Cambria" panose="02040503050406030204" pitchFamily="18" charset="0"/>
              </a:rPr>
              <a:t>2012)</a:t>
            </a:r>
            <a:endParaRPr lang="en-US" sz="2000" dirty="0">
              <a:solidFill>
                <a:srgbClr val="000000"/>
              </a:solidFill>
              <a:latin typeface="Cambria" panose="02040503050406030204" pitchFamily="18" charset="0"/>
            </a:endParaRPr>
          </a:p>
          <a:p>
            <a:pPr marL="457200" lvl="1" algn="just" fontAlgn="base">
              <a:spcAft>
                <a:spcPts val="800"/>
              </a:spcAft>
            </a:pPr>
            <a:r>
              <a:rPr lang="en-US" sz="2000" b="1" i="1" dirty="0" err="1" smtClean="0">
                <a:solidFill>
                  <a:srgbClr val="111111"/>
                </a:solidFill>
                <a:latin typeface="Cambria" panose="02040503050406030204" pitchFamily="18" charset="0"/>
              </a:rPr>
              <a:t>Aeromonas</a:t>
            </a:r>
            <a:r>
              <a:rPr lang="en-US" sz="2000" b="1" dirty="0" smtClean="0">
                <a:solidFill>
                  <a:srgbClr val="111111"/>
                </a:solidFill>
                <a:latin typeface="Cambria" panose="02040503050406030204" pitchFamily="18" charset="0"/>
              </a:rPr>
              <a:t> </a:t>
            </a:r>
            <a:endParaRPr lang="en-US" sz="2000" dirty="0" smtClean="0">
              <a:latin typeface="Cambria" panose="02040503050406030204" pitchFamily="18" charset="0"/>
            </a:endParaRPr>
          </a:p>
          <a:p>
            <a:pPr marL="800100" indent="-342900" algn="just" fontAlgn="base">
              <a:buFont typeface="Wingdings" panose="05000000000000000000" pitchFamily="2" charset="2"/>
              <a:buChar char="v"/>
            </a:pPr>
            <a:r>
              <a:rPr lang="en-US" sz="2000" dirty="0" smtClean="0">
                <a:solidFill>
                  <a:srgbClr val="111111"/>
                </a:solidFill>
                <a:latin typeface="Cambria" panose="02040503050406030204" pitchFamily="18" charset="0"/>
              </a:rPr>
              <a:t>Genus </a:t>
            </a:r>
            <a:r>
              <a:rPr lang="en-US" sz="2000" dirty="0">
                <a:solidFill>
                  <a:srgbClr val="111111"/>
                </a:solidFill>
                <a:latin typeface="Cambria" panose="02040503050406030204" pitchFamily="18" charset="0"/>
              </a:rPr>
              <a:t>of gram-negative, rod-shaped bacteria that arise “ubiquitously and </a:t>
            </a:r>
            <a:r>
              <a:rPr lang="en-US" sz="2000" dirty="0" err="1">
                <a:solidFill>
                  <a:srgbClr val="111111"/>
                </a:solidFill>
                <a:latin typeface="Cambria" panose="02040503050406030204" pitchFamily="18" charset="0"/>
              </a:rPr>
              <a:t>autochthonously</a:t>
            </a:r>
            <a:r>
              <a:rPr lang="en-US" sz="2000" dirty="0">
                <a:solidFill>
                  <a:srgbClr val="111111"/>
                </a:solidFill>
                <a:latin typeface="Cambria" panose="02040503050406030204" pitchFamily="18" charset="0"/>
              </a:rPr>
              <a:t>” in aquatic environments (</a:t>
            </a:r>
            <a:r>
              <a:rPr lang="en-US" sz="2000" dirty="0" err="1">
                <a:solidFill>
                  <a:srgbClr val="111111"/>
                </a:solidFill>
                <a:latin typeface="Cambria" panose="02040503050406030204" pitchFamily="18" charset="0"/>
              </a:rPr>
              <a:t>Igbenosa</a:t>
            </a:r>
            <a:r>
              <a:rPr lang="en-US" sz="2000" dirty="0">
                <a:solidFill>
                  <a:srgbClr val="111111"/>
                </a:solidFill>
                <a:latin typeface="Cambria" panose="02040503050406030204" pitchFamily="18" charset="0"/>
              </a:rPr>
              <a:t>, 2012</a:t>
            </a:r>
          </a:p>
          <a:p>
            <a:pPr marL="800100" indent="-342900" algn="just" fontAlgn="base">
              <a:buFont typeface="Wingdings" panose="05000000000000000000" pitchFamily="2" charset="2"/>
              <a:buChar char="v"/>
            </a:pPr>
            <a:r>
              <a:rPr lang="en-US" sz="2000" dirty="0">
                <a:solidFill>
                  <a:srgbClr val="111111"/>
                </a:solidFill>
                <a:latin typeface="Cambria" panose="02040503050406030204" pitchFamily="18" charset="0"/>
              </a:rPr>
              <a:t>Strains such as </a:t>
            </a:r>
            <a:r>
              <a:rPr lang="en-US" sz="2000" i="1" dirty="0">
                <a:solidFill>
                  <a:srgbClr val="111111"/>
                </a:solidFill>
                <a:latin typeface="Cambria" panose="02040503050406030204" pitchFamily="18" charset="0"/>
              </a:rPr>
              <a:t>A. </a:t>
            </a:r>
            <a:r>
              <a:rPr lang="en-US" sz="2000" i="1" dirty="0" err="1">
                <a:solidFill>
                  <a:srgbClr val="111111"/>
                </a:solidFill>
                <a:latin typeface="Cambria" panose="02040503050406030204" pitchFamily="18" charset="0"/>
              </a:rPr>
              <a:t>hydrophila</a:t>
            </a:r>
            <a:r>
              <a:rPr lang="en-US" sz="2000" i="1" dirty="0">
                <a:solidFill>
                  <a:srgbClr val="111111"/>
                </a:solidFill>
                <a:latin typeface="Cambria" panose="02040503050406030204" pitchFamily="18" charset="0"/>
              </a:rPr>
              <a:t> </a:t>
            </a:r>
            <a:r>
              <a:rPr lang="en-US" sz="2000" dirty="0">
                <a:solidFill>
                  <a:srgbClr val="111111"/>
                </a:solidFill>
                <a:latin typeface="Cambria" panose="02040503050406030204" pitchFamily="18" charset="0"/>
              </a:rPr>
              <a:t>can cause a range of infections in humans, ranging from the common secretory and dysenteric infections to rare cases of osteomyelitis and pneumonia (“</a:t>
            </a:r>
            <a:r>
              <a:rPr lang="en-US" sz="2000" dirty="0" err="1">
                <a:solidFill>
                  <a:srgbClr val="111111"/>
                </a:solidFill>
                <a:latin typeface="Cambria" panose="02040503050406030204" pitchFamily="18" charset="0"/>
              </a:rPr>
              <a:t>Aeromonas</a:t>
            </a:r>
            <a:r>
              <a:rPr lang="en-US" sz="2000" dirty="0">
                <a:solidFill>
                  <a:srgbClr val="111111"/>
                </a:solidFill>
                <a:latin typeface="Cambria" panose="02040503050406030204" pitchFamily="18" charset="0"/>
              </a:rPr>
              <a:t>”) </a:t>
            </a:r>
          </a:p>
          <a:p>
            <a:pPr marL="800100" lvl="1" indent="-342900" algn="just" fontAlgn="base">
              <a:buFont typeface="Wingdings" panose="05000000000000000000" pitchFamily="2" charset="2"/>
              <a:buChar char="v"/>
            </a:pPr>
            <a:r>
              <a:rPr lang="en-US" sz="2000" dirty="0">
                <a:solidFill>
                  <a:srgbClr val="111111"/>
                </a:solidFill>
                <a:latin typeface="Cambria" panose="02040503050406030204" pitchFamily="18" charset="0"/>
              </a:rPr>
              <a:t>Though rare, extreme </a:t>
            </a:r>
            <a:r>
              <a:rPr lang="en-US" sz="2000" i="1" dirty="0" err="1">
                <a:solidFill>
                  <a:srgbClr val="111111"/>
                </a:solidFill>
                <a:latin typeface="Cambria" panose="02040503050406030204" pitchFamily="18" charset="0"/>
              </a:rPr>
              <a:t>Aeromonas</a:t>
            </a:r>
            <a:r>
              <a:rPr lang="en-US" sz="2000" i="1" dirty="0">
                <a:solidFill>
                  <a:srgbClr val="111111"/>
                </a:solidFill>
                <a:latin typeface="Cambria" panose="02040503050406030204" pitchFamily="18" charset="0"/>
              </a:rPr>
              <a:t> </a:t>
            </a:r>
            <a:r>
              <a:rPr lang="en-US" sz="2000" dirty="0">
                <a:solidFill>
                  <a:srgbClr val="111111"/>
                </a:solidFill>
                <a:latin typeface="Cambria" panose="02040503050406030204" pitchFamily="18" charset="0"/>
              </a:rPr>
              <a:t>cases have a high fatality rate. </a:t>
            </a:r>
          </a:p>
          <a:p>
            <a:pPr marL="800100" indent="-342900" algn="just" fontAlgn="base">
              <a:spcAft>
                <a:spcPts val="800"/>
              </a:spcAft>
              <a:buFont typeface="Wingdings" panose="05000000000000000000" pitchFamily="2" charset="2"/>
              <a:buChar char="v"/>
            </a:pPr>
            <a:r>
              <a:rPr lang="en-US" sz="2000" dirty="0">
                <a:solidFill>
                  <a:srgbClr val="111111"/>
                </a:solidFill>
                <a:latin typeface="Cambria" panose="02040503050406030204" pitchFamily="18" charset="0"/>
              </a:rPr>
              <a:t>Found harbored in the intestinal tracts of healthy livestock and, albeit rarely, reptiles - suggests that these animals could serve as hosts for the bacteria (</a:t>
            </a:r>
            <a:r>
              <a:rPr lang="en-US" sz="2000" dirty="0" err="1">
                <a:solidFill>
                  <a:srgbClr val="111111"/>
                </a:solidFill>
                <a:latin typeface="Cambria" panose="02040503050406030204" pitchFamily="18" charset="0"/>
              </a:rPr>
              <a:t>Janda</a:t>
            </a:r>
            <a:r>
              <a:rPr lang="en-US" sz="2000" dirty="0">
                <a:solidFill>
                  <a:srgbClr val="111111"/>
                </a:solidFill>
                <a:latin typeface="Cambria" panose="02040503050406030204" pitchFamily="18" charset="0"/>
              </a:rPr>
              <a:t>, 2010). </a:t>
            </a:r>
            <a:endParaRPr lang="en-US" sz="2000" i="1" dirty="0">
              <a:solidFill>
                <a:srgbClr val="111111"/>
              </a:solidFill>
              <a:latin typeface="Cambria" panose="02040503050406030204" pitchFamily="18" charset="0"/>
            </a:endParaRPr>
          </a:p>
          <a:p>
            <a:pPr algn="just">
              <a:spcAft>
                <a:spcPts val="800"/>
              </a:spcAft>
            </a:pPr>
            <a:r>
              <a:rPr lang="en-US" sz="2000" b="1" dirty="0" smtClean="0">
                <a:solidFill>
                  <a:srgbClr val="111111"/>
                </a:solidFill>
                <a:latin typeface="Cambria" panose="02040503050406030204" pitchFamily="18" charset="0"/>
              </a:rPr>
              <a:t>Diamondback </a:t>
            </a:r>
            <a:r>
              <a:rPr lang="en-US" sz="2000" b="1" dirty="0">
                <a:solidFill>
                  <a:srgbClr val="111111"/>
                </a:solidFill>
                <a:latin typeface="Cambria" panose="02040503050406030204" pitchFamily="18" charset="0"/>
              </a:rPr>
              <a:t>Terrapins (</a:t>
            </a:r>
            <a:r>
              <a:rPr lang="en-US" sz="2000" b="1" i="1" dirty="0" err="1">
                <a:solidFill>
                  <a:srgbClr val="111111"/>
                </a:solidFill>
                <a:latin typeface="Cambria" panose="02040503050406030204" pitchFamily="18" charset="0"/>
              </a:rPr>
              <a:t>Malaclemys</a:t>
            </a:r>
            <a:r>
              <a:rPr lang="en-US" sz="2000" b="1" i="1" dirty="0">
                <a:solidFill>
                  <a:srgbClr val="111111"/>
                </a:solidFill>
                <a:latin typeface="Cambria" panose="02040503050406030204" pitchFamily="18" charset="0"/>
              </a:rPr>
              <a:t> terrapin </a:t>
            </a:r>
            <a:r>
              <a:rPr lang="en-US" sz="2000" b="1" i="1" dirty="0" smtClean="0">
                <a:solidFill>
                  <a:srgbClr val="111111"/>
                </a:solidFill>
                <a:latin typeface="Cambria" panose="02040503050406030204" pitchFamily="18" charset="0"/>
              </a:rPr>
              <a:t>terrapin)</a:t>
            </a:r>
            <a:endParaRPr lang="en-US" sz="2000" dirty="0" smtClean="0">
              <a:latin typeface="Cambria" panose="02040503050406030204" pitchFamily="18" charset="0"/>
            </a:endParaRPr>
          </a:p>
          <a:p>
            <a:pPr marL="342900" indent="-342900" algn="just" fontAlgn="base">
              <a:buFont typeface="Wingdings" panose="05000000000000000000" pitchFamily="2" charset="2"/>
              <a:buChar char="v"/>
            </a:pPr>
            <a:r>
              <a:rPr lang="en-US" sz="2000" dirty="0" smtClean="0">
                <a:solidFill>
                  <a:srgbClr val="111111"/>
                </a:solidFill>
                <a:latin typeface="Cambria" panose="02040503050406030204" pitchFamily="18" charset="0"/>
              </a:rPr>
              <a:t>Species </a:t>
            </a:r>
            <a:r>
              <a:rPr lang="en-US" sz="2000" dirty="0">
                <a:solidFill>
                  <a:srgbClr val="111111"/>
                </a:solidFill>
                <a:latin typeface="Cambria" panose="02040503050406030204" pitchFamily="18" charset="0"/>
              </a:rPr>
              <a:t>of brackish water turtle native to Barnegat Bay, face threats including illegal trapping and habitat destruction</a:t>
            </a:r>
          </a:p>
          <a:p>
            <a:pPr marL="800100" lvl="1" indent="-342900" algn="just" fontAlgn="base">
              <a:buFont typeface="Wingdings" panose="05000000000000000000" pitchFamily="2" charset="2"/>
              <a:buChar char="v"/>
            </a:pPr>
            <a:r>
              <a:rPr lang="en-US" sz="2000" dirty="0" smtClean="0">
                <a:solidFill>
                  <a:srgbClr val="111111"/>
                </a:solidFill>
                <a:latin typeface="Cambria" panose="02040503050406030204" pitchFamily="18" charset="0"/>
              </a:rPr>
              <a:t>Conservation </a:t>
            </a:r>
            <a:r>
              <a:rPr lang="en-US" sz="2000" dirty="0">
                <a:solidFill>
                  <a:srgbClr val="111111"/>
                </a:solidFill>
                <a:latin typeface="Cambria" panose="02040503050406030204" pitchFamily="18" charset="0"/>
              </a:rPr>
              <a:t>efforts include rehab-and-release programs by organizations such as Project Terrapin</a:t>
            </a:r>
          </a:p>
          <a:p>
            <a:pPr marL="342900" indent="-342900" algn="just" fontAlgn="base">
              <a:buFont typeface="Wingdings" panose="05000000000000000000" pitchFamily="2" charset="2"/>
              <a:buChar char="v"/>
            </a:pPr>
            <a:r>
              <a:rPr lang="en-US" sz="2000" dirty="0">
                <a:solidFill>
                  <a:srgbClr val="111111"/>
                </a:solidFill>
                <a:latin typeface="Cambria" panose="02040503050406030204" pitchFamily="18" charset="0"/>
              </a:rPr>
              <a:t>Rate of infectious disease in wild turtles reached a level of concern in 2000 and has been on the rise since, possibly due to h the release of captive-raised or rehabilitated animals (Werner, </a:t>
            </a:r>
            <a:r>
              <a:rPr lang="en-US" sz="2000" dirty="0" err="1">
                <a:solidFill>
                  <a:srgbClr val="111111"/>
                </a:solidFill>
                <a:latin typeface="Cambria" panose="02040503050406030204" pitchFamily="18" charset="0"/>
              </a:rPr>
              <a:t>n.d.</a:t>
            </a:r>
            <a:r>
              <a:rPr lang="en-US" sz="2000" dirty="0">
                <a:solidFill>
                  <a:srgbClr val="111111"/>
                </a:solidFill>
                <a:latin typeface="Cambria" panose="02040503050406030204" pitchFamily="18" charset="0"/>
              </a:rPr>
              <a:t>)</a:t>
            </a:r>
          </a:p>
          <a:p>
            <a:pPr marL="342900" indent="-342900" algn="just" fontAlgn="base">
              <a:buFont typeface="Wingdings" panose="05000000000000000000" pitchFamily="2" charset="2"/>
              <a:buChar char="v"/>
            </a:pPr>
            <a:r>
              <a:rPr lang="en-US" sz="2000" i="1" dirty="0">
                <a:solidFill>
                  <a:srgbClr val="111111"/>
                </a:solidFill>
                <a:latin typeface="Cambria" panose="02040503050406030204" pitchFamily="18" charset="0"/>
              </a:rPr>
              <a:t>Salmonella</a:t>
            </a:r>
            <a:r>
              <a:rPr lang="en-US" sz="2000" dirty="0">
                <a:solidFill>
                  <a:srgbClr val="111111"/>
                </a:solidFill>
                <a:latin typeface="Cambria" panose="02040503050406030204" pitchFamily="18" charset="0"/>
              </a:rPr>
              <a:t> and </a:t>
            </a:r>
            <a:r>
              <a:rPr lang="en-US" sz="2000" i="1" dirty="0" err="1">
                <a:solidFill>
                  <a:srgbClr val="111111"/>
                </a:solidFill>
                <a:latin typeface="Cambria" panose="02040503050406030204" pitchFamily="18" charset="0"/>
              </a:rPr>
              <a:t>Aeromonas</a:t>
            </a:r>
            <a:r>
              <a:rPr lang="en-US" sz="2000" i="1" dirty="0">
                <a:solidFill>
                  <a:srgbClr val="111111"/>
                </a:solidFill>
                <a:latin typeface="Cambria" panose="02040503050406030204" pitchFamily="18" charset="0"/>
              </a:rPr>
              <a:t> </a:t>
            </a:r>
            <a:r>
              <a:rPr lang="en-US" sz="2000" dirty="0">
                <a:solidFill>
                  <a:srgbClr val="111111"/>
                </a:solidFill>
                <a:latin typeface="Cambria" panose="02040503050406030204" pitchFamily="18" charset="0"/>
              </a:rPr>
              <a:t>can be transmitted not only from animals to humans, but also from humans to animals</a:t>
            </a:r>
          </a:p>
          <a:p>
            <a:pPr marL="800100" lvl="1" indent="-342900" algn="just" fontAlgn="base">
              <a:spcAft>
                <a:spcPts val="800"/>
              </a:spcAft>
              <a:buFont typeface="Wingdings" panose="05000000000000000000" pitchFamily="2" charset="2"/>
              <a:buChar char="v"/>
            </a:pPr>
            <a:r>
              <a:rPr lang="en-US" sz="2000" dirty="0">
                <a:solidFill>
                  <a:srgbClr val="111111"/>
                </a:solidFill>
                <a:latin typeface="Cambria" panose="02040503050406030204" pitchFamily="18" charset="0"/>
              </a:rPr>
              <a:t>Increased interaction between humans and terrapin puts both species at a higher risk of infection (“Human </a:t>
            </a:r>
            <a:r>
              <a:rPr lang="en-US" sz="2000" i="1" dirty="0">
                <a:solidFill>
                  <a:srgbClr val="111111"/>
                </a:solidFill>
                <a:latin typeface="Cambria" panose="02040503050406030204" pitchFamily="18" charset="0"/>
              </a:rPr>
              <a:t>Salmonella</a:t>
            </a:r>
            <a:r>
              <a:rPr lang="en-US" sz="2000" dirty="0">
                <a:solidFill>
                  <a:srgbClr val="111111"/>
                </a:solidFill>
                <a:latin typeface="Cambria" panose="02040503050406030204" pitchFamily="18" charset="0"/>
              </a:rPr>
              <a:t> </a:t>
            </a:r>
            <a:r>
              <a:rPr lang="en-US" sz="2000" dirty="0" err="1">
                <a:solidFill>
                  <a:srgbClr val="111111"/>
                </a:solidFill>
                <a:latin typeface="Cambria" panose="02040503050406030204" pitchFamily="18" charset="0"/>
              </a:rPr>
              <a:t>Infantis</a:t>
            </a:r>
            <a:r>
              <a:rPr lang="en-US" sz="2000" dirty="0">
                <a:solidFill>
                  <a:srgbClr val="111111"/>
                </a:solidFill>
                <a:latin typeface="Cambria" panose="02040503050406030204" pitchFamily="18" charset="0"/>
              </a:rPr>
              <a:t>”)</a:t>
            </a:r>
          </a:p>
          <a:p>
            <a:endParaRPr lang="en-US" sz="6800" dirty="0" smtClean="0">
              <a:latin typeface="Cambria" panose="02040503050406030204" pitchFamily="18" charset="0"/>
            </a:endParaRPr>
          </a:p>
        </p:txBody>
      </p:sp>
      <p:sp>
        <p:nvSpPr>
          <p:cNvPr id="10" name="TextBox 9"/>
          <p:cNvSpPr txBox="1"/>
          <p:nvPr/>
        </p:nvSpPr>
        <p:spPr>
          <a:xfrm>
            <a:off x="11628345" y="5861818"/>
            <a:ext cx="8812003" cy="1138773"/>
          </a:xfrm>
          <a:prstGeom prst="rect">
            <a:avLst/>
          </a:prstGeom>
          <a:noFill/>
        </p:spPr>
        <p:txBody>
          <a:bodyPr wrap="square" rtlCol="0">
            <a:spAutoFit/>
          </a:bodyPr>
          <a:lstStyle/>
          <a:p>
            <a:r>
              <a:rPr lang="en-US" sz="6800" dirty="0">
                <a:latin typeface="Cambria" panose="02040503050406030204" pitchFamily="18" charset="0"/>
              </a:rPr>
              <a:t>Methodology</a:t>
            </a:r>
          </a:p>
        </p:txBody>
      </p:sp>
      <p:sp>
        <p:nvSpPr>
          <p:cNvPr id="12" name="TextBox 11"/>
          <p:cNvSpPr txBox="1"/>
          <p:nvPr/>
        </p:nvSpPr>
        <p:spPr>
          <a:xfrm>
            <a:off x="11811225" y="18455701"/>
            <a:ext cx="19928299" cy="4462760"/>
          </a:xfrm>
          <a:prstGeom prst="rect">
            <a:avLst/>
          </a:prstGeom>
          <a:noFill/>
        </p:spPr>
        <p:txBody>
          <a:bodyPr wrap="square" rtlCol="0">
            <a:spAutoFit/>
          </a:bodyPr>
          <a:lstStyle/>
          <a:p>
            <a:r>
              <a:rPr lang="en-US" sz="6800" dirty="0" smtClean="0">
                <a:latin typeface="Cambria" panose="02040503050406030204" pitchFamily="18" charset="0"/>
              </a:rPr>
              <a:t>Results</a:t>
            </a:r>
          </a:p>
          <a:p>
            <a:pPr algn="just"/>
            <a:r>
              <a:rPr lang="en-US" sz="2400" dirty="0">
                <a:latin typeface="Cambria" panose="02040503050406030204" pitchFamily="18" charset="0"/>
              </a:rPr>
              <a:t>Definite </a:t>
            </a:r>
            <a:r>
              <a:rPr lang="en-US" sz="2400" i="1" dirty="0">
                <a:latin typeface="Cambria" panose="02040503050406030204" pitchFamily="18" charset="0"/>
              </a:rPr>
              <a:t>Salmonella </a:t>
            </a:r>
            <a:r>
              <a:rPr lang="en-US" sz="2400" dirty="0">
                <a:latin typeface="Cambria" panose="02040503050406030204" pitchFamily="18" charset="0"/>
              </a:rPr>
              <a:t>colonies were found in only seven of the 28 wild terrapins tested, with concentrations ranging from 1 to 7.5 </a:t>
            </a:r>
            <a:r>
              <a:rPr lang="en-US" sz="2400" dirty="0" err="1">
                <a:latin typeface="Cambria" panose="02040503050406030204" pitchFamily="18" charset="0"/>
              </a:rPr>
              <a:t>cfu</a:t>
            </a:r>
            <a:r>
              <a:rPr lang="en-US" sz="2400" dirty="0">
                <a:latin typeface="Cambria" panose="02040503050406030204" pitchFamily="18" charset="0"/>
              </a:rPr>
              <a:t>/mL; however, definite </a:t>
            </a:r>
            <a:r>
              <a:rPr lang="en-US" sz="2400" i="1" dirty="0">
                <a:latin typeface="Cambria" panose="02040503050406030204" pitchFamily="18" charset="0"/>
              </a:rPr>
              <a:t>Salmonella </a:t>
            </a:r>
            <a:r>
              <a:rPr lang="en-US" sz="2400" dirty="0">
                <a:latin typeface="Cambria" panose="02040503050406030204" pitchFamily="18" charset="0"/>
              </a:rPr>
              <a:t>colonies were found in all six of the captive specimens, with concentrations ranging from 1 to 54 </a:t>
            </a:r>
            <a:r>
              <a:rPr lang="en-US" sz="2400" dirty="0" err="1">
                <a:latin typeface="Cambria" panose="02040503050406030204" pitchFamily="18" charset="0"/>
              </a:rPr>
              <a:t>cfu</a:t>
            </a:r>
            <a:r>
              <a:rPr lang="en-US" sz="2400" dirty="0">
                <a:latin typeface="Cambria" panose="02040503050406030204" pitchFamily="18" charset="0"/>
              </a:rPr>
              <a:t>/</a:t>
            </a:r>
            <a:r>
              <a:rPr lang="en-US" sz="2400" dirty="0" err="1">
                <a:latin typeface="Cambria" panose="02040503050406030204" pitchFamily="18" charset="0"/>
              </a:rPr>
              <a:t>mL.</a:t>
            </a:r>
            <a:r>
              <a:rPr lang="en-US" sz="2400" dirty="0">
                <a:latin typeface="Cambria" panose="02040503050406030204" pitchFamily="18" charset="0"/>
              </a:rPr>
              <a:t> </a:t>
            </a:r>
            <a:r>
              <a:rPr lang="en-US" sz="2400" i="1" dirty="0" err="1">
                <a:latin typeface="Cambria" panose="02040503050406030204" pitchFamily="18" charset="0"/>
              </a:rPr>
              <a:t>Aeromonas</a:t>
            </a:r>
            <a:r>
              <a:rPr lang="en-US" sz="2400" i="1" dirty="0">
                <a:latin typeface="Cambria" panose="02040503050406030204" pitchFamily="18" charset="0"/>
              </a:rPr>
              <a:t> </a:t>
            </a:r>
            <a:r>
              <a:rPr lang="en-US" sz="2400" dirty="0">
                <a:latin typeface="Cambria" panose="02040503050406030204" pitchFamily="18" charset="0"/>
              </a:rPr>
              <a:t>was found in 16 of 28 wild terrapins, and concentrations ranged from 0.5 to 73 </a:t>
            </a:r>
            <a:r>
              <a:rPr lang="en-US" sz="2400" dirty="0" err="1">
                <a:latin typeface="Cambria" panose="02040503050406030204" pitchFamily="18" charset="0"/>
              </a:rPr>
              <a:t>cfu</a:t>
            </a:r>
            <a:r>
              <a:rPr lang="en-US" sz="2400" dirty="0">
                <a:latin typeface="Cambria" panose="02040503050406030204" pitchFamily="18" charset="0"/>
              </a:rPr>
              <a:t>/</a:t>
            </a:r>
            <a:r>
              <a:rPr lang="en-US" sz="2400" dirty="0" err="1">
                <a:latin typeface="Cambria" panose="02040503050406030204" pitchFamily="18" charset="0"/>
              </a:rPr>
              <a:t>mL.</a:t>
            </a:r>
            <a:r>
              <a:rPr lang="en-US" sz="2400" dirty="0">
                <a:latin typeface="Cambria" panose="02040503050406030204" pitchFamily="18" charset="0"/>
              </a:rPr>
              <a:t> </a:t>
            </a:r>
            <a:r>
              <a:rPr lang="en-US" sz="2400" i="1" dirty="0">
                <a:latin typeface="Cambria" panose="02040503050406030204" pitchFamily="18" charset="0"/>
              </a:rPr>
              <a:t>E. coli</a:t>
            </a:r>
            <a:r>
              <a:rPr lang="en-US" sz="2400" dirty="0">
                <a:latin typeface="Cambria" panose="02040503050406030204" pitchFamily="18" charset="0"/>
              </a:rPr>
              <a:t> and other coliforms were also found in wild terrapins: eight </a:t>
            </a:r>
            <a:r>
              <a:rPr lang="en-US" sz="2400" i="1" dirty="0">
                <a:latin typeface="Cambria" panose="02040503050406030204" pitchFamily="18" charset="0"/>
              </a:rPr>
              <a:t>E. coli</a:t>
            </a:r>
            <a:r>
              <a:rPr lang="en-US" sz="2400" dirty="0">
                <a:latin typeface="Cambria" panose="02040503050406030204" pitchFamily="18" charset="0"/>
              </a:rPr>
              <a:t> occurrences ranging from 0.5 to 3.5 </a:t>
            </a:r>
            <a:r>
              <a:rPr lang="en-US" sz="2400" dirty="0" err="1">
                <a:latin typeface="Cambria" panose="02040503050406030204" pitchFamily="18" charset="0"/>
              </a:rPr>
              <a:t>cfu</a:t>
            </a:r>
            <a:r>
              <a:rPr lang="en-US" sz="2400" dirty="0">
                <a:latin typeface="Cambria" panose="02040503050406030204" pitchFamily="18" charset="0"/>
              </a:rPr>
              <a:t>/mL and 27 occurrences of other coliforms ranging from 1 to 909 </a:t>
            </a:r>
            <a:r>
              <a:rPr lang="en-US" sz="2400" dirty="0" err="1">
                <a:latin typeface="Cambria" panose="02040503050406030204" pitchFamily="18" charset="0"/>
              </a:rPr>
              <a:t>cfu</a:t>
            </a:r>
            <a:r>
              <a:rPr lang="en-US" sz="2400" dirty="0">
                <a:latin typeface="Cambria" panose="02040503050406030204" pitchFamily="18" charset="0"/>
              </a:rPr>
              <a:t>/</a:t>
            </a:r>
            <a:r>
              <a:rPr lang="en-US" sz="2400" dirty="0" err="1">
                <a:latin typeface="Cambria" panose="02040503050406030204" pitchFamily="18" charset="0"/>
              </a:rPr>
              <a:t>mL.</a:t>
            </a:r>
            <a:r>
              <a:rPr lang="en-US" sz="2400" dirty="0">
                <a:latin typeface="Cambria" panose="02040503050406030204" pitchFamily="18" charset="0"/>
              </a:rPr>
              <a:t> Exclusively </a:t>
            </a:r>
            <a:r>
              <a:rPr lang="en-US" sz="2400" i="1" dirty="0">
                <a:latin typeface="Cambria" panose="02040503050406030204" pitchFamily="18" charset="0"/>
              </a:rPr>
              <a:t>Salmonella </a:t>
            </a:r>
            <a:r>
              <a:rPr lang="en-US" sz="2400" dirty="0">
                <a:latin typeface="Cambria" panose="02040503050406030204" pitchFamily="18" charset="0"/>
              </a:rPr>
              <a:t>was found in captive terrapins, with the exception of the specimen from Jenkinson’s Aquarium in which 5.5 </a:t>
            </a:r>
            <a:r>
              <a:rPr lang="en-US" sz="2400" dirty="0" err="1">
                <a:latin typeface="Cambria" panose="02040503050406030204" pitchFamily="18" charset="0"/>
              </a:rPr>
              <a:t>cfu</a:t>
            </a:r>
            <a:r>
              <a:rPr lang="en-US" sz="2400" dirty="0">
                <a:latin typeface="Cambria" panose="02040503050406030204" pitchFamily="18" charset="0"/>
              </a:rPr>
              <a:t>/mL of </a:t>
            </a:r>
            <a:r>
              <a:rPr lang="en-US" sz="2400" i="1" dirty="0">
                <a:latin typeface="Cambria" panose="02040503050406030204" pitchFamily="18" charset="0"/>
              </a:rPr>
              <a:t>E. coli</a:t>
            </a:r>
            <a:r>
              <a:rPr lang="en-US" sz="2400" dirty="0">
                <a:latin typeface="Cambria" panose="02040503050406030204" pitchFamily="18" charset="0"/>
              </a:rPr>
              <a:t> were found and 52 </a:t>
            </a:r>
            <a:r>
              <a:rPr lang="en-US" sz="2400" dirty="0" err="1">
                <a:latin typeface="Cambria" panose="02040503050406030204" pitchFamily="18" charset="0"/>
              </a:rPr>
              <a:t>cfu</a:t>
            </a:r>
            <a:r>
              <a:rPr lang="en-US" sz="2400" dirty="0">
                <a:latin typeface="Cambria" panose="02040503050406030204" pitchFamily="18" charset="0"/>
              </a:rPr>
              <a:t>/mL of other coliforms. </a:t>
            </a:r>
          </a:p>
          <a:p>
            <a:pPr algn="just"/>
            <a:r>
              <a:rPr lang="en-US" sz="2400" dirty="0">
                <a:latin typeface="Cambria" panose="02040503050406030204" pitchFamily="18" charset="0"/>
              </a:rPr>
              <a:t>The t-Test comparing </a:t>
            </a:r>
            <a:r>
              <a:rPr lang="en-US" sz="2400" i="1" dirty="0">
                <a:latin typeface="Cambria" panose="02040503050406030204" pitchFamily="18" charset="0"/>
              </a:rPr>
              <a:t>Salmonella </a:t>
            </a:r>
            <a:r>
              <a:rPr lang="en-US" sz="2400" dirty="0">
                <a:latin typeface="Cambria" panose="02040503050406030204" pitchFamily="18" charset="0"/>
              </a:rPr>
              <a:t>occurrences in wild versus captive terrapins yielded a one-tailed p-value of 0.0882, therefore there is significant variance between the two parameters; while the same test comparing </a:t>
            </a:r>
            <a:r>
              <a:rPr lang="en-US" sz="2400" i="1" dirty="0" err="1">
                <a:latin typeface="Cambria" panose="02040503050406030204" pitchFamily="18" charset="0"/>
              </a:rPr>
              <a:t>Aeromonas</a:t>
            </a:r>
            <a:r>
              <a:rPr lang="en-US" sz="2400" dirty="0">
                <a:latin typeface="Cambria" panose="02040503050406030204" pitchFamily="18" charset="0"/>
              </a:rPr>
              <a:t> occurrences yielded a p-value of 0.0096, therefore there is little variance between the parameters. </a:t>
            </a:r>
          </a:p>
        </p:txBody>
      </p:sp>
      <p:sp>
        <p:nvSpPr>
          <p:cNvPr id="13" name="TextBox 12"/>
          <p:cNvSpPr txBox="1"/>
          <p:nvPr/>
        </p:nvSpPr>
        <p:spPr>
          <a:xfrm>
            <a:off x="33395453" y="12682033"/>
            <a:ext cx="9369609" cy="3539430"/>
          </a:xfrm>
          <a:prstGeom prst="rect">
            <a:avLst/>
          </a:prstGeom>
          <a:noFill/>
        </p:spPr>
        <p:txBody>
          <a:bodyPr wrap="square" rtlCol="0">
            <a:spAutoFit/>
          </a:bodyPr>
          <a:lstStyle/>
          <a:p>
            <a:r>
              <a:rPr lang="en-US" sz="6800" dirty="0" smtClean="0">
                <a:latin typeface="Cambria" panose="02040503050406030204" pitchFamily="18" charset="0"/>
              </a:rPr>
              <a:t>Conclusion</a:t>
            </a:r>
          </a:p>
          <a:p>
            <a:pPr algn="just"/>
            <a:r>
              <a:rPr lang="en-US" sz="2500" dirty="0">
                <a:latin typeface="Cambria" panose="02040503050406030204" pitchFamily="18" charset="0"/>
              </a:rPr>
              <a:t>T</a:t>
            </a:r>
            <a:r>
              <a:rPr lang="en-US" sz="2600" dirty="0">
                <a:latin typeface="Cambria" panose="02040503050406030204" pitchFamily="18" charset="0"/>
              </a:rPr>
              <a:t>he data collected suggests that there is a significantly greater occurrence of </a:t>
            </a:r>
            <a:r>
              <a:rPr lang="en-US" sz="2600" i="1" dirty="0">
                <a:latin typeface="Cambria" panose="02040503050406030204" pitchFamily="18" charset="0"/>
              </a:rPr>
              <a:t>Salmonella</a:t>
            </a:r>
            <a:r>
              <a:rPr lang="en-US" sz="2600" dirty="0">
                <a:latin typeface="Cambria" panose="02040503050406030204" pitchFamily="18" charset="0"/>
              </a:rPr>
              <a:t> bacteria in captive terrapin; however, </a:t>
            </a:r>
            <a:r>
              <a:rPr lang="en-US" sz="2600" i="1" dirty="0" err="1">
                <a:latin typeface="Cambria" panose="02040503050406030204" pitchFamily="18" charset="0"/>
              </a:rPr>
              <a:t>Aeromonas</a:t>
            </a:r>
            <a:r>
              <a:rPr lang="en-US" sz="2600" dirty="0">
                <a:latin typeface="Cambria" panose="02040503050406030204" pitchFamily="18" charset="0"/>
              </a:rPr>
              <a:t> is more commonly found in wild terrapin. Abnormal bacteria production is likely caused by stresses introduced in captive environments, including subjection to living conditions that differ greatly from wild habitats. </a:t>
            </a:r>
          </a:p>
        </p:txBody>
      </p:sp>
      <p:sp>
        <p:nvSpPr>
          <p:cNvPr id="14" name="TextBox 13"/>
          <p:cNvSpPr txBox="1"/>
          <p:nvPr/>
        </p:nvSpPr>
        <p:spPr>
          <a:xfrm>
            <a:off x="33492367" y="27975427"/>
            <a:ext cx="9318437" cy="3662541"/>
          </a:xfrm>
          <a:prstGeom prst="rect">
            <a:avLst/>
          </a:prstGeom>
          <a:noFill/>
        </p:spPr>
        <p:txBody>
          <a:bodyPr wrap="square" rtlCol="0">
            <a:spAutoFit/>
          </a:bodyPr>
          <a:lstStyle/>
          <a:p>
            <a:r>
              <a:rPr lang="en-US" sz="6000" dirty="0" smtClean="0">
                <a:latin typeface="Cambria" panose="02040503050406030204" pitchFamily="18" charset="0"/>
              </a:rPr>
              <a:t>Acknowledgements</a:t>
            </a:r>
          </a:p>
          <a:p>
            <a:pPr algn="just"/>
            <a:r>
              <a:rPr lang="en-US" sz="2150" dirty="0">
                <a:latin typeface="Cambria" panose="02040503050406030204" pitchFamily="18" charset="0"/>
              </a:rPr>
              <a:t>Thank you to </a:t>
            </a:r>
            <a:r>
              <a:rPr lang="en-US" sz="2150" dirty="0" smtClean="0">
                <a:latin typeface="Cambria" panose="02040503050406030204" pitchFamily="18" charset="0"/>
              </a:rPr>
              <a:t>my school and research advisors for providing a fully-equipped bacteriological laboratory and specimens to study, as well as to the many field interns for assisting in the capture of wild terrapin, and my peers for providing insight on the proper handling of specimens and access to the animals held at the school. Thank you to the many local organizations and committees for allowing access to both wild and captive terrapins. Finally, thank you to my dear friends for providing transportation, trapping assistance, and moral support when needed. </a:t>
            </a:r>
            <a:r>
              <a:rPr lang="en-US" sz="1900" dirty="0" smtClean="0">
                <a:latin typeface="Cambria" panose="02040503050406030204" pitchFamily="18" charset="0"/>
              </a:rPr>
              <a:t> </a:t>
            </a:r>
            <a:endParaRPr lang="en-US" sz="1900" dirty="0">
              <a:latin typeface="Cambria" panose="02040503050406030204" pitchFamily="18" charset="0"/>
            </a:endParaRPr>
          </a:p>
        </p:txBody>
      </p:sp>
      <p:sp>
        <p:nvSpPr>
          <p:cNvPr id="18" name="TextBox 17"/>
          <p:cNvSpPr txBox="1"/>
          <p:nvPr/>
        </p:nvSpPr>
        <p:spPr>
          <a:xfrm>
            <a:off x="1035384" y="5779422"/>
            <a:ext cx="8831702" cy="6217087"/>
          </a:xfrm>
          <a:prstGeom prst="rect">
            <a:avLst/>
          </a:prstGeom>
          <a:noFill/>
        </p:spPr>
        <p:txBody>
          <a:bodyPr wrap="square" rtlCol="0">
            <a:spAutoFit/>
          </a:bodyPr>
          <a:lstStyle/>
          <a:p>
            <a:r>
              <a:rPr lang="en-US" sz="6800" dirty="0">
                <a:latin typeface="Cambria" panose="02040503050406030204" pitchFamily="18" charset="0"/>
              </a:rPr>
              <a:t>Abstract</a:t>
            </a:r>
          </a:p>
          <a:p>
            <a:pPr algn="just"/>
            <a:r>
              <a:rPr lang="en-US" sz="2200" i="1" dirty="0">
                <a:latin typeface="Cambria" panose="02040503050406030204" pitchFamily="18" charset="0"/>
              </a:rPr>
              <a:t>Salmonella</a:t>
            </a:r>
            <a:r>
              <a:rPr lang="en-US" sz="2200" dirty="0">
                <a:latin typeface="Cambria" panose="02040503050406030204" pitchFamily="18" charset="0"/>
              </a:rPr>
              <a:t> and </a:t>
            </a:r>
            <a:r>
              <a:rPr lang="en-US" sz="2200" i="1" dirty="0" err="1">
                <a:latin typeface="Cambria" panose="02040503050406030204" pitchFamily="18" charset="0"/>
              </a:rPr>
              <a:t>Aeromonas</a:t>
            </a:r>
            <a:r>
              <a:rPr lang="en-US" sz="2200" dirty="0">
                <a:latin typeface="Cambria" panose="02040503050406030204" pitchFamily="18" charset="0"/>
              </a:rPr>
              <a:t> are two genera of gram-negative waterborne pathogens found in abundance in the digestive tracts of reptiles and aquatic species. While the bacteria do not harm their host animal, they can cause a multitude of health problems for humans that come into contact with infected animals, including typhoid fever and dysentery. Salmonella infection, specifically, is often associated with turtles, with over 150 reported infections via contact with turtles reported in the United States in the summer of 2012 alone. This study assesses the risk of infection posed to humans by interacting with turtles, specifically those involved with the care of northern diamondback terrapins (</a:t>
            </a:r>
            <a:r>
              <a:rPr lang="en-US" sz="2200" i="1" dirty="0" err="1">
                <a:latin typeface="Cambria" panose="02040503050406030204" pitchFamily="18" charset="0"/>
              </a:rPr>
              <a:t>Malaclemys</a:t>
            </a:r>
            <a:r>
              <a:rPr lang="en-US" sz="2200" i="1" dirty="0">
                <a:latin typeface="Cambria" panose="02040503050406030204" pitchFamily="18" charset="0"/>
              </a:rPr>
              <a:t> terrapin terrapin</a:t>
            </a:r>
            <a:r>
              <a:rPr lang="en-US" sz="2200" dirty="0">
                <a:latin typeface="Cambria" panose="02040503050406030204" pitchFamily="18" charset="0"/>
              </a:rPr>
              <a:t>), with the intention of determining if there is a greater risk of contracting the disease from wild or captive specimens. The data indicates that </a:t>
            </a:r>
            <a:r>
              <a:rPr lang="en-US" sz="2200" i="1" dirty="0">
                <a:latin typeface="Cambria" panose="02040503050406030204" pitchFamily="18" charset="0"/>
              </a:rPr>
              <a:t>Salmonella</a:t>
            </a:r>
            <a:r>
              <a:rPr lang="en-US" sz="2200" dirty="0">
                <a:latin typeface="Cambria" panose="02040503050406030204" pitchFamily="18" charset="0"/>
              </a:rPr>
              <a:t> occurs with significantly higher frequency in captive terrapins, implying that stresses imposed by unnatural living conditions stimulate abnormal bacteria production. </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9117"/>
          <a:stretch/>
        </p:blipFill>
        <p:spPr>
          <a:xfrm>
            <a:off x="1035384" y="25507950"/>
            <a:ext cx="9023016" cy="5176818"/>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5151" t="14138" r="35228"/>
          <a:stretch/>
        </p:blipFill>
        <p:spPr>
          <a:xfrm>
            <a:off x="1090122" y="27513864"/>
            <a:ext cx="3202811" cy="3138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1035384" y="30841950"/>
            <a:ext cx="9023016" cy="830997"/>
          </a:xfrm>
          <a:prstGeom prst="rect">
            <a:avLst/>
          </a:prstGeom>
          <a:noFill/>
        </p:spPr>
        <p:txBody>
          <a:bodyPr wrap="square" rtlCol="0">
            <a:spAutoFit/>
          </a:bodyPr>
          <a:lstStyle/>
          <a:p>
            <a:pPr algn="ctr"/>
            <a:r>
              <a:rPr lang="en-US" sz="1600" b="1" dirty="0" smtClean="0">
                <a:latin typeface="Cambria" panose="02040503050406030204" pitchFamily="18" charset="0"/>
              </a:rPr>
              <a:t>Figure 1: </a:t>
            </a:r>
            <a:r>
              <a:rPr lang="en-US" sz="1600" dirty="0" smtClean="0">
                <a:latin typeface="Cambria" panose="02040503050406030204" pitchFamily="18" charset="0"/>
              </a:rPr>
              <a:t>Jenkinson’s Aquarium, MATS, Cedar Run Dock Road, and Great Bay Boulevard, the four</a:t>
            </a:r>
          </a:p>
          <a:p>
            <a:pPr algn="ctr"/>
            <a:r>
              <a:rPr lang="en-US" sz="1600" dirty="0" smtClean="0">
                <a:latin typeface="Cambria" panose="02040503050406030204" pitchFamily="18" charset="0"/>
              </a:rPr>
              <a:t>locations studied from June 2017 to March 2018 in Ocean County, New Jersey.</a:t>
            </a:r>
          </a:p>
          <a:p>
            <a:pPr algn="ctr"/>
            <a:r>
              <a:rPr lang="en-US" sz="1600" b="1" dirty="0" smtClean="0">
                <a:latin typeface="Cambria" panose="02040503050406030204" pitchFamily="18" charset="0"/>
              </a:rPr>
              <a:t>Inset: </a:t>
            </a:r>
            <a:r>
              <a:rPr lang="en-US" sz="1600" dirty="0" smtClean="0">
                <a:latin typeface="Cambria" panose="02040503050406030204" pitchFamily="18" charset="0"/>
              </a:rPr>
              <a:t>The approximate location of the study sites in Ocean County, New Jersey</a:t>
            </a:r>
            <a:endParaRPr lang="en-US" sz="1600" b="1" dirty="0">
              <a:latin typeface="Cambria" panose="02040503050406030204" pitchFamily="18" charset="0"/>
            </a:endParaRPr>
          </a:p>
        </p:txBody>
      </p:sp>
      <p:sp>
        <p:nvSpPr>
          <p:cNvPr id="19" name="TextBox 18"/>
          <p:cNvSpPr txBox="1"/>
          <p:nvPr/>
        </p:nvSpPr>
        <p:spPr>
          <a:xfrm>
            <a:off x="11534081" y="6999157"/>
            <a:ext cx="5564765" cy="4955203"/>
          </a:xfrm>
          <a:prstGeom prst="rect">
            <a:avLst/>
          </a:prstGeom>
          <a:noFill/>
        </p:spPr>
        <p:txBody>
          <a:bodyPr wrap="square" rtlCol="0">
            <a:spAutoFit/>
          </a:bodyPr>
          <a:lstStyle/>
          <a:p>
            <a:r>
              <a:rPr lang="en-US" sz="2800" dirty="0">
                <a:latin typeface="Cambria" panose="02040503050406030204" pitchFamily="18" charset="0"/>
              </a:rPr>
              <a:t>Study Sites</a:t>
            </a:r>
          </a:p>
          <a:p>
            <a:pPr algn="just"/>
            <a:r>
              <a:rPr lang="en-US" sz="2400" dirty="0" smtClean="0">
                <a:latin typeface="Cambria" panose="02040503050406030204" pitchFamily="18" charset="0"/>
              </a:rPr>
              <a:t>The </a:t>
            </a:r>
            <a:r>
              <a:rPr lang="en-US" sz="2400" dirty="0">
                <a:latin typeface="Cambria" panose="02040503050406030204" pitchFamily="18" charset="0"/>
              </a:rPr>
              <a:t>captive terrapin studied reside in the classrooms the Marine Academy of Technology and Environmental Science (MATES) in Manahawkin, New Jersey, as well as at Jenkinson’s Aquarium in Point Pleasant Beach, New Jersey. All laboratory procedures were carried out in the bacteria lab at MATES. Wild terrapin were captured both by hand and using hoop traps from Cedar Run Dock Road and Great Bay Boulevard, located in Manahawkin and Tuckerton, New Jersey.</a:t>
            </a:r>
          </a:p>
        </p:txBody>
      </p:sp>
      <p:sp>
        <p:nvSpPr>
          <p:cNvPr id="20" name="TextBox 19"/>
          <p:cNvSpPr txBox="1"/>
          <p:nvPr/>
        </p:nvSpPr>
        <p:spPr>
          <a:xfrm>
            <a:off x="17546199" y="6999157"/>
            <a:ext cx="8535091" cy="5047536"/>
          </a:xfrm>
          <a:prstGeom prst="rect">
            <a:avLst/>
          </a:prstGeom>
          <a:noFill/>
        </p:spPr>
        <p:txBody>
          <a:bodyPr wrap="square" rtlCol="0">
            <a:spAutoFit/>
          </a:bodyPr>
          <a:lstStyle/>
          <a:p>
            <a:r>
              <a:rPr lang="en-US" sz="2800" dirty="0" smtClean="0">
                <a:latin typeface="Cambria" panose="02040503050406030204" pitchFamily="18" charset="0"/>
              </a:rPr>
              <a:t>Procedure</a:t>
            </a:r>
          </a:p>
          <a:p>
            <a:pPr algn="just"/>
            <a:r>
              <a:rPr lang="en-US" sz="2100" dirty="0">
                <a:latin typeface="Cambria" panose="02040503050406030204" pitchFamily="18" charset="0"/>
              </a:rPr>
              <a:t>Blood sampling, rectal swabs, and physical examinations are all popular methods for determining the health of live reptiles (Werner, </a:t>
            </a:r>
            <a:r>
              <a:rPr lang="en-US" sz="2100" dirty="0" err="1">
                <a:latin typeface="Cambria" panose="02040503050406030204" pitchFamily="18" charset="0"/>
              </a:rPr>
              <a:t>n.d.</a:t>
            </a:r>
            <a:r>
              <a:rPr lang="en-US" sz="2100" dirty="0">
                <a:latin typeface="Cambria" panose="02040503050406030204" pitchFamily="18" charset="0"/>
              </a:rPr>
              <a:t>). This project focuses on assessments of fecal matter obtained from captive terrapin held at the MATES and Jenkinson’s Aquarium, as well as wild terrapin captured as part of a population assessment project by Project Terrapin. The terrapin studied </a:t>
            </a:r>
            <a:r>
              <a:rPr lang="en-US" sz="2100" dirty="0" smtClean="0">
                <a:latin typeface="Cambria" panose="02040503050406030204" pitchFamily="18" charset="0"/>
              </a:rPr>
              <a:t>were of </a:t>
            </a:r>
            <a:r>
              <a:rPr lang="en-US" sz="2100" dirty="0">
                <a:latin typeface="Cambria" panose="02040503050406030204" pitchFamily="18" charset="0"/>
              </a:rPr>
              <a:t>both sexes, and </a:t>
            </a:r>
            <a:r>
              <a:rPr lang="en-US" sz="2100" dirty="0" smtClean="0">
                <a:latin typeface="Cambria" panose="02040503050406030204" pitchFamily="18" charset="0"/>
              </a:rPr>
              <a:t>included </a:t>
            </a:r>
            <a:r>
              <a:rPr lang="en-US" sz="2100" dirty="0">
                <a:latin typeface="Cambria" panose="02040503050406030204" pitchFamily="18" charset="0"/>
              </a:rPr>
              <a:t>a wide range of ages. Terrapin were held for 24 hours in distilled water in a Rubbermaid container, in which they </a:t>
            </a:r>
            <a:r>
              <a:rPr lang="en-US" sz="2100" dirty="0" smtClean="0">
                <a:latin typeface="Cambria" panose="02040503050406030204" pitchFamily="18" charset="0"/>
              </a:rPr>
              <a:t>“purged” </a:t>
            </a:r>
            <a:r>
              <a:rPr lang="en-US" sz="2100" dirty="0">
                <a:latin typeface="Cambria" panose="02040503050406030204" pitchFamily="18" charset="0"/>
              </a:rPr>
              <a:t>their systems. Tank water was collected in </a:t>
            </a:r>
            <a:r>
              <a:rPr lang="en-US" sz="2100" dirty="0" err="1">
                <a:latin typeface="Cambria" panose="02040503050406030204" pitchFamily="18" charset="0"/>
              </a:rPr>
              <a:t>Whirlpack</a:t>
            </a:r>
            <a:r>
              <a:rPr lang="en-US" sz="2100" dirty="0">
                <a:latin typeface="Cambria" panose="02040503050406030204" pitchFamily="18" charset="0"/>
              </a:rPr>
              <a:t>® bags and tested the same day with ECA Check </a:t>
            </a:r>
            <a:r>
              <a:rPr lang="en-US" sz="2100" dirty="0" err="1">
                <a:latin typeface="Cambria" panose="02040503050406030204" pitchFamily="18" charset="0"/>
              </a:rPr>
              <a:t>Easygels</a:t>
            </a:r>
            <a:r>
              <a:rPr lang="en-US" sz="2100" dirty="0">
                <a:latin typeface="Cambria" panose="02040503050406030204" pitchFamily="18" charset="0"/>
              </a:rPr>
              <a:t>, following the instructions provided by </a:t>
            </a:r>
            <a:r>
              <a:rPr lang="en-US" sz="2100" dirty="0" err="1">
                <a:latin typeface="Cambria" panose="02040503050406030204" pitchFamily="18" charset="0"/>
              </a:rPr>
              <a:t>Micrology</a:t>
            </a:r>
            <a:r>
              <a:rPr lang="en-US" sz="2100" dirty="0">
                <a:latin typeface="Cambria" panose="02040503050406030204" pitchFamily="18" charset="0"/>
              </a:rPr>
              <a:t> Labs. </a:t>
            </a:r>
          </a:p>
          <a:p>
            <a:pPr algn="just"/>
            <a:r>
              <a:rPr lang="en-US" sz="2100" dirty="0">
                <a:latin typeface="Cambria" panose="02040503050406030204" pitchFamily="18" charset="0"/>
              </a:rPr>
              <a:t>To ensure bacteria collected </a:t>
            </a:r>
            <a:r>
              <a:rPr lang="en-US" sz="2100" dirty="0" smtClean="0">
                <a:latin typeface="Cambria" panose="02040503050406030204" pitchFamily="18" charset="0"/>
              </a:rPr>
              <a:t>was strictly </a:t>
            </a:r>
            <a:r>
              <a:rPr lang="en-US" sz="2100" dirty="0">
                <a:latin typeface="Cambria" panose="02040503050406030204" pitchFamily="18" charset="0"/>
              </a:rPr>
              <a:t>from the digestive systems of the terrapin, each specimen was rinsed thoroughly with tap water, dipped in a 10-15% iodine solution, and rinsed again. Each holding container was thoroughly sterilized after each use, also using an iodine solution. </a:t>
            </a:r>
            <a:endParaRPr lang="en-US" sz="2800" dirty="0">
              <a:latin typeface="Cambria" panose="02040503050406030204" pitchFamily="18" charset="0"/>
            </a:endParaRPr>
          </a:p>
        </p:txBody>
      </p:sp>
      <p:sp>
        <p:nvSpPr>
          <p:cNvPr id="21" name="TextBox 20"/>
          <p:cNvSpPr txBox="1"/>
          <p:nvPr/>
        </p:nvSpPr>
        <p:spPr>
          <a:xfrm>
            <a:off x="26528643" y="6999157"/>
            <a:ext cx="5564765" cy="5139869"/>
          </a:xfrm>
          <a:prstGeom prst="rect">
            <a:avLst/>
          </a:prstGeom>
          <a:noFill/>
        </p:spPr>
        <p:txBody>
          <a:bodyPr wrap="square" rtlCol="0">
            <a:spAutoFit/>
          </a:bodyPr>
          <a:lstStyle/>
          <a:p>
            <a:r>
              <a:rPr lang="en-US" sz="2800" dirty="0" smtClean="0">
                <a:latin typeface="Cambria" panose="02040503050406030204" pitchFamily="18" charset="0"/>
              </a:rPr>
              <a:t>Statistical Analysis</a:t>
            </a:r>
          </a:p>
          <a:p>
            <a:r>
              <a:rPr lang="en-US" sz="2500" dirty="0">
                <a:latin typeface="Cambria" panose="02040503050406030204" pitchFamily="18" charset="0"/>
              </a:rPr>
              <a:t>Data was compiled and analyzed using Microsoft </a:t>
            </a:r>
            <a:r>
              <a:rPr lang="en-US" sz="2500" dirty="0" smtClean="0">
                <a:latin typeface="Cambria" panose="02040503050406030204" pitchFamily="18" charset="0"/>
              </a:rPr>
              <a:t>Excel. </a:t>
            </a:r>
            <a:r>
              <a:rPr lang="en-US" sz="2500" dirty="0">
                <a:latin typeface="Cambria" panose="02040503050406030204" pitchFamily="18" charset="0"/>
              </a:rPr>
              <a:t>While data on </a:t>
            </a:r>
            <a:r>
              <a:rPr lang="en-US" sz="2500" i="1" dirty="0">
                <a:latin typeface="Cambria" panose="02040503050406030204" pitchFamily="18" charset="0"/>
              </a:rPr>
              <a:t>Salmonella, </a:t>
            </a:r>
            <a:r>
              <a:rPr lang="en-US" sz="2500" i="1" dirty="0" err="1">
                <a:latin typeface="Cambria" panose="02040503050406030204" pitchFamily="18" charset="0"/>
              </a:rPr>
              <a:t>Aeromonas</a:t>
            </a:r>
            <a:r>
              <a:rPr lang="en-US" sz="2500" i="1" dirty="0">
                <a:latin typeface="Cambria" panose="02040503050406030204" pitchFamily="18" charset="0"/>
              </a:rPr>
              <a:t>, E. coli</a:t>
            </a:r>
            <a:r>
              <a:rPr lang="en-US" sz="2500" dirty="0">
                <a:latin typeface="Cambria" panose="02040503050406030204" pitchFamily="18" charset="0"/>
              </a:rPr>
              <a:t>, and other coliform bacteria was collected, specifically </a:t>
            </a:r>
            <a:r>
              <a:rPr lang="en-US" sz="2500" i="1" dirty="0">
                <a:latin typeface="Cambria" panose="02040503050406030204" pitchFamily="18" charset="0"/>
              </a:rPr>
              <a:t>Salmonella </a:t>
            </a:r>
            <a:r>
              <a:rPr lang="en-US" sz="2500" dirty="0">
                <a:latin typeface="Cambria" panose="02040503050406030204" pitchFamily="18" charset="0"/>
              </a:rPr>
              <a:t>and </a:t>
            </a:r>
            <a:r>
              <a:rPr lang="en-US" sz="2500" i="1" dirty="0" err="1">
                <a:latin typeface="Cambria" panose="02040503050406030204" pitchFamily="18" charset="0"/>
              </a:rPr>
              <a:t>Aeromonas</a:t>
            </a:r>
            <a:r>
              <a:rPr lang="en-US" sz="2500" i="1" dirty="0">
                <a:latin typeface="Cambria" panose="02040503050406030204" pitchFamily="18" charset="0"/>
              </a:rPr>
              <a:t> </a:t>
            </a:r>
            <a:r>
              <a:rPr lang="en-US" sz="2500" dirty="0">
                <a:latin typeface="Cambria" panose="02040503050406030204" pitchFamily="18" charset="0"/>
              </a:rPr>
              <a:t>levels were analyzed due to their known presence in reptiles. </a:t>
            </a:r>
            <a:r>
              <a:rPr lang="en-US" sz="2500" i="1" dirty="0">
                <a:latin typeface="Cambria" panose="02040503050406030204" pitchFamily="18" charset="0"/>
              </a:rPr>
              <a:t>Salmonella </a:t>
            </a:r>
            <a:r>
              <a:rPr lang="en-US" sz="2500" dirty="0">
                <a:latin typeface="Cambria" panose="02040503050406030204" pitchFamily="18" charset="0"/>
              </a:rPr>
              <a:t>and </a:t>
            </a:r>
            <a:r>
              <a:rPr lang="en-US" sz="2500" i="1" dirty="0" err="1">
                <a:latin typeface="Cambria" panose="02040503050406030204" pitchFamily="18" charset="0"/>
              </a:rPr>
              <a:t>Aeromonas</a:t>
            </a:r>
            <a:r>
              <a:rPr lang="en-US" sz="2500" i="1" dirty="0">
                <a:latin typeface="Cambria" panose="02040503050406030204" pitchFamily="18" charset="0"/>
              </a:rPr>
              <a:t> </a:t>
            </a:r>
            <a:r>
              <a:rPr lang="en-US" sz="2500" dirty="0">
                <a:latin typeface="Cambria" panose="02040503050406030204" pitchFamily="18" charset="0"/>
              </a:rPr>
              <a:t>levels in wild versus captive terrapins were compared using two separate Two-Sample Assuming Unequal Variances t-Tests with alphas of 0.05. </a:t>
            </a:r>
          </a:p>
        </p:txBody>
      </p:sp>
      <p:sp>
        <p:nvSpPr>
          <p:cNvPr id="23" name="TextBox 22"/>
          <p:cNvSpPr txBox="1"/>
          <p:nvPr/>
        </p:nvSpPr>
        <p:spPr>
          <a:xfrm>
            <a:off x="11628345" y="16785307"/>
            <a:ext cx="5367528" cy="1077218"/>
          </a:xfrm>
          <a:prstGeom prst="rect">
            <a:avLst/>
          </a:prstGeom>
          <a:noFill/>
        </p:spPr>
        <p:txBody>
          <a:bodyPr wrap="square" rtlCol="0">
            <a:spAutoFit/>
          </a:bodyPr>
          <a:lstStyle/>
          <a:p>
            <a:pPr algn="ctr"/>
            <a:r>
              <a:rPr lang="en-US" sz="1600" b="1" dirty="0" smtClean="0">
                <a:latin typeface="Cambria" panose="02040503050406030204" pitchFamily="18" charset="0"/>
              </a:rPr>
              <a:t>Figure 2: </a:t>
            </a:r>
            <a:r>
              <a:rPr lang="en-US" sz="1600" dirty="0" smtClean="0">
                <a:latin typeface="Cambria" panose="02040503050406030204" pitchFamily="18" charset="0"/>
              </a:rPr>
              <a:t>Fecal samples were pipetted into ECA Check </a:t>
            </a:r>
            <a:r>
              <a:rPr lang="en-US" sz="1600" dirty="0" err="1" smtClean="0">
                <a:latin typeface="Cambria" panose="02040503050406030204" pitchFamily="18" charset="0"/>
              </a:rPr>
              <a:t>Easygel</a:t>
            </a:r>
            <a:r>
              <a:rPr lang="en-US" sz="1600" dirty="0" smtClean="0">
                <a:latin typeface="Cambria" panose="02040503050406030204" pitchFamily="18" charset="0"/>
              </a:rPr>
              <a:t> solution, then transferred into petri dishes in the bacteria lab at MATES in Manahawkin, New Jersey on June 24, 2017.</a:t>
            </a:r>
            <a:endParaRPr lang="en-US" sz="1600" b="1" dirty="0">
              <a:latin typeface="Cambria" panose="02040503050406030204" pitchFamily="18" charset="0"/>
            </a:endParaRPr>
          </a:p>
        </p:txBody>
      </p:sp>
      <p:pic>
        <p:nvPicPr>
          <p:cNvPr id="25" name="Picture 24"/>
          <p:cNvPicPr preferRelativeResize="0">
            <a:picLocks/>
          </p:cNvPicPr>
          <p:nvPr/>
        </p:nvPicPr>
        <p:blipFill rotWithShape="1">
          <a:blip r:embed="rId5" cstate="print">
            <a:extLst>
              <a:ext uri="{28A0092B-C50C-407E-A947-70E740481C1C}">
                <a14:useLocalDpi xmlns:a14="http://schemas.microsoft.com/office/drawing/2010/main" val="0"/>
              </a:ext>
            </a:extLst>
          </a:blip>
          <a:srcRect l="20842" r="26885"/>
          <a:stretch/>
        </p:blipFill>
        <p:spPr>
          <a:xfrm>
            <a:off x="26725880" y="12267740"/>
            <a:ext cx="5367528" cy="4517136"/>
          </a:xfrm>
          <a:prstGeom prst="rect">
            <a:avLst/>
          </a:prstGeom>
        </p:spPr>
      </p:pic>
      <p:sp>
        <p:nvSpPr>
          <p:cNvPr id="26" name="TextBox 25"/>
          <p:cNvSpPr txBox="1"/>
          <p:nvPr/>
        </p:nvSpPr>
        <p:spPr>
          <a:xfrm>
            <a:off x="26725880" y="16814299"/>
            <a:ext cx="5367528" cy="1077218"/>
          </a:xfrm>
          <a:prstGeom prst="rect">
            <a:avLst/>
          </a:prstGeom>
          <a:noFill/>
        </p:spPr>
        <p:txBody>
          <a:bodyPr wrap="square" rtlCol="0">
            <a:spAutoFit/>
          </a:bodyPr>
          <a:lstStyle/>
          <a:p>
            <a:pPr algn="ctr"/>
            <a:r>
              <a:rPr lang="en-US" sz="1600" b="1" dirty="0" smtClean="0">
                <a:latin typeface="Cambria" panose="02040503050406030204" pitchFamily="18" charset="0"/>
              </a:rPr>
              <a:t>Figure 4: </a:t>
            </a:r>
            <a:r>
              <a:rPr lang="en-US" sz="1600" dirty="0" smtClean="0">
                <a:latin typeface="Cambria" panose="02040503050406030204" pitchFamily="18" charset="0"/>
              </a:rPr>
              <a:t>The ECA Check results of a fecal sample taken from a terrapin found on Cedar Run Dock Road in Manahawkin, New Jersey on June 24, 2017, containing 254 </a:t>
            </a:r>
            <a:r>
              <a:rPr lang="en-US" sz="1600" dirty="0" err="1" smtClean="0">
                <a:latin typeface="Cambria" panose="02040503050406030204" pitchFamily="18" charset="0"/>
              </a:rPr>
              <a:t>cfu</a:t>
            </a:r>
            <a:r>
              <a:rPr lang="en-US" sz="1600" dirty="0" smtClean="0">
                <a:latin typeface="Cambria" panose="02040503050406030204" pitchFamily="18" charset="0"/>
              </a:rPr>
              <a:t>/mL of other coliform bacteria</a:t>
            </a:r>
            <a:endParaRPr lang="en-US" sz="1600" b="1" dirty="0">
              <a:latin typeface="Cambria" panose="02040503050406030204" pitchFamily="18" charset="0"/>
            </a:endParaRPr>
          </a:p>
        </p:txBody>
      </p:sp>
      <p:pic>
        <p:nvPicPr>
          <p:cNvPr id="28" name="Picture 27"/>
          <p:cNvPicPr preferRelativeResize="0">
            <a:picLocks/>
          </p:cNvPicPr>
          <p:nvPr/>
        </p:nvPicPr>
        <p:blipFill rotWithShape="1">
          <a:blip r:embed="rId6" cstate="print">
            <a:extLst>
              <a:ext uri="{28A0092B-C50C-407E-A947-70E740481C1C}">
                <a14:useLocalDpi xmlns:a14="http://schemas.microsoft.com/office/drawing/2010/main" val="0"/>
              </a:ext>
            </a:extLst>
          </a:blip>
          <a:srcRect l="12456" r="16115"/>
          <a:stretch/>
        </p:blipFill>
        <p:spPr>
          <a:xfrm rot="5400000">
            <a:off x="19557181" y="11842544"/>
            <a:ext cx="4517136" cy="5367528"/>
          </a:xfrm>
          <a:prstGeom prst="rect">
            <a:avLst/>
          </a:prstGeom>
        </p:spPr>
      </p:pic>
      <p:sp>
        <p:nvSpPr>
          <p:cNvPr id="29" name="TextBox 28"/>
          <p:cNvSpPr txBox="1"/>
          <p:nvPr/>
        </p:nvSpPr>
        <p:spPr>
          <a:xfrm>
            <a:off x="19131985" y="16814299"/>
            <a:ext cx="5367528" cy="584775"/>
          </a:xfrm>
          <a:prstGeom prst="rect">
            <a:avLst/>
          </a:prstGeom>
          <a:noFill/>
        </p:spPr>
        <p:txBody>
          <a:bodyPr wrap="square" rtlCol="0">
            <a:spAutoFit/>
          </a:bodyPr>
          <a:lstStyle/>
          <a:p>
            <a:pPr algn="ctr"/>
            <a:r>
              <a:rPr lang="en-US" sz="1600" b="1" dirty="0" smtClean="0">
                <a:latin typeface="Cambria" panose="02040503050406030204" pitchFamily="18" charset="0"/>
              </a:rPr>
              <a:t>Figure 3: </a:t>
            </a:r>
            <a:r>
              <a:rPr lang="en-US" sz="1600" dirty="0" smtClean="0">
                <a:latin typeface="Cambria" panose="02040503050406030204" pitchFamily="18" charset="0"/>
              </a:rPr>
              <a:t>ECA Check gels incubating in the bacteria lab at MATES in Manahawkin, New Jersey on June 24, 2017</a:t>
            </a:r>
            <a:endParaRPr lang="en-US" sz="1600" b="1" dirty="0">
              <a:latin typeface="Cambria" panose="02040503050406030204" pitchFamily="18" charset="0"/>
            </a:endParaRPr>
          </a:p>
        </p:txBody>
      </p:sp>
      <p:sp>
        <p:nvSpPr>
          <p:cNvPr id="30" name="TextBox 29"/>
          <p:cNvSpPr txBox="1"/>
          <p:nvPr/>
        </p:nvSpPr>
        <p:spPr>
          <a:xfrm>
            <a:off x="33461009" y="5587939"/>
            <a:ext cx="9381151" cy="6894195"/>
          </a:xfrm>
          <a:prstGeom prst="rect">
            <a:avLst/>
          </a:prstGeom>
          <a:noFill/>
        </p:spPr>
        <p:txBody>
          <a:bodyPr wrap="square" rtlCol="0">
            <a:spAutoFit/>
          </a:bodyPr>
          <a:lstStyle/>
          <a:p>
            <a:r>
              <a:rPr lang="en-US" sz="6800" dirty="0" smtClean="0">
                <a:latin typeface="Cambria" panose="02040503050406030204" pitchFamily="18" charset="0"/>
              </a:rPr>
              <a:t>Discussion</a:t>
            </a:r>
          </a:p>
          <a:p>
            <a:pPr marL="342900" indent="-342900" fontAlgn="base">
              <a:buFont typeface="Arial" panose="020B0604020202020204" pitchFamily="34" charset="0"/>
              <a:buChar char="•"/>
            </a:pPr>
            <a:r>
              <a:rPr lang="en-US" sz="2200" dirty="0">
                <a:latin typeface="Cambria" panose="02040503050406030204" pitchFamily="18" charset="0"/>
              </a:rPr>
              <a:t>Stresses on captive reptiles and exotic birds induces a neurophysiological response which increases bacteria production; enteric nervous system releases catecholamine hormones and norepinephrine, stimulating abnormal, hyperactive digestive processes (Everest). </a:t>
            </a:r>
            <a:endParaRPr lang="en-US" sz="2200" dirty="0" smtClean="0">
              <a:latin typeface="Cambria" panose="02040503050406030204" pitchFamily="18" charset="0"/>
            </a:endParaRPr>
          </a:p>
          <a:p>
            <a:pPr marL="342900" indent="-342900" fontAlgn="base">
              <a:buFont typeface="Arial" panose="020B0604020202020204" pitchFamily="34" charset="0"/>
              <a:buChar char="•"/>
            </a:pPr>
            <a:r>
              <a:rPr lang="en-US" sz="2200" dirty="0" smtClean="0">
                <a:latin typeface="Cambria" panose="02040503050406030204" pitchFamily="18" charset="0"/>
              </a:rPr>
              <a:t>Captive </a:t>
            </a:r>
            <a:r>
              <a:rPr lang="en-US" sz="2200" dirty="0">
                <a:latin typeface="Cambria" panose="02040503050406030204" pitchFamily="18" charset="0"/>
              </a:rPr>
              <a:t>terrapins assessed in this study are held water ranging from 25 to 30°C (</a:t>
            </a:r>
            <a:r>
              <a:rPr lang="en-US" sz="2200" dirty="0" err="1">
                <a:latin typeface="Cambria" panose="02040503050406030204" pitchFamily="18" charset="0"/>
              </a:rPr>
              <a:t>McWeeney</a:t>
            </a:r>
            <a:r>
              <a:rPr lang="en-US" sz="2200" dirty="0">
                <a:latin typeface="Cambria" panose="02040503050406030204" pitchFamily="18" charset="0"/>
              </a:rPr>
              <a:t>, personal communications); facilitates </a:t>
            </a:r>
            <a:r>
              <a:rPr lang="en-US" sz="2200" i="1" dirty="0">
                <a:latin typeface="Cambria" panose="02040503050406030204" pitchFamily="18" charset="0"/>
              </a:rPr>
              <a:t>Salmonella</a:t>
            </a:r>
            <a:r>
              <a:rPr lang="en-US" sz="2200" dirty="0">
                <a:latin typeface="Cambria" panose="02040503050406030204" pitchFamily="18" charset="0"/>
              </a:rPr>
              <a:t> growth and reproduction, as the optimal temperatures for such bacteria range from 27 to 37°C (</a:t>
            </a:r>
            <a:r>
              <a:rPr lang="en-US" sz="2200" dirty="0" err="1">
                <a:latin typeface="Cambria" panose="02040503050406030204" pitchFamily="18" charset="0"/>
              </a:rPr>
              <a:t>Tajkarimi</a:t>
            </a:r>
            <a:r>
              <a:rPr lang="en-US" sz="2200" dirty="0">
                <a:latin typeface="Cambria" panose="02040503050406030204" pitchFamily="18" charset="0"/>
              </a:rPr>
              <a:t>, 2007</a:t>
            </a:r>
            <a:r>
              <a:rPr lang="en-US" sz="2200" dirty="0" smtClean="0">
                <a:latin typeface="Cambria" panose="02040503050406030204" pitchFamily="18" charset="0"/>
              </a:rPr>
              <a:t>).</a:t>
            </a:r>
          </a:p>
          <a:p>
            <a:pPr marL="342900" indent="-342900" fontAlgn="base">
              <a:buFont typeface="Arial" panose="020B0604020202020204" pitchFamily="34" charset="0"/>
              <a:buChar char="•"/>
            </a:pPr>
            <a:r>
              <a:rPr lang="en-US" sz="2200" dirty="0" smtClean="0">
                <a:latin typeface="Cambria" panose="02040503050406030204" pitchFamily="18" charset="0"/>
              </a:rPr>
              <a:t>Dietary </a:t>
            </a:r>
            <a:r>
              <a:rPr lang="en-US" sz="2200" dirty="0">
                <a:latin typeface="Cambria" panose="02040503050406030204" pitchFamily="18" charset="0"/>
              </a:rPr>
              <a:t>changes may compromise the chemical integrity of the animals’ stomach acids, allowing </a:t>
            </a:r>
            <a:r>
              <a:rPr lang="en-US" sz="2200" i="1" dirty="0">
                <a:latin typeface="Cambria" panose="02040503050406030204" pitchFamily="18" charset="0"/>
              </a:rPr>
              <a:t>Salmonella</a:t>
            </a:r>
            <a:r>
              <a:rPr lang="en-US" sz="2200" dirty="0">
                <a:latin typeface="Cambria" panose="02040503050406030204" pitchFamily="18" charset="0"/>
              </a:rPr>
              <a:t> to grow unhindered (Everest, 2007). </a:t>
            </a:r>
            <a:endParaRPr lang="en-US" sz="2200" dirty="0" smtClean="0">
              <a:latin typeface="Cambria" panose="02040503050406030204" pitchFamily="18" charset="0"/>
            </a:endParaRPr>
          </a:p>
          <a:p>
            <a:pPr marL="342900" indent="-342900" fontAlgn="base">
              <a:buFont typeface="Arial" panose="020B0604020202020204" pitchFamily="34" charset="0"/>
              <a:buChar char="•"/>
            </a:pPr>
            <a:r>
              <a:rPr lang="en-US" sz="2200" dirty="0" smtClean="0">
                <a:latin typeface="Cambria" panose="02040503050406030204" pitchFamily="18" charset="0"/>
              </a:rPr>
              <a:t>Housing </a:t>
            </a:r>
            <a:r>
              <a:rPr lang="en-US" sz="2200" dirty="0">
                <a:latin typeface="Cambria" panose="02040503050406030204" pitchFamily="18" charset="0"/>
              </a:rPr>
              <a:t>multiple animals in close proximity allows for the rapid spread of bacteria; one terrapin harboring abnormally high amounts of </a:t>
            </a:r>
            <a:r>
              <a:rPr lang="en-US" sz="2200" i="1" dirty="0">
                <a:latin typeface="Cambria" panose="02040503050406030204" pitchFamily="18" charset="0"/>
              </a:rPr>
              <a:t>Salmonella</a:t>
            </a:r>
            <a:r>
              <a:rPr lang="en-US" sz="2200" dirty="0">
                <a:latin typeface="Cambria" panose="02040503050406030204" pitchFamily="18" charset="0"/>
              </a:rPr>
              <a:t> can transmit to terrapins in the same enclosure (Leong et. al, </a:t>
            </a:r>
            <a:r>
              <a:rPr lang="en-US" sz="2200" dirty="0" err="1">
                <a:latin typeface="Cambria" panose="02040503050406030204" pitchFamily="18" charset="0"/>
              </a:rPr>
              <a:t>n.d.</a:t>
            </a:r>
            <a:r>
              <a:rPr lang="en-US" sz="2200" dirty="0">
                <a:latin typeface="Cambria" panose="02040503050406030204" pitchFamily="18" charset="0"/>
              </a:rPr>
              <a:t>). </a:t>
            </a:r>
            <a:endParaRPr lang="en-US" sz="2200" dirty="0" smtClean="0">
              <a:latin typeface="Cambria" panose="02040503050406030204" pitchFamily="18" charset="0"/>
            </a:endParaRPr>
          </a:p>
          <a:p>
            <a:pPr marL="342900" indent="-342900" fontAlgn="base">
              <a:buFont typeface="Arial" panose="020B0604020202020204" pitchFamily="34" charset="0"/>
              <a:buChar char="•"/>
            </a:pPr>
            <a:r>
              <a:rPr lang="en-US" sz="2200" dirty="0" smtClean="0">
                <a:latin typeface="Cambria" panose="02040503050406030204" pitchFamily="18" charset="0"/>
              </a:rPr>
              <a:t>Highly </a:t>
            </a:r>
            <a:r>
              <a:rPr lang="en-US" sz="2200" dirty="0">
                <a:latin typeface="Cambria" panose="02040503050406030204" pitchFamily="18" charset="0"/>
              </a:rPr>
              <a:t>resistant strains of bacteria can be transmitted amongst captive animals, rendering mitigation techniques ineffective; </a:t>
            </a:r>
            <a:r>
              <a:rPr lang="en-US" sz="2200" i="1" dirty="0">
                <a:latin typeface="Cambria" panose="02040503050406030204" pitchFamily="18" charset="0"/>
              </a:rPr>
              <a:t>Salmonella </a:t>
            </a:r>
            <a:r>
              <a:rPr lang="en-US" sz="2200" dirty="0">
                <a:latin typeface="Cambria" panose="02040503050406030204" pitchFamily="18" charset="0"/>
              </a:rPr>
              <a:t>resistance common in captive-raised red-eared sliders (</a:t>
            </a:r>
            <a:r>
              <a:rPr lang="en-US" sz="2200" i="1" dirty="0" err="1">
                <a:latin typeface="Cambria" panose="02040503050406030204" pitchFamily="18" charset="0"/>
              </a:rPr>
              <a:t>Pseudemys</a:t>
            </a:r>
            <a:r>
              <a:rPr lang="en-US" sz="2200" i="1" dirty="0">
                <a:latin typeface="Cambria" panose="02040503050406030204" pitchFamily="18" charset="0"/>
              </a:rPr>
              <a:t> scripts </a:t>
            </a:r>
            <a:r>
              <a:rPr lang="en-US" sz="2200" i="1" dirty="0" err="1">
                <a:latin typeface="Cambria" panose="02040503050406030204" pitchFamily="18" charset="0"/>
              </a:rPr>
              <a:t>elegans</a:t>
            </a:r>
            <a:r>
              <a:rPr lang="en-US" sz="2200" dirty="0">
                <a:latin typeface="Cambria" panose="02040503050406030204" pitchFamily="18" charset="0"/>
              </a:rPr>
              <a:t>) (</a:t>
            </a:r>
            <a:r>
              <a:rPr lang="en-US" sz="2200" dirty="0" err="1">
                <a:latin typeface="Cambria" panose="02040503050406030204" pitchFamily="18" charset="0"/>
              </a:rPr>
              <a:t>D’Aoust</a:t>
            </a:r>
            <a:r>
              <a:rPr lang="en-US" sz="2200" dirty="0">
                <a:latin typeface="Cambria" panose="02040503050406030204" pitchFamily="18" charset="0"/>
              </a:rPr>
              <a:t> et. al, 1990). </a:t>
            </a:r>
          </a:p>
        </p:txBody>
      </p:sp>
      <p:pic>
        <p:nvPicPr>
          <p:cNvPr id="3" name="Picture 2"/>
          <p:cNvPicPr preferRelativeResize="0">
            <a:picLocks/>
          </p:cNvPicPr>
          <p:nvPr/>
        </p:nvPicPr>
        <p:blipFill rotWithShape="1">
          <a:blip r:embed="rId7" cstate="print">
            <a:extLst>
              <a:ext uri="{28A0092B-C50C-407E-A947-70E740481C1C}">
                <a14:useLocalDpi xmlns:a14="http://schemas.microsoft.com/office/drawing/2010/main" val="0"/>
              </a:ext>
            </a:extLst>
          </a:blip>
          <a:srcRect l="4595" r="26505"/>
          <a:stretch/>
        </p:blipFill>
        <p:spPr>
          <a:xfrm rot="5400000">
            <a:off x="12053541" y="11842544"/>
            <a:ext cx="4517136" cy="536752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29007" y="22695409"/>
            <a:ext cx="7834891" cy="4407126"/>
          </a:xfrm>
          <a:prstGeom prst="rect">
            <a:avLst/>
          </a:prstGeom>
        </p:spPr>
      </p:pic>
      <p:sp>
        <p:nvSpPr>
          <p:cNvPr id="24" name="TextBox 23"/>
          <p:cNvSpPr txBox="1"/>
          <p:nvPr/>
        </p:nvSpPr>
        <p:spPr>
          <a:xfrm>
            <a:off x="34229008" y="27218089"/>
            <a:ext cx="7834890" cy="584775"/>
          </a:xfrm>
          <a:prstGeom prst="rect">
            <a:avLst/>
          </a:prstGeom>
          <a:noFill/>
        </p:spPr>
        <p:txBody>
          <a:bodyPr wrap="square" rtlCol="0">
            <a:spAutoFit/>
          </a:bodyPr>
          <a:lstStyle/>
          <a:p>
            <a:pPr algn="ctr"/>
            <a:r>
              <a:rPr lang="en-US" sz="1600" b="1" dirty="0" smtClean="0">
                <a:latin typeface="Cambria" panose="02040503050406030204" pitchFamily="18" charset="0"/>
              </a:rPr>
              <a:t>Figure 8: </a:t>
            </a:r>
            <a:r>
              <a:rPr lang="en-US" sz="1600" dirty="0" smtClean="0">
                <a:latin typeface="Cambria" panose="02040503050406030204" pitchFamily="18" charset="0"/>
              </a:rPr>
              <a:t>An adult male terrapin captured on Cedar Run Dock Road in Manahawkin, New Jersey on June 24, 2017.</a:t>
            </a:r>
            <a:endParaRPr lang="en-US" sz="1600" dirty="0">
              <a:latin typeface="Cambria" panose="02040503050406030204" pitchFamily="18"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28345" y="23752713"/>
            <a:ext cx="9974478" cy="6263972"/>
          </a:xfrm>
          <a:prstGeom prst="rect">
            <a:avLst/>
          </a:prstGeom>
        </p:spPr>
      </p:pic>
      <p:sp>
        <p:nvSpPr>
          <p:cNvPr id="31" name="TextBox 30"/>
          <p:cNvSpPr txBox="1"/>
          <p:nvPr/>
        </p:nvSpPr>
        <p:spPr>
          <a:xfrm>
            <a:off x="11628345" y="30147313"/>
            <a:ext cx="9974478" cy="1323439"/>
          </a:xfrm>
          <a:prstGeom prst="rect">
            <a:avLst/>
          </a:prstGeom>
          <a:noFill/>
        </p:spPr>
        <p:txBody>
          <a:bodyPr wrap="square" rtlCol="0">
            <a:spAutoFit/>
          </a:bodyPr>
          <a:lstStyle/>
          <a:p>
            <a:pPr algn="ctr"/>
            <a:r>
              <a:rPr lang="en-US" sz="1600" b="1" dirty="0" smtClean="0">
                <a:latin typeface="Cambria" panose="02040503050406030204" pitchFamily="18" charset="0"/>
              </a:rPr>
              <a:t>Figure 5: </a:t>
            </a:r>
            <a:r>
              <a:rPr lang="en-US" sz="1600" dirty="0" smtClean="0">
                <a:latin typeface="Cambria" panose="02040503050406030204" pitchFamily="18" charset="0"/>
              </a:rPr>
              <a:t>Bacteria concentrations found in wild and captive terrapin (n = 34) found throughout Ocean County, New Jersey from June 2017 to March 2018. Other coliforms were found in the highest concentration (72.4 </a:t>
            </a:r>
            <a:r>
              <a:rPr lang="en-US" sz="1600" dirty="0" err="1" smtClean="0">
                <a:latin typeface="Cambria" panose="02040503050406030204" pitchFamily="18" charset="0"/>
              </a:rPr>
              <a:t>cfu</a:t>
            </a:r>
            <a:r>
              <a:rPr lang="en-US" sz="1600" dirty="0" smtClean="0">
                <a:latin typeface="Cambria" panose="02040503050406030204" pitchFamily="18" charset="0"/>
              </a:rPr>
              <a:t>/mL) in wild caught terrapins, while </a:t>
            </a:r>
            <a:r>
              <a:rPr lang="en-US" sz="1600" i="1" dirty="0">
                <a:latin typeface="Cambria" panose="02040503050406030204" pitchFamily="18" charset="0"/>
              </a:rPr>
              <a:t>S</a:t>
            </a:r>
            <a:r>
              <a:rPr lang="en-US" sz="1600" i="1" dirty="0" smtClean="0">
                <a:latin typeface="Cambria" panose="02040503050406030204" pitchFamily="18" charset="0"/>
              </a:rPr>
              <a:t>almonella</a:t>
            </a:r>
            <a:r>
              <a:rPr lang="en-US" sz="1600" dirty="0" smtClean="0">
                <a:latin typeface="Cambria" panose="02040503050406030204" pitchFamily="18" charset="0"/>
              </a:rPr>
              <a:t> was found in the highest concentration (13.83 </a:t>
            </a:r>
            <a:r>
              <a:rPr lang="en-US" sz="1600" dirty="0" err="1" smtClean="0">
                <a:latin typeface="Cambria" panose="02040503050406030204" pitchFamily="18" charset="0"/>
              </a:rPr>
              <a:t>cfu</a:t>
            </a:r>
            <a:r>
              <a:rPr lang="en-US" sz="1600" dirty="0" smtClean="0">
                <a:latin typeface="Cambria" panose="02040503050406030204" pitchFamily="18" charset="0"/>
              </a:rPr>
              <a:t>/mL) in captive terrapins. There was significant variance in the presence of </a:t>
            </a:r>
            <a:r>
              <a:rPr lang="en-US" sz="1600" i="1" dirty="0" smtClean="0">
                <a:latin typeface="Cambria" panose="02040503050406030204" pitchFamily="18" charset="0"/>
              </a:rPr>
              <a:t>Salmonella</a:t>
            </a:r>
            <a:r>
              <a:rPr lang="en-US" sz="1600" dirty="0" smtClean="0">
                <a:latin typeface="Cambria" panose="02040503050406030204" pitchFamily="18" charset="0"/>
              </a:rPr>
              <a:t> in wild vs. captive terrapin (P = 0.0882), but little variance in </a:t>
            </a:r>
            <a:r>
              <a:rPr lang="en-US" sz="1600" i="1" dirty="0" err="1" smtClean="0">
                <a:latin typeface="Cambria" panose="02040503050406030204" pitchFamily="18" charset="0"/>
              </a:rPr>
              <a:t>Aeromonas</a:t>
            </a:r>
            <a:r>
              <a:rPr lang="en-US" sz="1600" i="1" dirty="0" smtClean="0">
                <a:latin typeface="Cambria" panose="02040503050406030204" pitchFamily="18" charset="0"/>
              </a:rPr>
              <a:t> </a:t>
            </a:r>
            <a:r>
              <a:rPr lang="en-US" sz="1600" dirty="0" smtClean="0">
                <a:latin typeface="Cambria" panose="02040503050406030204" pitchFamily="18" charset="0"/>
              </a:rPr>
              <a:t>presence (P = 0.0096).</a:t>
            </a:r>
            <a:endParaRPr lang="en-US" sz="1600" dirty="0">
              <a:latin typeface="Cambria" panose="02040503050406030204" pitchFamily="18" charset="0"/>
            </a:endParaRPr>
          </a:p>
        </p:txBody>
      </p:sp>
      <p:sp>
        <p:nvSpPr>
          <p:cNvPr id="32" name="TextBox 31"/>
          <p:cNvSpPr txBox="1"/>
          <p:nvPr/>
        </p:nvSpPr>
        <p:spPr>
          <a:xfrm>
            <a:off x="22168640" y="30147313"/>
            <a:ext cx="9619010" cy="1323439"/>
          </a:xfrm>
          <a:prstGeom prst="rect">
            <a:avLst/>
          </a:prstGeom>
          <a:noFill/>
        </p:spPr>
        <p:txBody>
          <a:bodyPr wrap="square" rtlCol="0">
            <a:spAutoFit/>
          </a:bodyPr>
          <a:lstStyle/>
          <a:p>
            <a:pPr algn="ctr"/>
            <a:r>
              <a:rPr lang="en-US" sz="1600" b="1" dirty="0" smtClean="0">
                <a:latin typeface="Cambria" panose="02040503050406030204" pitchFamily="18" charset="0"/>
              </a:rPr>
              <a:t>Figure 6: </a:t>
            </a:r>
            <a:r>
              <a:rPr lang="en-US" sz="1600" dirty="0">
                <a:latin typeface="Cambria" panose="02040503050406030204" pitchFamily="18" charset="0"/>
              </a:rPr>
              <a:t>Bacteria concentrations found in wild and captive terrapin (n = 34) found throughout Ocean County, New Jersey from June 2017 to March 2018. </a:t>
            </a:r>
            <a:r>
              <a:rPr lang="en-US" sz="1600" dirty="0" smtClean="0">
                <a:latin typeface="Cambria" panose="02040503050406030204" pitchFamily="18" charset="0"/>
              </a:rPr>
              <a:t> </a:t>
            </a:r>
            <a:r>
              <a:rPr lang="en-US" sz="1600" i="1" dirty="0" smtClean="0">
                <a:latin typeface="Cambria" panose="02040503050406030204" pitchFamily="18" charset="0"/>
              </a:rPr>
              <a:t>Salmonella</a:t>
            </a:r>
            <a:r>
              <a:rPr lang="en-US" sz="1600" dirty="0" smtClean="0">
                <a:latin typeface="Cambria" panose="02040503050406030204" pitchFamily="18" charset="0"/>
              </a:rPr>
              <a:t> was found in the highest concentration in captive terrapin, ranging from 1 to 54 </a:t>
            </a:r>
            <a:r>
              <a:rPr lang="en-US" sz="1600" dirty="0" err="1" smtClean="0">
                <a:latin typeface="Cambria" panose="02040503050406030204" pitchFamily="18" charset="0"/>
              </a:rPr>
              <a:t>cfu</a:t>
            </a:r>
            <a:r>
              <a:rPr lang="en-US" sz="1600" dirty="0" smtClean="0">
                <a:latin typeface="Cambria" panose="02040503050406030204" pitchFamily="18" charset="0"/>
              </a:rPr>
              <a:t>/mL; while undetectable amounts of </a:t>
            </a:r>
            <a:r>
              <a:rPr lang="en-US" sz="1600" i="1" dirty="0" err="1" smtClean="0">
                <a:latin typeface="Cambria" panose="02040503050406030204" pitchFamily="18" charset="0"/>
              </a:rPr>
              <a:t>Aeromonas</a:t>
            </a:r>
            <a:r>
              <a:rPr lang="en-US" sz="1600" i="1" dirty="0" smtClean="0">
                <a:latin typeface="Cambria" panose="02040503050406030204" pitchFamily="18" charset="0"/>
              </a:rPr>
              <a:t> </a:t>
            </a:r>
            <a:r>
              <a:rPr lang="en-US" sz="1600" dirty="0" smtClean="0">
                <a:latin typeface="Cambria" panose="02040503050406030204" pitchFamily="18" charset="0"/>
              </a:rPr>
              <a:t>were found.  In wild terrapins, other coliforms were found in the highest concentration, ranging from 0.5 to 909 </a:t>
            </a:r>
            <a:r>
              <a:rPr lang="en-US" sz="1600" dirty="0" err="1" smtClean="0">
                <a:latin typeface="Cambria" panose="02040503050406030204" pitchFamily="18" charset="0"/>
              </a:rPr>
              <a:t>cfu</a:t>
            </a:r>
            <a:r>
              <a:rPr lang="en-US" sz="1600" dirty="0" smtClean="0">
                <a:latin typeface="Cambria" panose="02040503050406030204" pitchFamily="18" charset="0"/>
              </a:rPr>
              <a:t>/mL; while </a:t>
            </a:r>
            <a:r>
              <a:rPr lang="en-US" sz="1600" i="1" dirty="0" smtClean="0">
                <a:latin typeface="Cambria" panose="02040503050406030204" pitchFamily="18" charset="0"/>
              </a:rPr>
              <a:t>E. coli</a:t>
            </a:r>
            <a:r>
              <a:rPr lang="en-US" sz="1600" dirty="0" smtClean="0">
                <a:latin typeface="Cambria" panose="02040503050406030204" pitchFamily="18" charset="0"/>
              </a:rPr>
              <a:t> was found in concentrations ranging from &lt;1 to 3.5 </a:t>
            </a:r>
            <a:r>
              <a:rPr lang="en-US" sz="1600" dirty="0" err="1" smtClean="0">
                <a:latin typeface="Cambria" panose="02040503050406030204" pitchFamily="18" charset="0"/>
              </a:rPr>
              <a:t>cfu</a:t>
            </a:r>
            <a:r>
              <a:rPr lang="en-US" sz="1600" dirty="0" smtClean="0">
                <a:latin typeface="Cambria" panose="02040503050406030204" pitchFamily="18" charset="0"/>
              </a:rPr>
              <a:t>/mL</a:t>
            </a:r>
            <a:endParaRPr lang="en-US" sz="1600" dirty="0">
              <a:latin typeface="Cambria" panose="02040503050406030204" pitchFamily="18" charset="0"/>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68640" y="23752713"/>
            <a:ext cx="9619010" cy="6263972"/>
          </a:xfrm>
          <a:prstGeom prst="rect">
            <a:avLst/>
          </a:prstGeom>
        </p:spPr>
      </p:pic>
      <p:pic>
        <p:nvPicPr>
          <p:cNvPr id="34" name="Picture 33"/>
          <p:cNvPicPr preferRelativeResize="0">
            <a:picLocks/>
          </p:cNvPicPr>
          <p:nvPr/>
        </p:nvPicPr>
        <p:blipFill rotWithShape="1">
          <a:blip r:embed="rId11" cstate="print">
            <a:extLst>
              <a:ext uri="{28A0092B-C50C-407E-A947-70E740481C1C}">
                <a14:useLocalDpi xmlns:a14="http://schemas.microsoft.com/office/drawing/2010/main" val="0"/>
              </a:ext>
            </a:extLst>
          </a:blip>
          <a:srcRect l="25819" r="20592" b="4196"/>
          <a:stretch/>
        </p:blipFill>
        <p:spPr>
          <a:xfrm rot="5400000">
            <a:off x="33754662" y="16717282"/>
            <a:ext cx="3931920" cy="3931920"/>
          </a:xfrm>
          <a:prstGeom prst="rect">
            <a:avLst/>
          </a:prstGeom>
        </p:spPr>
      </p:pic>
      <p:pic>
        <p:nvPicPr>
          <p:cNvPr id="35" name="Picture 34"/>
          <p:cNvPicPr preferRelativeResize="0">
            <a:picLocks/>
          </p:cNvPicPr>
          <p:nvPr/>
        </p:nvPicPr>
        <p:blipFill rotWithShape="1">
          <a:blip r:embed="rId12" cstate="print">
            <a:extLst>
              <a:ext uri="{28A0092B-C50C-407E-A947-70E740481C1C}">
                <a14:useLocalDpi xmlns:a14="http://schemas.microsoft.com/office/drawing/2010/main" val="0"/>
              </a:ext>
            </a:extLst>
          </a:blip>
          <a:srcRect l="20294" r="25160"/>
          <a:stretch/>
        </p:blipFill>
        <p:spPr>
          <a:xfrm rot="5400000">
            <a:off x="38422004" y="16723727"/>
            <a:ext cx="3931920" cy="3931920"/>
          </a:xfrm>
          <a:prstGeom prst="rect">
            <a:avLst/>
          </a:prstGeom>
        </p:spPr>
      </p:pic>
      <p:sp>
        <p:nvSpPr>
          <p:cNvPr id="36" name="TextBox 35"/>
          <p:cNvSpPr txBox="1"/>
          <p:nvPr/>
        </p:nvSpPr>
        <p:spPr>
          <a:xfrm>
            <a:off x="33754662" y="20853972"/>
            <a:ext cx="8599262" cy="1323439"/>
          </a:xfrm>
          <a:prstGeom prst="rect">
            <a:avLst/>
          </a:prstGeom>
          <a:noFill/>
        </p:spPr>
        <p:txBody>
          <a:bodyPr wrap="square" rtlCol="0">
            <a:spAutoFit/>
          </a:bodyPr>
          <a:lstStyle/>
          <a:p>
            <a:pPr algn="ctr"/>
            <a:r>
              <a:rPr lang="en-US" sz="1600" b="1" dirty="0" smtClean="0">
                <a:latin typeface="Cambria" panose="02040503050406030204" pitchFamily="18" charset="0"/>
              </a:rPr>
              <a:t>Figures 7a &amp; 7b: </a:t>
            </a:r>
            <a:r>
              <a:rPr lang="en-US" sz="1600" dirty="0" smtClean="0">
                <a:latin typeface="Cambria" panose="02040503050406030204" pitchFamily="18" charset="0"/>
              </a:rPr>
              <a:t>ECA Check results for wild terrapin HIKQVW (left) captured on Cedar Run Dock Road in Manahawkin, New Jersey on June 27, 2017, in which 1 </a:t>
            </a:r>
            <a:r>
              <a:rPr lang="en-US" sz="1600" dirty="0" err="1" smtClean="0">
                <a:latin typeface="Cambria" panose="02040503050406030204" pitchFamily="18" charset="0"/>
              </a:rPr>
              <a:t>cfu</a:t>
            </a:r>
            <a:r>
              <a:rPr lang="en-US" sz="1600" dirty="0" smtClean="0">
                <a:latin typeface="Cambria" panose="02040503050406030204" pitchFamily="18" charset="0"/>
              </a:rPr>
              <a:t>/mL of </a:t>
            </a:r>
            <a:r>
              <a:rPr lang="en-US" sz="1600" i="1" dirty="0" smtClean="0">
                <a:latin typeface="Cambria" panose="02040503050406030204" pitchFamily="18" charset="0"/>
              </a:rPr>
              <a:t>E. coli </a:t>
            </a:r>
            <a:r>
              <a:rPr lang="en-US" sz="1600" dirty="0" smtClean="0">
                <a:latin typeface="Cambria" panose="02040503050406030204" pitchFamily="18" charset="0"/>
              </a:rPr>
              <a:t>and 4 </a:t>
            </a:r>
            <a:r>
              <a:rPr lang="en-US" sz="1600" dirty="0" err="1" smtClean="0">
                <a:latin typeface="Cambria" panose="02040503050406030204" pitchFamily="18" charset="0"/>
              </a:rPr>
              <a:t>cfu</a:t>
            </a:r>
            <a:r>
              <a:rPr lang="en-US" sz="1600" dirty="0" smtClean="0">
                <a:latin typeface="Cambria" panose="02040503050406030204" pitchFamily="18" charset="0"/>
              </a:rPr>
              <a:t>/mL of other coliforms were found, versus ECA Check results for captive terrapin “Ted” of Jenkinson’s Aquarium in Point Pleasant Beach, New Jersey sampled on March 14, 2018, in which 10 </a:t>
            </a:r>
            <a:r>
              <a:rPr lang="en-US" sz="1600" dirty="0" err="1" smtClean="0">
                <a:latin typeface="Cambria" panose="02040503050406030204" pitchFamily="18" charset="0"/>
              </a:rPr>
              <a:t>cfu</a:t>
            </a:r>
            <a:r>
              <a:rPr lang="en-US" sz="1600" dirty="0" smtClean="0">
                <a:latin typeface="Cambria" panose="02040503050406030204" pitchFamily="18" charset="0"/>
              </a:rPr>
              <a:t>/mL of </a:t>
            </a:r>
            <a:r>
              <a:rPr lang="en-US" sz="1600" i="1" dirty="0" smtClean="0">
                <a:latin typeface="Cambria" panose="02040503050406030204" pitchFamily="18" charset="0"/>
              </a:rPr>
              <a:t>E. coli</a:t>
            </a:r>
            <a:r>
              <a:rPr lang="en-US" sz="1600" dirty="0" smtClean="0">
                <a:latin typeface="Cambria" panose="02040503050406030204" pitchFamily="18" charset="0"/>
              </a:rPr>
              <a:t>, 43 </a:t>
            </a:r>
            <a:r>
              <a:rPr lang="en-US" sz="1600" dirty="0" err="1" smtClean="0">
                <a:latin typeface="Cambria" panose="02040503050406030204" pitchFamily="18" charset="0"/>
              </a:rPr>
              <a:t>cfu</a:t>
            </a:r>
            <a:r>
              <a:rPr lang="en-US" sz="1600" dirty="0" smtClean="0">
                <a:latin typeface="Cambria" panose="02040503050406030204" pitchFamily="18" charset="0"/>
              </a:rPr>
              <a:t>/mL of </a:t>
            </a:r>
            <a:r>
              <a:rPr lang="en-US" sz="1600" i="1" dirty="0" smtClean="0">
                <a:latin typeface="Cambria" panose="02040503050406030204" pitchFamily="18" charset="0"/>
              </a:rPr>
              <a:t>Salmonella</a:t>
            </a:r>
            <a:r>
              <a:rPr lang="en-US" sz="1600" dirty="0" smtClean="0">
                <a:latin typeface="Cambria" panose="02040503050406030204" pitchFamily="18" charset="0"/>
              </a:rPr>
              <a:t>, and 78 </a:t>
            </a:r>
            <a:r>
              <a:rPr lang="en-US" sz="1600" dirty="0" err="1" smtClean="0">
                <a:latin typeface="Cambria" panose="02040503050406030204" pitchFamily="18" charset="0"/>
              </a:rPr>
              <a:t>cfu</a:t>
            </a:r>
            <a:r>
              <a:rPr lang="en-US" sz="1600" dirty="0" smtClean="0">
                <a:latin typeface="Cambria" panose="02040503050406030204" pitchFamily="18" charset="0"/>
              </a:rPr>
              <a:t>/mL of other coliforms were found. </a:t>
            </a:r>
            <a:endParaRPr lang="en-US" sz="1600" dirty="0">
              <a:latin typeface="Cambria" panose="02040503050406030204" pitchFamily="18" charset="0"/>
            </a:endParaRPr>
          </a:p>
        </p:txBody>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796812" y="2862552"/>
            <a:ext cx="5622426" cy="1757008"/>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0698" y="3014665"/>
            <a:ext cx="3257549" cy="1684459"/>
          </a:xfrm>
          <a:prstGeom prst="rect">
            <a:avLst/>
          </a:prstGeom>
        </p:spPr>
      </p:pic>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95499" y="3058494"/>
            <a:ext cx="1805164" cy="1741076"/>
          </a:xfrm>
          <a:prstGeom prst="rect">
            <a:avLst/>
          </a:prstGeom>
        </p:spPr>
      </p:pic>
    </p:spTree>
    <p:extLst>
      <p:ext uri="{BB962C8B-B14F-4D97-AF65-F5344CB8AC3E}">
        <p14:creationId xmlns:p14="http://schemas.microsoft.com/office/powerpoint/2010/main" val="1952617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1839</Words>
  <Application>Microsoft Office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Alaina Perdon</dc:creator>
  <cp:lastModifiedBy>Wnek, John</cp:lastModifiedBy>
  <cp:revision>31</cp:revision>
  <dcterms:created xsi:type="dcterms:W3CDTF">2018-03-06T02:41:18Z</dcterms:created>
  <dcterms:modified xsi:type="dcterms:W3CDTF">2020-09-07T02:47:11Z</dcterms:modified>
</cp:coreProperties>
</file>