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
  </p:notesMasterIdLst>
  <p:handoutMasterIdLst>
    <p:handoutMasterId r:id="rId4"/>
  </p:handoutMasterIdLst>
  <p:sldIdLst>
    <p:sldId id="258" r:id="rId2"/>
  </p:sldIdLst>
  <p:sldSz cx="43891200" cy="32918400"/>
  <p:notesSz cx="9271000" cy="7010400"/>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6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22"/>
    <p:restoredTop sz="94648"/>
  </p:normalViewPr>
  <p:slideViewPr>
    <p:cSldViewPr snapToGrid="0">
      <p:cViewPr>
        <p:scale>
          <a:sx n="63" d="100"/>
          <a:sy n="63" d="100"/>
        </p:scale>
        <p:origin x="4896" y="48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lvl1pPr algn="r">
              <a:defRPr sz="1200"/>
            </a:lvl1pPr>
          </a:lstStyle>
          <a:p>
            <a:fld id="{CC86094F-8CAC-4ABA-91FD-549172B03991}" type="datetimeFigureOut">
              <a:rPr lang="en-US" smtClean="0"/>
              <a:t>9/6/2020</a:t>
            </a:fld>
            <a:endParaRPr lang="en-US"/>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lvl1pPr algn="r">
              <a:defRPr sz="1200"/>
            </a:lvl1pPr>
          </a:lstStyle>
          <a:p>
            <a:fld id="{10019D56-83B5-4813-945D-B2632B9F2970}" type="slidenum">
              <a:rPr lang="en-US" smtClean="0"/>
              <a:t>‹#›</a:t>
            </a:fld>
            <a:endParaRPr lang="en-US"/>
          </a:p>
        </p:txBody>
      </p:sp>
    </p:spTree>
    <p:extLst>
      <p:ext uri="{BB962C8B-B14F-4D97-AF65-F5344CB8AC3E}">
        <p14:creationId xmlns:p14="http://schemas.microsoft.com/office/powerpoint/2010/main" val="2729574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963"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51450" y="0"/>
            <a:ext cx="4017963" cy="350838"/>
          </a:xfrm>
          <a:prstGeom prst="rect">
            <a:avLst/>
          </a:prstGeom>
        </p:spPr>
        <p:txBody>
          <a:bodyPr vert="horz" lIns="91440" tIns="45720" rIns="91440" bIns="45720" rtlCol="0"/>
          <a:lstStyle>
            <a:lvl1pPr algn="r">
              <a:defRPr sz="1200"/>
            </a:lvl1pPr>
          </a:lstStyle>
          <a:p>
            <a:fld id="{697ED22E-9FC8-4F52-A0CB-F7B9A0BDA019}" type="datetimeFigureOut">
              <a:rPr lang="en-US" smtClean="0"/>
              <a:t>9/6/2020</a:t>
            </a:fld>
            <a:endParaRPr lang="en-US"/>
          </a:p>
        </p:txBody>
      </p:sp>
      <p:sp>
        <p:nvSpPr>
          <p:cNvPr id="4" name="Slide Image Placeholder 3"/>
          <p:cNvSpPr>
            <a:spLocks noGrp="1" noRot="1" noChangeAspect="1"/>
          </p:cNvSpPr>
          <p:nvPr>
            <p:ph type="sldImg" idx="2"/>
          </p:nvPr>
        </p:nvSpPr>
        <p:spPr>
          <a:xfrm>
            <a:off x="30591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7100" y="3373438"/>
            <a:ext cx="741680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17963"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51450" y="6659563"/>
            <a:ext cx="4017963" cy="350837"/>
          </a:xfrm>
          <a:prstGeom prst="rect">
            <a:avLst/>
          </a:prstGeom>
        </p:spPr>
        <p:txBody>
          <a:bodyPr vert="horz" lIns="91440" tIns="45720" rIns="91440" bIns="45720" rtlCol="0" anchor="b"/>
          <a:lstStyle>
            <a:lvl1pPr algn="r">
              <a:defRPr sz="1200"/>
            </a:lvl1pPr>
          </a:lstStyle>
          <a:p>
            <a:fld id="{9E9C6B2B-E0A9-49E7-8D95-9337E729AD9A}" type="slidenum">
              <a:rPr lang="en-US" smtClean="0"/>
              <a:t>‹#›</a:t>
            </a:fld>
            <a:endParaRPr lang="en-US"/>
          </a:p>
        </p:txBody>
      </p:sp>
    </p:spTree>
    <p:extLst>
      <p:ext uri="{BB962C8B-B14F-4D97-AF65-F5344CB8AC3E}">
        <p14:creationId xmlns:p14="http://schemas.microsoft.com/office/powerpoint/2010/main" val="53848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9C6B2B-E0A9-49E7-8D95-9337E729AD9A}" type="slidenum">
              <a:rPr lang="en-US" smtClean="0"/>
              <a:t>1</a:t>
            </a:fld>
            <a:endParaRPr lang="en-US"/>
          </a:p>
        </p:txBody>
      </p:sp>
    </p:spTree>
    <p:extLst>
      <p:ext uri="{BB962C8B-B14F-4D97-AF65-F5344CB8AC3E}">
        <p14:creationId xmlns:p14="http://schemas.microsoft.com/office/powerpoint/2010/main" val="198540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CBEE3F-7A22-304B-B511-A0AB6DCF1667}"/>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 xmlns:a16="http://schemas.microsoft.com/office/drawing/2014/main" id="{694D675F-58D3-6640-AFB7-C757EA4F47A2}"/>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 xmlns:a16="http://schemas.microsoft.com/office/drawing/2014/main" id="{5FB5F889-78CB-444B-901C-88DF40FA7A76}"/>
              </a:ext>
            </a:extLst>
          </p:cNvPr>
          <p:cNvSpPr>
            <a:spLocks noGrp="1"/>
          </p:cNvSpPr>
          <p:nvPr>
            <p:ph type="dt" sz="half" idx="10"/>
          </p:nvPr>
        </p:nvSpPr>
        <p:spPr/>
        <p:txBody>
          <a:bodyPr/>
          <a:lstStyle/>
          <a:p>
            <a:fld id="{2B2B1B15-572C-4D0D-805F-6D7DD28B1F0E}" type="datetimeFigureOut">
              <a:rPr lang="en-US" smtClean="0"/>
              <a:t>9/6/2020</a:t>
            </a:fld>
            <a:endParaRPr lang="en-US"/>
          </a:p>
        </p:txBody>
      </p:sp>
      <p:sp>
        <p:nvSpPr>
          <p:cNvPr id="5" name="Footer Placeholder 4">
            <a:extLst>
              <a:ext uri="{FF2B5EF4-FFF2-40B4-BE49-F238E27FC236}">
                <a16:creationId xmlns="" xmlns:a16="http://schemas.microsoft.com/office/drawing/2014/main" id="{123C3FE2-59FB-174D-8C73-A8C5ECF60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2104B90-8740-4240-AD18-D4F61C728ED4}"/>
              </a:ext>
            </a:extLst>
          </p:cNvPr>
          <p:cNvSpPr>
            <a:spLocks noGrp="1"/>
          </p:cNvSpPr>
          <p:nvPr>
            <p:ph type="sldNum" sz="quarter" idx="12"/>
          </p:nvPr>
        </p:nvSpPr>
        <p:spPr/>
        <p:txBody>
          <a:bodyPr/>
          <a:lstStyle/>
          <a:p>
            <a:fld id="{7525B51C-4D5B-45F6-9506-A4E2255DB778}" type="slidenum">
              <a:rPr lang="en-US" smtClean="0"/>
              <a:t>‹#›</a:t>
            </a:fld>
            <a:endParaRPr lang="en-US"/>
          </a:p>
        </p:txBody>
      </p:sp>
    </p:spTree>
    <p:extLst>
      <p:ext uri="{BB962C8B-B14F-4D97-AF65-F5344CB8AC3E}">
        <p14:creationId xmlns:p14="http://schemas.microsoft.com/office/powerpoint/2010/main" val="310028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AF3DC9-D626-C349-84AC-62E2381F29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2EAB706-90F9-A54D-B1BC-2EBF87AB26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C3EBF2C-9751-F542-80C2-E90AD087DD2D}"/>
              </a:ext>
            </a:extLst>
          </p:cNvPr>
          <p:cNvSpPr>
            <a:spLocks noGrp="1"/>
          </p:cNvSpPr>
          <p:nvPr>
            <p:ph type="dt" sz="half" idx="10"/>
          </p:nvPr>
        </p:nvSpPr>
        <p:spPr/>
        <p:txBody>
          <a:bodyPr/>
          <a:lstStyle/>
          <a:p>
            <a:fld id="{2B2B1B15-572C-4D0D-805F-6D7DD28B1F0E}" type="datetimeFigureOut">
              <a:rPr lang="en-US" smtClean="0"/>
              <a:t>9/6/2020</a:t>
            </a:fld>
            <a:endParaRPr lang="en-US"/>
          </a:p>
        </p:txBody>
      </p:sp>
      <p:sp>
        <p:nvSpPr>
          <p:cNvPr id="5" name="Footer Placeholder 4">
            <a:extLst>
              <a:ext uri="{FF2B5EF4-FFF2-40B4-BE49-F238E27FC236}">
                <a16:creationId xmlns="" xmlns:a16="http://schemas.microsoft.com/office/drawing/2014/main" id="{10E560E5-BE95-7F4C-993F-065CFF583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25A833-94C3-F74B-B2E5-F11DDC301DE7}"/>
              </a:ext>
            </a:extLst>
          </p:cNvPr>
          <p:cNvSpPr>
            <a:spLocks noGrp="1"/>
          </p:cNvSpPr>
          <p:nvPr>
            <p:ph type="sldNum" sz="quarter" idx="12"/>
          </p:nvPr>
        </p:nvSpPr>
        <p:spPr/>
        <p:txBody>
          <a:bodyPr/>
          <a:lstStyle/>
          <a:p>
            <a:fld id="{7525B51C-4D5B-45F6-9506-A4E2255DB778}" type="slidenum">
              <a:rPr lang="en-US" smtClean="0"/>
              <a:t>‹#›</a:t>
            </a:fld>
            <a:endParaRPr lang="en-US"/>
          </a:p>
        </p:txBody>
      </p:sp>
    </p:spTree>
    <p:extLst>
      <p:ext uri="{BB962C8B-B14F-4D97-AF65-F5344CB8AC3E}">
        <p14:creationId xmlns:p14="http://schemas.microsoft.com/office/powerpoint/2010/main" val="271139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FEE164D-F679-4545-9605-CF9A6E50D86B}"/>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EE68258-9018-384D-9DB3-5F258BD82ABA}"/>
              </a:ext>
            </a:extLst>
          </p:cNvPr>
          <p:cNvSpPr>
            <a:spLocks noGrp="1"/>
          </p:cNvSpPr>
          <p:nvPr>
            <p:ph type="body" orient="vert" idx="1"/>
          </p:nvPr>
        </p:nvSpPr>
        <p:spPr>
          <a:xfrm>
            <a:off x="3017520"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E0B8B15-579B-A640-8E78-04B55AEC42FA}"/>
              </a:ext>
            </a:extLst>
          </p:cNvPr>
          <p:cNvSpPr>
            <a:spLocks noGrp="1"/>
          </p:cNvSpPr>
          <p:nvPr>
            <p:ph type="dt" sz="half" idx="10"/>
          </p:nvPr>
        </p:nvSpPr>
        <p:spPr/>
        <p:txBody>
          <a:bodyPr/>
          <a:lstStyle/>
          <a:p>
            <a:fld id="{2B2B1B15-572C-4D0D-805F-6D7DD28B1F0E}" type="datetimeFigureOut">
              <a:rPr lang="en-US" smtClean="0"/>
              <a:t>9/6/2020</a:t>
            </a:fld>
            <a:endParaRPr lang="en-US"/>
          </a:p>
        </p:txBody>
      </p:sp>
      <p:sp>
        <p:nvSpPr>
          <p:cNvPr id="5" name="Footer Placeholder 4">
            <a:extLst>
              <a:ext uri="{FF2B5EF4-FFF2-40B4-BE49-F238E27FC236}">
                <a16:creationId xmlns="" xmlns:a16="http://schemas.microsoft.com/office/drawing/2014/main" id="{4520413D-1C56-044E-AC51-C04374250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A050EB7-D2D5-7242-A101-FE916EB10253}"/>
              </a:ext>
            </a:extLst>
          </p:cNvPr>
          <p:cNvSpPr>
            <a:spLocks noGrp="1"/>
          </p:cNvSpPr>
          <p:nvPr>
            <p:ph type="sldNum" sz="quarter" idx="12"/>
          </p:nvPr>
        </p:nvSpPr>
        <p:spPr/>
        <p:txBody>
          <a:bodyPr/>
          <a:lstStyle/>
          <a:p>
            <a:fld id="{7525B51C-4D5B-45F6-9506-A4E2255DB778}" type="slidenum">
              <a:rPr lang="en-US" smtClean="0"/>
              <a:t>‹#›</a:t>
            </a:fld>
            <a:endParaRPr lang="en-US"/>
          </a:p>
        </p:txBody>
      </p:sp>
    </p:spTree>
    <p:extLst>
      <p:ext uri="{BB962C8B-B14F-4D97-AF65-F5344CB8AC3E}">
        <p14:creationId xmlns:p14="http://schemas.microsoft.com/office/powerpoint/2010/main" val="1490815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57600" y="800100"/>
            <a:ext cx="36677600" cy="3886200"/>
          </a:xfrm>
        </p:spPr>
        <p:txBody>
          <a:bodyPr/>
          <a:lstStyle>
            <a:lvl1pPr marL="0" indent="0" algn="ctr">
              <a:buNone/>
              <a:defRPr sz="13400" b="1" i="1">
                <a:solidFill>
                  <a:schemeClr val="bg1"/>
                </a:solidFill>
                <a:effectLst>
                  <a:outerShdw blurRad="38100" dist="38100" dir="2700000" algn="tl">
                    <a:srgbClr val="000000">
                      <a:alpha val="43137"/>
                    </a:srgbClr>
                  </a:outerShdw>
                </a:effectLst>
              </a:defRPr>
            </a:lvl1pPr>
          </a:lstStyle>
          <a:p>
            <a:pPr algn="ctr"/>
            <a:r>
              <a:rPr lang="en-US" sz="6700" b="1" i="1">
                <a:solidFill>
                  <a:schemeClr val="bg1"/>
                </a:solidFill>
                <a:effectLst>
                  <a:outerShdw blurRad="38100" dist="38100" dir="2700000" algn="tl">
                    <a:srgbClr val="000000">
                      <a:alpha val="43137"/>
                    </a:srgbClr>
                  </a:outerShdw>
                </a:effectLst>
                <a:cs typeface="Arial" pitchFamily="34" charset="0"/>
              </a:rPr>
              <a:t>This is a Scientific Poster Template created by </a:t>
            </a:r>
            <a:r>
              <a:rPr lang="en-US" sz="6700" b="1" i="1" err="1">
                <a:solidFill>
                  <a:schemeClr val="bg1"/>
                </a:solidFill>
                <a:effectLst>
                  <a:outerShdw blurRad="38100" dist="38100" dir="2700000" algn="tl">
                    <a:srgbClr val="000000">
                      <a:alpha val="43137"/>
                    </a:srgbClr>
                  </a:outerShdw>
                </a:effectLst>
                <a:cs typeface="Arial" pitchFamily="34" charset="0"/>
              </a:rPr>
              <a:t>Graphicsland</a:t>
            </a:r>
            <a:r>
              <a:rPr lang="en-US" sz="6700" b="1" i="1">
                <a:solidFill>
                  <a:schemeClr val="bg1"/>
                </a:solidFill>
                <a:effectLst>
                  <a:outerShdw blurRad="38100" dist="38100" dir="2700000" algn="tl">
                    <a:srgbClr val="000000">
                      <a:alpha val="43137"/>
                    </a:srgbClr>
                  </a:outerShdw>
                </a:effectLst>
                <a:cs typeface="Arial" pitchFamily="34" charset="0"/>
              </a:rPr>
              <a:t> &amp; MakeSigns.com </a:t>
            </a:r>
            <a:br>
              <a:rPr lang="en-US" sz="6700" b="1" i="1">
                <a:solidFill>
                  <a:schemeClr val="bg1"/>
                </a:solidFill>
                <a:effectLst>
                  <a:outerShdw blurRad="38100" dist="38100" dir="2700000" algn="tl">
                    <a:srgbClr val="000000">
                      <a:alpha val="43137"/>
                    </a:srgbClr>
                  </a:outerShdw>
                </a:effectLst>
                <a:cs typeface="Arial" pitchFamily="34" charset="0"/>
              </a:rPr>
            </a:br>
            <a:r>
              <a:rPr lang="en-US" sz="6700" b="1" i="1">
                <a:solidFill>
                  <a:schemeClr val="bg1"/>
                </a:solidFill>
                <a:effectLst>
                  <a:outerShdw blurRad="38100" dist="38100" dir="2700000" algn="tl">
                    <a:srgbClr val="000000">
                      <a:alpha val="43137"/>
                    </a:srgbClr>
                  </a:outerShdw>
                </a:effectLst>
                <a:cs typeface="Arial" pitchFamily="34" charset="0"/>
              </a:rPr>
              <a:t>Your poster title would go on these lines</a:t>
            </a:r>
          </a:p>
        </p:txBody>
      </p:sp>
      <p:sp>
        <p:nvSpPr>
          <p:cNvPr id="10" name="Text Placeholder 9"/>
          <p:cNvSpPr>
            <a:spLocks noGrp="1"/>
          </p:cNvSpPr>
          <p:nvPr>
            <p:ph type="body" sz="quarter" idx="11" hasCustomPrompt="1"/>
          </p:nvPr>
        </p:nvSpPr>
        <p:spPr>
          <a:xfrm>
            <a:off x="3657600" y="4800600"/>
            <a:ext cx="36677600" cy="2857500"/>
          </a:xfrm>
        </p:spPr>
        <p:txBody>
          <a:bodyPr/>
          <a:lstStyle>
            <a:lvl1pPr marL="0" indent="0">
              <a:buNone/>
              <a:defRPr sz="13400"/>
            </a:lvl1pPr>
          </a:lstStyle>
          <a:p>
            <a:pPr algn="ctr"/>
            <a:r>
              <a:rPr lang="en-US" sz="4500">
                <a:solidFill>
                  <a:schemeClr val="bg1">
                    <a:lumMod val="85000"/>
                  </a:schemeClr>
                </a:solidFill>
                <a:cs typeface="Arial" pitchFamily="34" charset="0"/>
              </a:rPr>
              <a:t>Author Name, RN</a:t>
            </a:r>
            <a:r>
              <a:rPr lang="en-US" sz="4500" baseline="30000">
                <a:solidFill>
                  <a:schemeClr val="bg1">
                    <a:lumMod val="85000"/>
                  </a:schemeClr>
                </a:solidFill>
                <a:cs typeface="Arial" pitchFamily="34" charset="0"/>
              </a:rPr>
              <a:t>1</a:t>
            </a:r>
            <a:r>
              <a:rPr lang="en-US" sz="4500">
                <a:solidFill>
                  <a:schemeClr val="bg1">
                    <a:lumMod val="85000"/>
                  </a:schemeClr>
                </a:solidFill>
                <a:cs typeface="Arial" pitchFamily="34" charset="0"/>
              </a:rPr>
              <a:t>; Author Name, Ph.D</a:t>
            </a:r>
            <a:r>
              <a:rPr lang="en-US" sz="4500" baseline="30000">
                <a:solidFill>
                  <a:schemeClr val="bg1">
                    <a:lumMod val="85000"/>
                  </a:schemeClr>
                </a:solidFill>
                <a:cs typeface="Arial" pitchFamily="34" charset="0"/>
              </a:rPr>
              <a:t>2</a:t>
            </a:r>
            <a:r>
              <a:rPr lang="en-US" sz="4500">
                <a:solidFill>
                  <a:schemeClr val="bg1">
                    <a:lumMod val="85000"/>
                  </a:schemeClr>
                </a:solidFill>
                <a:cs typeface="Arial" pitchFamily="34" charset="0"/>
              </a:rPr>
              <a:t>, Author Name, RN</a:t>
            </a:r>
            <a:r>
              <a:rPr lang="en-US" sz="4500" baseline="30000">
                <a:solidFill>
                  <a:schemeClr val="bg1">
                    <a:lumMod val="85000"/>
                  </a:schemeClr>
                </a:solidFill>
                <a:cs typeface="Arial" pitchFamily="34" charset="0"/>
              </a:rPr>
              <a:t>2,3</a:t>
            </a:r>
            <a:r>
              <a:rPr lang="en-US" sz="4500">
                <a:solidFill>
                  <a:schemeClr val="bg1">
                    <a:lumMod val="85000"/>
                  </a:schemeClr>
                </a:solidFill>
                <a:cs typeface="Arial" pitchFamily="34" charset="0"/>
              </a:rPr>
              <a:t>; Author Name, Ph.D</a:t>
            </a:r>
            <a:r>
              <a:rPr lang="en-US" sz="4500" baseline="30000">
                <a:solidFill>
                  <a:schemeClr val="bg1">
                    <a:lumMod val="85000"/>
                  </a:schemeClr>
                </a:solidFill>
                <a:cs typeface="Arial" pitchFamily="34" charset="0"/>
              </a:rPr>
              <a:t>1,4</a:t>
            </a:r>
            <a:r>
              <a:rPr lang="en-US" sz="4500">
                <a:solidFill>
                  <a:schemeClr val="bg1">
                    <a:lumMod val="85000"/>
                  </a:schemeClr>
                </a:solidFill>
                <a:cs typeface="Arial" pitchFamily="34" charset="0"/>
              </a:rPr>
              <a:t> </a:t>
            </a:r>
            <a:br>
              <a:rPr lang="en-US" sz="4500">
                <a:solidFill>
                  <a:schemeClr val="bg1">
                    <a:lumMod val="85000"/>
                  </a:schemeClr>
                </a:solidFill>
                <a:cs typeface="Arial" pitchFamily="34" charset="0"/>
              </a:rPr>
            </a:br>
            <a:r>
              <a:rPr lang="en-US" sz="4500" baseline="30000">
                <a:solidFill>
                  <a:schemeClr val="bg1">
                    <a:lumMod val="85000"/>
                  </a:schemeClr>
                </a:solidFill>
                <a:cs typeface="Arial" pitchFamily="34" charset="0"/>
              </a:rPr>
              <a:t>1</a:t>
            </a:r>
            <a:r>
              <a:rPr lang="en-US" sz="4500">
                <a:solidFill>
                  <a:schemeClr val="bg1">
                    <a:lumMod val="85000"/>
                  </a:schemeClr>
                </a:solidFill>
                <a:cs typeface="Arial" pitchFamily="34" charset="0"/>
              </a:rPr>
              <a:t>Name of University, City, State; </a:t>
            </a:r>
            <a:r>
              <a:rPr lang="en-US" sz="4500" baseline="30000">
                <a:solidFill>
                  <a:schemeClr val="bg1">
                    <a:lumMod val="85000"/>
                  </a:schemeClr>
                </a:solidFill>
                <a:cs typeface="Arial" pitchFamily="34" charset="0"/>
              </a:rPr>
              <a:t>2</a:t>
            </a:r>
            <a:r>
              <a:rPr lang="en-US" sz="4500">
                <a:solidFill>
                  <a:schemeClr val="bg1">
                    <a:lumMod val="85000"/>
                  </a:schemeClr>
                </a:solidFill>
                <a:cs typeface="Arial" pitchFamily="34" charset="0"/>
              </a:rPr>
              <a:t>Name of University, City, State; </a:t>
            </a:r>
            <a:r>
              <a:rPr lang="en-US" sz="4500" baseline="30000">
                <a:solidFill>
                  <a:schemeClr val="bg1">
                    <a:lumMod val="85000"/>
                  </a:schemeClr>
                </a:solidFill>
                <a:cs typeface="Arial" pitchFamily="34" charset="0"/>
              </a:rPr>
              <a:t>3</a:t>
            </a:r>
            <a:r>
              <a:rPr lang="en-US" sz="4500">
                <a:solidFill>
                  <a:schemeClr val="bg1">
                    <a:lumMod val="85000"/>
                  </a:schemeClr>
                </a:solidFill>
                <a:cs typeface="Arial" pitchFamily="34" charset="0"/>
              </a:rPr>
              <a:t>Name of University, City, State; </a:t>
            </a:r>
            <a:r>
              <a:rPr lang="en-US" sz="4500" baseline="30000">
                <a:solidFill>
                  <a:schemeClr val="bg1">
                    <a:lumMod val="85000"/>
                  </a:schemeClr>
                </a:solidFill>
                <a:cs typeface="Arial" pitchFamily="34" charset="0"/>
              </a:rPr>
              <a:t>4</a:t>
            </a:r>
            <a:r>
              <a:rPr lang="en-US" sz="4500">
                <a:solidFill>
                  <a:schemeClr val="bg1">
                    <a:lumMod val="85000"/>
                  </a:schemeClr>
                </a:solidFill>
                <a:cs typeface="Arial" pitchFamily="34" charset="0"/>
              </a:rPr>
              <a:t>Name of University, City, State; </a:t>
            </a:r>
          </a:p>
        </p:txBody>
      </p:sp>
    </p:spTree>
    <p:extLst>
      <p:ext uri="{BB962C8B-B14F-4D97-AF65-F5344CB8AC3E}">
        <p14:creationId xmlns:p14="http://schemas.microsoft.com/office/powerpoint/2010/main" val="201296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DF2537-974A-AB48-9E85-6A1CADA66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5BB9E16-5363-5040-B531-D09B45819B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61A8CBB-F1F2-CE49-8295-56DEEBAFE419}"/>
              </a:ext>
            </a:extLst>
          </p:cNvPr>
          <p:cNvSpPr>
            <a:spLocks noGrp="1"/>
          </p:cNvSpPr>
          <p:nvPr>
            <p:ph type="dt" sz="half" idx="10"/>
          </p:nvPr>
        </p:nvSpPr>
        <p:spPr/>
        <p:txBody>
          <a:bodyPr/>
          <a:lstStyle/>
          <a:p>
            <a:fld id="{2B2B1B15-572C-4D0D-805F-6D7DD28B1F0E}" type="datetimeFigureOut">
              <a:rPr lang="en-US" smtClean="0"/>
              <a:t>9/6/2020</a:t>
            </a:fld>
            <a:endParaRPr lang="en-US"/>
          </a:p>
        </p:txBody>
      </p:sp>
      <p:sp>
        <p:nvSpPr>
          <p:cNvPr id="5" name="Footer Placeholder 4">
            <a:extLst>
              <a:ext uri="{FF2B5EF4-FFF2-40B4-BE49-F238E27FC236}">
                <a16:creationId xmlns="" xmlns:a16="http://schemas.microsoft.com/office/drawing/2014/main" id="{0E406B36-52C8-CB43-BEFB-FCE03B13F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7B62D42-D1A3-5A40-A588-3C39062A9193}"/>
              </a:ext>
            </a:extLst>
          </p:cNvPr>
          <p:cNvSpPr>
            <a:spLocks noGrp="1"/>
          </p:cNvSpPr>
          <p:nvPr>
            <p:ph type="sldNum" sz="quarter" idx="12"/>
          </p:nvPr>
        </p:nvSpPr>
        <p:spPr/>
        <p:txBody>
          <a:bodyPr/>
          <a:lstStyle/>
          <a:p>
            <a:fld id="{7525B51C-4D5B-45F6-9506-A4E2255DB778}" type="slidenum">
              <a:rPr lang="en-US" smtClean="0"/>
              <a:t>‹#›</a:t>
            </a:fld>
            <a:endParaRPr lang="en-US"/>
          </a:p>
        </p:txBody>
      </p:sp>
    </p:spTree>
    <p:extLst>
      <p:ext uri="{BB962C8B-B14F-4D97-AF65-F5344CB8AC3E}">
        <p14:creationId xmlns:p14="http://schemas.microsoft.com/office/powerpoint/2010/main" val="41759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63747-D9F1-8B42-9E13-54697E9A39E0}"/>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 xmlns:a16="http://schemas.microsoft.com/office/drawing/2014/main" id="{9100B6BE-071E-A744-90CD-E2636D2E79A3}"/>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7F901F9-9005-A648-9796-7B4D420286AA}"/>
              </a:ext>
            </a:extLst>
          </p:cNvPr>
          <p:cNvSpPr>
            <a:spLocks noGrp="1"/>
          </p:cNvSpPr>
          <p:nvPr>
            <p:ph type="dt" sz="half" idx="10"/>
          </p:nvPr>
        </p:nvSpPr>
        <p:spPr/>
        <p:txBody>
          <a:bodyPr/>
          <a:lstStyle/>
          <a:p>
            <a:fld id="{2B2B1B15-572C-4D0D-805F-6D7DD28B1F0E}" type="datetimeFigureOut">
              <a:rPr lang="en-US" smtClean="0"/>
              <a:t>9/6/2020</a:t>
            </a:fld>
            <a:endParaRPr lang="en-US"/>
          </a:p>
        </p:txBody>
      </p:sp>
      <p:sp>
        <p:nvSpPr>
          <p:cNvPr id="5" name="Footer Placeholder 4">
            <a:extLst>
              <a:ext uri="{FF2B5EF4-FFF2-40B4-BE49-F238E27FC236}">
                <a16:creationId xmlns="" xmlns:a16="http://schemas.microsoft.com/office/drawing/2014/main" id="{E32D4B42-4923-C440-B327-5EAF7F322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2E62B6-3D82-C447-90A0-D3662034726D}"/>
              </a:ext>
            </a:extLst>
          </p:cNvPr>
          <p:cNvSpPr>
            <a:spLocks noGrp="1"/>
          </p:cNvSpPr>
          <p:nvPr>
            <p:ph type="sldNum" sz="quarter" idx="12"/>
          </p:nvPr>
        </p:nvSpPr>
        <p:spPr/>
        <p:txBody>
          <a:bodyPr/>
          <a:lstStyle/>
          <a:p>
            <a:fld id="{7525B51C-4D5B-45F6-9506-A4E2255DB778}" type="slidenum">
              <a:rPr lang="en-US" smtClean="0"/>
              <a:t>‹#›</a:t>
            </a:fld>
            <a:endParaRPr lang="en-US"/>
          </a:p>
        </p:txBody>
      </p:sp>
    </p:spTree>
    <p:extLst>
      <p:ext uri="{BB962C8B-B14F-4D97-AF65-F5344CB8AC3E}">
        <p14:creationId xmlns:p14="http://schemas.microsoft.com/office/powerpoint/2010/main" val="3911942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BE7AEA-43D0-8743-9599-1473B8A6C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25950C9-502D-F842-B95F-A18A2DC1F85C}"/>
              </a:ext>
            </a:extLst>
          </p:cNvPr>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B553E71-D821-2A4D-83AF-0213F960EA9E}"/>
              </a:ext>
            </a:extLst>
          </p:cNvPr>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446EE81-203D-5142-80A3-6E03C20D6637}"/>
              </a:ext>
            </a:extLst>
          </p:cNvPr>
          <p:cNvSpPr>
            <a:spLocks noGrp="1"/>
          </p:cNvSpPr>
          <p:nvPr>
            <p:ph type="dt" sz="half" idx="10"/>
          </p:nvPr>
        </p:nvSpPr>
        <p:spPr/>
        <p:txBody>
          <a:bodyPr/>
          <a:lstStyle/>
          <a:p>
            <a:fld id="{2B2B1B15-572C-4D0D-805F-6D7DD28B1F0E}" type="datetimeFigureOut">
              <a:rPr lang="en-US" smtClean="0"/>
              <a:t>9/6/2020</a:t>
            </a:fld>
            <a:endParaRPr lang="en-US"/>
          </a:p>
        </p:txBody>
      </p:sp>
      <p:sp>
        <p:nvSpPr>
          <p:cNvPr id="6" name="Footer Placeholder 5">
            <a:extLst>
              <a:ext uri="{FF2B5EF4-FFF2-40B4-BE49-F238E27FC236}">
                <a16:creationId xmlns="" xmlns:a16="http://schemas.microsoft.com/office/drawing/2014/main" id="{02211737-8EA4-134D-A751-40256794C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FAA6111-83A7-2740-8BAE-69C3CA060859}"/>
              </a:ext>
            </a:extLst>
          </p:cNvPr>
          <p:cNvSpPr>
            <a:spLocks noGrp="1"/>
          </p:cNvSpPr>
          <p:nvPr>
            <p:ph type="sldNum" sz="quarter" idx="12"/>
          </p:nvPr>
        </p:nvSpPr>
        <p:spPr/>
        <p:txBody>
          <a:bodyPr/>
          <a:lstStyle/>
          <a:p>
            <a:fld id="{7525B51C-4D5B-45F6-9506-A4E2255DB778}" type="slidenum">
              <a:rPr lang="en-US" smtClean="0"/>
              <a:t>‹#›</a:t>
            </a:fld>
            <a:endParaRPr lang="en-US"/>
          </a:p>
        </p:txBody>
      </p:sp>
    </p:spTree>
    <p:extLst>
      <p:ext uri="{BB962C8B-B14F-4D97-AF65-F5344CB8AC3E}">
        <p14:creationId xmlns:p14="http://schemas.microsoft.com/office/powerpoint/2010/main" val="116541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A38350-EA15-0345-BF7B-0B3DBDC03E09}"/>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4D207F-9B09-D446-80E9-9837CB002229}"/>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a:extLst>
              <a:ext uri="{FF2B5EF4-FFF2-40B4-BE49-F238E27FC236}">
                <a16:creationId xmlns="" xmlns:a16="http://schemas.microsoft.com/office/drawing/2014/main" id="{8C95E835-23C8-D344-AA11-3A09627C862F}"/>
              </a:ext>
            </a:extLst>
          </p:cNvPr>
          <p:cNvSpPr>
            <a:spLocks noGrp="1"/>
          </p:cNvSpPr>
          <p:nvPr>
            <p:ph sz="half" idx="2"/>
          </p:nvPr>
        </p:nvSpPr>
        <p:spPr>
          <a:xfrm>
            <a:off x="3023239" y="12024360"/>
            <a:ext cx="18568033"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AB35EE8-5013-E841-8D03-FA07AE9220E4}"/>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a:extLst>
              <a:ext uri="{FF2B5EF4-FFF2-40B4-BE49-F238E27FC236}">
                <a16:creationId xmlns="" xmlns:a16="http://schemas.microsoft.com/office/drawing/2014/main" id="{455FA85D-C1BD-BF49-BC67-187A593DB2A5}"/>
              </a:ext>
            </a:extLst>
          </p:cNvPr>
          <p:cNvSpPr>
            <a:spLocks noGrp="1"/>
          </p:cNvSpPr>
          <p:nvPr>
            <p:ph sz="quarter" idx="4"/>
          </p:nvPr>
        </p:nvSpPr>
        <p:spPr>
          <a:xfrm>
            <a:off x="22219920"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E87D6D8-5B71-DE4F-9960-C832BD49B0CD}"/>
              </a:ext>
            </a:extLst>
          </p:cNvPr>
          <p:cNvSpPr>
            <a:spLocks noGrp="1"/>
          </p:cNvSpPr>
          <p:nvPr>
            <p:ph type="dt" sz="half" idx="10"/>
          </p:nvPr>
        </p:nvSpPr>
        <p:spPr/>
        <p:txBody>
          <a:bodyPr/>
          <a:lstStyle/>
          <a:p>
            <a:fld id="{2B2B1B15-572C-4D0D-805F-6D7DD28B1F0E}" type="datetimeFigureOut">
              <a:rPr lang="en-US" smtClean="0"/>
              <a:t>9/6/2020</a:t>
            </a:fld>
            <a:endParaRPr lang="en-US"/>
          </a:p>
        </p:txBody>
      </p:sp>
      <p:sp>
        <p:nvSpPr>
          <p:cNvPr id="8" name="Footer Placeholder 7">
            <a:extLst>
              <a:ext uri="{FF2B5EF4-FFF2-40B4-BE49-F238E27FC236}">
                <a16:creationId xmlns="" xmlns:a16="http://schemas.microsoft.com/office/drawing/2014/main" id="{E3830A04-AF14-9745-9209-B1B2628C87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1F13BC9-EF6B-F245-A7B4-1A42C609838A}"/>
              </a:ext>
            </a:extLst>
          </p:cNvPr>
          <p:cNvSpPr>
            <a:spLocks noGrp="1"/>
          </p:cNvSpPr>
          <p:nvPr>
            <p:ph type="sldNum" sz="quarter" idx="12"/>
          </p:nvPr>
        </p:nvSpPr>
        <p:spPr/>
        <p:txBody>
          <a:bodyPr/>
          <a:lstStyle/>
          <a:p>
            <a:fld id="{7525B51C-4D5B-45F6-9506-A4E2255DB778}" type="slidenum">
              <a:rPr lang="en-US" smtClean="0"/>
              <a:t>‹#›</a:t>
            </a:fld>
            <a:endParaRPr lang="en-US"/>
          </a:p>
        </p:txBody>
      </p:sp>
    </p:spTree>
    <p:extLst>
      <p:ext uri="{BB962C8B-B14F-4D97-AF65-F5344CB8AC3E}">
        <p14:creationId xmlns:p14="http://schemas.microsoft.com/office/powerpoint/2010/main" val="312172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28C5CD-3E45-0A45-9242-000D3A458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A8CE104-9F9C-1947-83F8-8902630527CA}"/>
              </a:ext>
            </a:extLst>
          </p:cNvPr>
          <p:cNvSpPr>
            <a:spLocks noGrp="1"/>
          </p:cNvSpPr>
          <p:nvPr>
            <p:ph type="dt" sz="half" idx="10"/>
          </p:nvPr>
        </p:nvSpPr>
        <p:spPr/>
        <p:txBody>
          <a:bodyPr/>
          <a:lstStyle/>
          <a:p>
            <a:fld id="{2B2B1B15-572C-4D0D-805F-6D7DD28B1F0E}" type="datetimeFigureOut">
              <a:rPr lang="en-US" smtClean="0"/>
              <a:t>9/6/2020</a:t>
            </a:fld>
            <a:endParaRPr lang="en-US"/>
          </a:p>
        </p:txBody>
      </p:sp>
      <p:sp>
        <p:nvSpPr>
          <p:cNvPr id="4" name="Footer Placeholder 3">
            <a:extLst>
              <a:ext uri="{FF2B5EF4-FFF2-40B4-BE49-F238E27FC236}">
                <a16:creationId xmlns="" xmlns:a16="http://schemas.microsoft.com/office/drawing/2014/main" id="{B7FB4287-EB61-7F46-85CC-6C6434C785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8C04F33-9926-FE4D-B30F-0534C3CDC990}"/>
              </a:ext>
            </a:extLst>
          </p:cNvPr>
          <p:cNvSpPr>
            <a:spLocks noGrp="1"/>
          </p:cNvSpPr>
          <p:nvPr>
            <p:ph type="sldNum" sz="quarter" idx="12"/>
          </p:nvPr>
        </p:nvSpPr>
        <p:spPr/>
        <p:txBody>
          <a:bodyPr/>
          <a:lstStyle/>
          <a:p>
            <a:fld id="{7525B51C-4D5B-45F6-9506-A4E2255DB778}" type="slidenum">
              <a:rPr lang="en-US" smtClean="0"/>
              <a:t>‹#›</a:t>
            </a:fld>
            <a:endParaRPr lang="en-US"/>
          </a:p>
        </p:txBody>
      </p:sp>
    </p:spTree>
    <p:extLst>
      <p:ext uri="{BB962C8B-B14F-4D97-AF65-F5344CB8AC3E}">
        <p14:creationId xmlns:p14="http://schemas.microsoft.com/office/powerpoint/2010/main" val="230242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49CA987-A46B-B84E-A428-F0598112E189}"/>
              </a:ext>
            </a:extLst>
          </p:cNvPr>
          <p:cNvSpPr>
            <a:spLocks noGrp="1"/>
          </p:cNvSpPr>
          <p:nvPr>
            <p:ph type="dt" sz="half" idx="10"/>
          </p:nvPr>
        </p:nvSpPr>
        <p:spPr/>
        <p:txBody>
          <a:bodyPr/>
          <a:lstStyle/>
          <a:p>
            <a:fld id="{2B2B1B15-572C-4D0D-805F-6D7DD28B1F0E}" type="datetimeFigureOut">
              <a:rPr lang="en-US" smtClean="0"/>
              <a:t>9/6/2020</a:t>
            </a:fld>
            <a:endParaRPr lang="en-US"/>
          </a:p>
        </p:txBody>
      </p:sp>
      <p:sp>
        <p:nvSpPr>
          <p:cNvPr id="3" name="Footer Placeholder 2">
            <a:extLst>
              <a:ext uri="{FF2B5EF4-FFF2-40B4-BE49-F238E27FC236}">
                <a16:creationId xmlns="" xmlns:a16="http://schemas.microsoft.com/office/drawing/2014/main" id="{7604BC3B-D015-2E47-9EB7-F20D50883A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FC7D344-788D-4642-97E0-29BDD244B5E0}"/>
              </a:ext>
            </a:extLst>
          </p:cNvPr>
          <p:cNvSpPr>
            <a:spLocks noGrp="1"/>
          </p:cNvSpPr>
          <p:nvPr>
            <p:ph type="sldNum" sz="quarter" idx="12"/>
          </p:nvPr>
        </p:nvSpPr>
        <p:spPr/>
        <p:txBody>
          <a:bodyPr/>
          <a:lstStyle/>
          <a:p>
            <a:fld id="{7525B51C-4D5B-45F6-9506-A4E2255DB778}" type="slidenum">
              <a:rPr lang="en-US" smtClean="0"/>
              <a:t>‹#›</a:t>
            </a:fld>
            <a:endParaRPr lang="en-US"/>
          </a:p>
        </p:txBody>
      </p:sp>
    </p:spTree>
    <p:extLst>
      <p:ext uri="{BB962C8B-B14F-4D97-AF65-F5344CB8AC3E}">
        <p14:creationId xmlns:p14="http://schemas.microsoft.com/office/powerpoint/2010/main" val="139817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FA31D4-F35D-0A48-9DF9-BC67A7052FD1}"/>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 xmlns:a16="http://schemas.microsoft.com/office/drawing/2014/main" id="{5E6B6BA6-F05D-764D-B887-6874732E12DB}"/>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07466B9-5492-6B48-8442-61DAB1DC32C1}"/>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a:extLst>
              <a:ext uri="{FF2B5EF4-FFF2-40B4-BE49-F238E27FC236}">
                <a16:creationId xmlns="" xmlns:a16="http://schemas.microsoft.com/office/drawing/2014/main" id="{685E0D55-190B-4C44-BEA8-FAA8E51115A0}"/>
              </a:ext>
            </a:extLst>
          </p:cNvPr>
          <p:cNvSpPr>
            <a:spLocks noGrp="1"/>
          </p:cNvSpPr>
          <p:nvPr>
            <p:ph type="dt" sz="half" idx="10"/>
          </p:nvPr>
        </p:nvSpPr>
        <p:spPr/>
        <p:txBody>
          <a:bodyPr/>
          <a:lstStyle/>
          <a:p>
            <a:fld id="{2B2B1B15-572C-4D0D-805F-6D7DD28B1F0E}" type="datetimeFigureOut">
              <a:rPr lang="en-US" smtClean="0"/>
              <a:t>9/6/2020</a:t>
            </a:fld>
            <a:endParaRPr lang="en-US"/>
          </a:p>
        </p:txBody>
      </p:sp>
      <p:sp>
        <p:nvSpPr>
          <p:cNvPr id="6" name="Footer Placeholder 5">
            <a:extLst>
              <a:ext uri="{FF2B5EF4-FFF2-40B4-BE49-F238E27FC236}">
                <a16:creationId xmlns="" xmlns:a16="http://schemas.microsoft.com/office/drawing/2014/main" id="{2F45BE48-A30B-4340-B7FC-4F767ABA2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8A79F74-F21B-E24F-A5D5-5CF89F437425}"/>
              </a:ext>
            </a:extLst>
          </p:cNvPr>
          <p:cNvSpPr>
            <a:spLocks noGrp="1"/>
          </p:cNvSpPr>
          <p:nvPr>
            <p:ph type="sldNum" sz="quarter" idx="12"/>
          </p:nvPr>
        </p:nvSpPr>
        <p:spPr/>
        <p:txBody>
          <a:bodyPr/>
          <a:lstStyle/>
          <a:p>
            <a:fld id="{7525B51C-4D5B-45F6-9506-A4E2255DB778}" type="slidenum">
              <a:rPr lang="en-US" smtClean="0"/>
              <a:t>‹#›</a:t>
            </a:fld>
            <a:endParaRPr lang="en-US"/>
          </a:p>
        </p:txBody>
      </p:sp>
    </p:spTree>
    <p:extLst>
      <p:ext uri="{BB962C8B-B14F-4D97-AF65-F5344CB8AC3E}">
        <p14:creationId xmlns:p14="http://schemas.microsoft.com/office/powerpoint/2010/main" val="64749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78B62B-49B6-154D-8EC8-52C83014B8DB}"/>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 xmlns:a16="http://schemas.microsoft.com/office/drawing/2014/main" id="{83EEC97E-B403-854B-94FF-1335188A6AA4}"/>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a:extLst>
              <a:ext uri="{FF2B5EF4-FFF2-40B4-BE49-F238E27FC236}">
                <a16:creationId xmlns="" xmlns:a16="http://schemas.microsoft.com/office/drawing/2014/main" id="{86AFE416-E4E5-0344-9DFD-4DF3BFC283E1}"/>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a:extLst>
              <a:ext uri="{FF2B5EF4-FFF2-40B4-BE49-F238E27FC236}">
                <a16:creationId xmlns="" xmlns:a16="http://schemas.microsoft.com/office/drawing/2014/main" id="{8319511F-F576-8D4E-93C2-09A75117C5AE}"/>
              </a:ext>
            </a:extLst>
          </p:cNvPr>
          <p:cNvSpPr>
            <a:spLocks noGrp="1"/>
          </p:cNvSpPr>
          <p:nvPr>
            <p:ph type="dt" sz="half" idx="10"/>
          </p:nvPr>
        </p:nvSpPr>
        <p:spPr/>
        <p:txBody>
          <a:bodyPr/>
          <a:lstStyle/>
          <a:p>
            <a:fld id="{2B2B1B15-572C-4D0D-805F-6D7DD28B1F0E}" type="datetimeFigureOut">
              <a:rPr lang="en-US" smtClean="0"/>
              <a:t>9/6/2020</a:t>
            </a:fld>
            <a:endParaRPr lang="en-US"/>
          </a:p>
        </p:txBody>
      </p:sp>
      <p:sp>
        <p:nvSpPr>
          <p:cNvPr id="6" name="Footer Placeholder 5">
            <a:extLst>
              <a:ext uri="{FF2B5EF4-FFF2-40B4-BE49-F238E27FC236}">
                <a16:creationId xmlns="" xmlns:a16="http://schemas.microsoft.com/office/drawing/2014/main" id="{965D81D5-DF7E-B148-8E66-F2466ECBA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BEEAFD4-6580-1844-80C0-98F91238E193}"/>
              </a:ext>
            </a:extLst>
          </p:cNvPr>
          <p:cNvSpPr>
            <a:spLocks noGrp="1"/>
          </p:cNvSpPr>
          <p:nvPr>
            <p:ph type="sldNum" sz="quarter" idx="12"/>
          </p:nvPr>
        </p:nvSpPr>
        <p:spPr/>
        <p:txBody>
          <a:bodyPr/>
          <a:lstStyle/>
          <a:p>
            <a:fld id="{7525B51C-4D5B-45F6-9506-A4E2255DB778}" type="slidenum">
              <a:rPr lang="en-US" smtClean="0"/>
              <a:t>‹#›</a:t>
            </a:fld>
            <a:endParaRPr lang="en-US"/>
          </a:p>
        </p:txBody>
      </p:sp>
    </p:spTree>
    <p:extLst>
      <p:ext uri="{BB962C8B-B14F-4D97-AF65-F5344CB8AC3E}">
        <p14:creationId xmlns:p14="http://schemas.microsoft.com/office/powerpoint/2010/main" val="129318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33ACD75-A4F2-9448-B1CC-AB1F8EED1F8C}"/>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291FC7C-8E41-304E-84BA-5560532CE4C6}"/>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B758FEC-6F41-4B42-9A3E-F9CE41369D91}"/>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2B2B1B15-572C-4D0D-805F-6D7DD28B1F0E}" type="datetimeFigureOut">
              <a:rPr lang="en-US" smtClean="0"/>
              <a:t>9/6/2020</a:t>
            </a:fld>
            <a:endParaRPr lang="en-US"/>
          </a:p>
        </p:txBody>
      </p:sp>
      <p:sp>
        <p:nvSpPr>
          <p:cNvPr id="5" name="Footer Placeholder 4">
            <a:extLst>
              <a:ext uri="{FF2B5EF4-FFF2-40B4-BE49-F238E27FC236}">
                <a16:creationId xmlns="" xmlns:a16="http://schemas.microsoft.com/office/drawing/2014/main" id="{9A964E54-7ABD-B646-9FBD-9D676C3F87EB}"/>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2D1ACF9-730C-6940-88B6-24BAAD377B7B}"/>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7525B51C-4D5B-45F6-9506-A4E2255DB778}" type="slidenum">
              <a:rPr lang="en-US" smtClean="0"/>
              <a:t>‹#›</a:t>
            </a:fld>
            <a:endParaRPr lang="en-US"/>
          </a:p>
        </p:txBody>
      </p:sp>
    </p:spTree>
    <p:extLst>
      <p:ext uri="{BB962C8B-B14F-4D97-AF65-F5344CB8AC3E}">
        <p14:creationId xmlns:p14="http://schemas.microsoft.com/office/powerpoint/2010/main" val="16936057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g"/><Relationship Id="rId21" Type="http://schemas.openxmlformats.org/officeDocument/2006/relationships/image" Target="../media/image19.tiff"/><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tiff"/><Relationship Id="rId15" Type="http://schemas.openxmlformats.org/officeDocument/2006/relationships/image" Target="../media/image13.jpe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Connector 77">
            <a:extLst>
              <a:ext uri="{FF2B5EF4-FFF2-40B4-BE49-F238E27FC236}">
                <a16:creationId xmlns="" xmlns:a16="http://schemas.microsoft.com/office/drawing/2014/main" id="{8EF3AA4E-68ED-8B47-BF19-6391470DB249}"/>
              </a:ext>
            </a:extLst>
          </p:cNvPr>
          <p:cNvCxnSpPr>
            <a:cxnSpLocks/>
          </p:cNvCxnSpPr>
          <p:nvPr/>
        </p:nvCxnSpPr>
        <p:spPr>
          <a:xfrm>
            <a:off x="5829593" y="24113636"/>
            <a:ext cx="4891700" cy="247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0" y="0"/>
            <a:ext cx="43891200" cy="4160995"/>
          </a:xfrm>
          <a:prstGeom prst="rect">
            <a:avLst/>
          </a:prstGeom>
          <a:gradFill flip="none" rotWithShape="1">
            <a:gsLst>
              <a:gs pos="98750">
                <a:schemeClr val="accent3"/>
              </a:gs>
              <a:gs pos="51000">
                <a:schemeClr val="accent5"/>
              </a:gs>
              <a:gs pos="0">
                <a:schemeClr val="tx2"/>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a:p>
        </p:txBody>
      </p:sp>
      <p:pic>
        <p:nvPicPr>
          <p:cNvPr id="43" name="Picture 42">
            <a:extLst>
              <a:ext uri="{FF2B5EF4-FFF2-40B4-BE49-F238E27FC236}">
                <a16:creationId xmlns="" xmlns:a16="http://schemas.microsoft.com/office/drawing/2014/main" id="{35B8ACCB-A3EB-CC41-B616-654B13C114A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4220" b="13030"/>
          <a:stretch/>
        </p:blipFill>
        <p:spPr>
          <a:xfrm>
            <a:off x="29527" y="4160995"/>
            <a:ext cx="43891200" cy="28803600"/>
          </a:xfrm>
          <a:prstGeom prst="rect">
            <a:avLst/>
          </a:prstGeom>
        </p:spPr>
      </p:pic>
      <p:sp>
        <p:nvSpPr>
          <p:cNvPr id="89" name="Rectangle 88"/>
          <p:cNvSpPr/>
          <p:nvPr/>
        </p:nvSpPr>
        <p:spPr>
          <a:xfrm>
            <a:off x="24063" y="32472863"/>
            <a:ext cx="43891200" cy="270933"/>
          </a:xfrm>
          <a:prstGeom prst="rect">
            <a:avLst/>
          </a:prstGeom>
          <a:gradFill flip="none" rotWithShape="1">
            <a:gsLst>
              <a:gs pos="98750">
                <a:schemeClr val="accent3"/>
              </a:gs>
              <a:gs pos="51000">
                <a:schemeClr val="accent5"/>
              </a:gs>
              <a:gs pos="0">
                <a:schemeClr val="tx2"/>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a:p>
        </p:txBody>
      </p:sp>
      <p:sp>
        <p:nvSpPr>
          <p:cNvPr id="90" name="Text Placeholder 5"/>
          <p:cNvSpPr>
            <a:spLocks noGrp="1"/>
          </p:cNvSpPr>
          <p:nvPr>
            <p:ph type="body" sz="quarter" idx="10"/>
          </p:nvPr>
        </p:nvSpPr>
        <p:spPr>
          <a:xfrm>
            <a:off x="10389262" y="457200"/>
            <a:ext cx="23342859" cy="2514600"/>
          </a:xfrm>
        </p:spPr>
        <p:txBody>
          <a:bodyPr>
            <a:normAutofit fontScale="55000" lnSpcReduction="20000"/>
          </a:bodyPr>
          <a:lstStyle/>
          <a:p>
            <a:r>
              <a:rPr lang="en-US" dirty="0">
                <a:effectLst/>
              </a:rPr>
              <a:t>Plant Community Impacts on Northern Diamondback Terrapin </a:t>
            </a:r>
            <a:r>
              <a:rPr lang="en-US">
                <a:effectLst/>
              </a:rPr>
              <a:t>Nest Site Selection </a:t>
            </a:r>
            <a:r>
              <a:rPr lang="en-US" dirty="0">
                <a:effectLst/>
              </a:rPr>
              <a:t>and Success</a:t>
            </a:r>
            <a:endParaRPr lang="en-US" sz="6600"/>
          </a:p>
        </p:txBody>
      </p:sp>
      <p:sp>
        <p:nvSpPr>
          <p:cNvPr id="91" name="Text Placeholder 10"/>
          <p:cNvSpPr>
            <a:spLocks noGrp="1"/>
          </p:cNvSpPr>
          <p:nvPr>
            <p:ph type="body" sz="quarter" idx="11"/>
          </p:nvPr>
        </p:nvSpPr>
        <p:spPr>
          <a:xfrm>
            <a:off x="10515599" y="2122596"/>
            <a:ext cx="23090187" cy="1357760"/>
          </a:xfrm>
        </p:spPr>
        <p:txBody>
          <a:bodyPr>
            <a:noAutofit/>
          </a:bodyPr>
          <a:lstStyle/>
          <a:p>
            <a:pPr algn="ctr">
              <a:lnSpc>
                <a:spcPct val="100000"/>
              </a:lnSpc>
              <a:spcBef>
                <a:spcPts val="0"/>
              </a:spcBef>
            </a:pPr>
            <a:r>
              <a:rPr lang="en-US" sz="5400" dirty="0">
                <a:solidFill>
                  <a:schemeClr val="bg1"/>
                </a:solidFill>
              </a:rPr>
              <a:t>Taylor Donovan, Kelly Hanna, Lois Walton, Christiana Popo, and Maria Riley</a:t>
            </a:r>
          </a:p>
          <a:p>
            <a:pPr algn="ctr">
              <a:lnSpc>
                <a:spcPct val="100000"/>
              </a:lnSpc>
              <a:spcBef>
                <a:spcPts val="0"/>
              </a:spcBef>
            </a:pPr>
            <a:r>
              <a:rPr lang="en-US" sz="5400" dirty="0" err="1">
                <a:solidFill>
                  <a:schemeClr val="bg1"/>
                </a:solidFill>
              </a:rPr>
              <a:t>Pedram</a:t>
            </a:r>
            <a:r>
              <a:rPr lang="en-US" sz="5400" dirty="0">
                <a:solidFill>
                  <a:schemeClr val="bg1"/>
                </a:solidFill>
              </a:rPr>
              <a:t> </a:t>
            </a:r>
            <a:r>
              <a:rPr lang="en-US" sz="5400" dirty="0" err="1">
                <a:solidFill>
                  <a:schemeClr val="bg1"/>
                </a:solidFill>
              </a:rPr>
              <a:t>Daneshgar</a:t>
            </a:r>
            <a:r>
              <a:rPr lang="en-US" sz="5400" dirty="0">
                <a:solidFill>
                  <a:schemeClr val="bg1"/>
                </a:solidFill>
              </a:rPr>
              <a:t>, Department of Biology</a:t>
            </a:r>
            <a:endParaRPr lang="en-US" altLang="en-US" sz="5400" dirty="0">
              <a:solidFill>
                <a:schemeClr val="bg1"/>
              </a:solidFill>
              <a:latin typeface="Arial" panose="020B0604020202020204" pitchFamily="34" charset="0"/>
              <a:cs typeface="Arial" panose="020B0604020202020204" pitchFamily="34" charset="0"/>
            </a:endParaRPr>
          </a:p>
          <a:p>
            <a:pPr algn="ctr">
              <a:spcBef>
                <a:spcPts val="0"/>
              </a:spcBef>
            </a:pPr>
            <a:endParaRPr lang="en-US" sz="5400" dirty="0">
              <a:solidFill>
                <a:schemeClr val="bg1"/>
              </a:solidFill>
              <a:latin typeface="Arial" panose="020B0604020202020204" pitchFamily="34" charset="0"/>
              <a:cs typeface="Arial" panose="020B0604020202020204" pitchFamily="34" charset="0"/>
            </a:endParaRPr>
          </a:p>
        </p:txBody>
      </p:sp>
      <p:sp>
        <p:nvSpPr>
          <p:cNvPr id="70" name="Text Box 30"/>
          <p:cNvSpPr txBox="1">
            <a:spLocks noChangeArrowheads="1"/>
          </p:cNvSpPr>
          <p:nvPr/>
        </p:nvSpPr>
        <p:spPr bwMode="auto">
          <a:xfrm>
            <a:off x="34823400" y="24310045"/>
            <a:ext cx="7530168" cy="98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3200">
                <a:solidFill>
                  <a:schemeClr val="tx1"/>
                </a:solidFill>
                <a:latin typeface="Arial" charset="0"/>
              </a:defRPr>
            </a:lvl1pPr>
            <a:lvl2pPr marL="742950" indent="-285750" defTabSz="4389438" eaLnBrk="0" hangingPunct="0">
              <a:defRPr sz="3200">
                <a:solidFill>
                  <a:schemeClr val="tx1"/>
                </a:solidFill>
                <a:latin typeface="Arial" charset="0"/>
              </a:defRPr>
            </a:lvl2pPr>
            <a:lvl3pPr marL="1143000" indent="-228600" defTabSz="4389438" eaLnBrk="0" hangingPunct="0">
              <a:defRPr sz="3200">
                <a:solidFill>
                  <a:schemeClr val="tx1"/>
                </a:solidFill>
                <a:latin typeface="Arial" charset="0"/>
              </a:defRPr>
            </a:lvl3pPr>
            <a:lvl4pPr marL="1600200" indent="-228600" defTabSz="4389438" eaLnBrk="0" hangingPunct="0">
              <a:defRPr sz="3200">
                <a:solidFill>
                  <a:schemeClr val="tx1"/>
                </a:solidFill>
                <a:latin typeface="Arial" charset="0"/>
              </a:defRPr>
            </a:lvl4pPr>
            <a:lvl5pPr marL="2057400" indent="-228600" defTabSz="4389438" eaLnBrk="0" hangingPunct="0">
              <a:defRPr sz="3200">
                <a:solidFill>
                  <a:schemeClr val="tx1"/>
                </a:solidFill>
                <a:latin typeface="Arial" charset="0"/>
              </a:defRPr>
            </a:lvl5pPr>
            <a:lvl6pPr marL="2514600" indent="-228600" defTabSz="4389438" eaLnBrk="0" fontAlgn="base" hangingPunct="0">
              <a:spcBef>
                <a:spcPct val="0"/>
              </a:spcBef>
              <a:spcAft>
                <a:spcPct val="0"/>
              </a:spcAft>
              <a:defRPr sz="3200">
                <a:solidFill>
                  <a:schemeClr val="tx1"/>
                </a:solidFill>
                <a:latin typeface="Arial" charset="0"/>
              </a:defRPr>
            </a:lvl6pPr>
            <a:lvl7pPr marL="2971800" indent="-228600" defTabSz="4389438" eaLnBrk="0" fontAlgn="base" hangingPunct="0">
              <a:spcBef>
                <a:spcPct val="0"/>
              </a:spcBef>
              <a:spcAft>
                <a:spcPct val="0"/>
              </a:spcAft>
              <a:defRPr sz="3200">
                <a:solidFill>
                  <a:schemeClr val="tx1"/>
                </a:solidFill>
                <a:latin typeface="Arial" charset="0"/>
              </a:defRPr>
            </a:lvl7pPr>
            <a:lvl8pPr marL="3429000" indent="-228600" defTabSz="4389438" eaLnBrk="0" fontAlgn="base" hangingPunct="0">
              <a:spcBef>
                <a:spcPct val="0"/>
              </a:spcBef>
              <a:spcAft>
                <a:spcPct val="0"/>
              </a:spcAft>
              <a:defRPr sz="3200">
                <a:solidFill>
                  <a:schemeClr val="tx1"/>
                </a:solidFill>
                <a:latin typeface="Arial" charset="0"/>
              </a:defRPr>
            </a:lvl8pPr>
            <a:lvl9pPr marL="3886200" indent="-228600" defTabSz="4389438" eaLnBrk="0" fontAlgn="base" hangingPunct="0">
              <a:spcBef>
                <a:spcPct val="0"/>
              </a:spcBef>
              <a:spcAft>
                <a:spcPct val="0"/>
              </a:spcAft>
              <a:defRPr sz="3200">
                <a:solidFill>
                  <a:schemeClr val="tx1"/>
                </a:solidFill>
                <a:latin typeface="Arial" charset="0"/>
              </a:defRPr>
            </a:lvl9pPr>
          </a:lstStyle>
          <a:p>
            <a:pPr eaLnBrk="1" hangingPunct="1"/>
            <a:endParaRPr lang="en-US" altLang="en-US" sz="4800">
              <a:latin typeface="Verdana" pitchFamily="34" charset="0"/>
              <a:ea typeface="Verdana" pitchFamily="34" charset="0"/>
              <a:cs typeface="Verdana" pitchFamily="34" charset="0"/>
            </a:endParaRPr>
          </a:p>
        </p:txBody>
      </p:sp>
      <p:sp>
        <p:nvSpPr>
          <p:cNvPr id="11" name="AutoShape 2" descr="https://exchange.monmouth.edu/owa/service.svc/s/GetFileAttachment?id=AAMkADFmOGMxNDM5LTY1ZWYtNDNkNy1iYzQ3LWEzNDhjYWIwZmU1MABGAAAAAAABkTh9vfouRJ62y6nRFG6OBwBsXt7QX7IxQ6B%2Bgeud3VTEAAAAgBNZAAAJln4docGpTraq7eNxJO8uAAEGx1OCAAABEgAQAIgDU6wZZP1Kt4DibQp%2FfLc%3D&amp;isImagePreview=True&amp;X-OWA-CANARY=7YdrYM0Et0iXReVXVbPdqFHW7dqWodIINOHooaPHX1HUfzjYTCpZPBsSAE2fxD1E5Qf5hbqG1Tk."/>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 name="Picture 111"/>
          <p:cNvPicPr>
            <a:picLocks noChangeAspect="1"/>
          </p:cNvPicPr>
          <p:nvPr/>
        </p:nvPicPr>
        <p:blipFill>
          <a:blip r:embed="rId4"/>
          <a:stretch>
            <a:fillRect/>
          </a:stretch>
        </p:blipFill>
        <p:spPr>
          <a:xfrm>
            <a:off x="36222102" y="311478"/>
            <a:ext cx="4732761" cy="1594812"/>
          </a:xfrm>
          <a:prstGeom prst="rect">
            <a:avLst/>
          </a:prstGeom>
        </p:spPr>
      </p:pic>
      <p:sp>
        <p:nvSpPr>
          <p:cNvPr id="2" name="Rounded Rectangle 1">
            <a:extLst>
              <a:ext uri="{FF2B5EF4-FFF2-40B4-BE49-F238E27FC236}">
                <a16:creationId xmlns="" xmlns:a16="http://schemas.microsoft.com/office/drawing/2014/main" id="{5EE4427D-6764-7640-9D46-97AAAC3DB3AB}"/>
              </a:ext>
            </a:extLst>
          </p:cNvPr>
          <p:cNvSpPr/>
          <p:nvPr/>
        </p:nvSpPr>
        <p:spPr>
          <a:xfrm>
            <a:off x="1053086" y="4863301"/>
            <a:ext cx="12891514" cy="27040971"/>
          </a:xfrm>
          <a:prstGeom prst="roundRect">
            <a:avLst>
              <a:gd name="adj" fmla="val 737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3" name="Rounded Rectangle 32">
            <a:extLst>
              <a:ext uri="{FF2B5EF4-FFF2-40B4-BE49-F238E27FC236}">
                <a16:creationId xmlns="" xmlns:a16="http://schemas.microsoft.com/office/drawing/2014/main" id="{134626AD-9D16-F44E-BA2D-4C24C66E8A0B}"/>
              </a:ext>
            </a:extLst>
          </p:cNvPr>
          <p:cNvSpPr/>
          <p:nvPr/>
        </p:nvSpPr>
        <p:spPr>
          <a:xfrm>
            <a:off x="30176784" y="4863301"/>
            <a:ext cx="12891514" cy="27040971"/>
          </a:xfrm>
          <a:prstGeom prst="roundRect">
            <a:avLst>
              <a:gd name="adj" fmla="val 730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4" name="Rounded Rectangle 33">
            <a:extLst>
              <a:ext uri="{FF2B5EF4-FFF2-40B4-BE49-F238E27FC236}">
                <a16:creationId xmlns="" xmlns:a16="http://schemas.microsoft.com/office/drawing/2014/main" id="{A3910C4A-EB24-BD48-9894-373A936E6EAB}"/>
              </a:ext>
            </a:extLst>
          </p:cNvPr>
          <p:cNvSpPr/>
          <p:nvPr/>
        </p:nvSpPr>
        <p:spPr>
          <a:xfrm>
            <a:off x="14770198" y="4863301"/>
            <a:ext cx="14583684" cy="27040971"/>
          </a:xfrm>
          <a:prstGeom prst="roundRect">
            <a:avLst>
              <a:gd name="adj" fmla="val 6928"/>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 name="Picture 9">
            <a:extLst>
              <a:ext uri="{FF2B5EF4-FFF2-40B4-BE49-F238E27FC236}">
                <a16:creationId xmlns="" xmlns:a16="http://schemas.microsoft.com/office/drawing/2014/main" id="{0A26C081-83DD-4542-9B91-36AECDE773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9723" y="2318153"/>
            <a:ext cx="4728442" cy="1477638"/>
          </a:xfrm>
          <a:prstGeom prst="rect">
            <a:avLst/>
          </a:prstGeom>
        </p:spPr>
      </p:pic>
      <p:pic>
        <p:nvPicPr>
          <p:cNvPr id="13" name="Picture 12">
            <a:extLst>
              <a:ext uri="{FF2B5EF4-FFF2-40B4-BE49-F238E27FC236}">
                <a16:creationId xmlns="" xmlns:a16="http://schemas.microsoft.com/office/drawing/2014/main" id="{3929705C-0931-E649-BE52-DED325A621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73573" y="2266431"/>
            <a:ext cx="1629818" cy="1578887"/>
          </a:xfrm>
          <a:prstGeom prst="rect">
            <a:avLst/>
          </a:prstGeom>
        </p:spPr>
      </p:pic>
      <p:sp>
        <p:nvSpPr>
          <p:cNvPr id="42" name="TextBox 41">
            <a:extLst>
              <a:ext uri="{FF2B5EF4-FFF2-40B4-BE49-F238E27FC236}">
                <a16:creationId xmlns="" xmlns:a16="http://schemas.microsoft.com/office/drawing/2014/main" id="{D6281519-0931-D846-B7AA-0C3E8940D42A}"/>
              </a:ext>
            </a:extLst>
          </p:cNvPr>
          <p:cNvSpPr txBox="1"/>
          <p:nvPr/>
        </p:nvSpPr>
        <p:spPr>
          <a:xfrm>
            <a:off x="14989478" y="5219164"/>
            <a:ext cx="14133858" cy="9325630"/>
          </a:xfrm>
          <a:prstGeom prst="rect">
            <a:avLst/>
          </a:prstGeom>
          <a:noFill/>
        </p:spPr>
        <p:txBody>
          <a:bodyPr wrap="square" rtlCol="0" anchor="t">
            <a:spAutoFit/>
          </a:bodyPr>
          <a:lstStyle/>
          <a:p>
            <a:pPr algn="ctr">
              <a:tabLst>
                <a:tab pos="811213" algn="l"/>
                <a:tab pos="881063" algn="l"/>
              </a:tabLst>
            </a:pPr>
            <a:r>
              <a:rPr lang="en-US" sz="4400" b="1" dirty="0"/>
              <a:t>Abstract</a:t>
            </a:r>
          </a:p>
          <a:p>
            <a:pPr indent="457200" algn="just">
              <a:tabLst>
                <a:tab pos="811213" algn="l"/>
                <a:tab pos="881063" algn="l"/>
              </a:tabLst>
            </a:pPr>
            <a:endParaRPr lang="en-US" sz="800" dirty="0"/>
          </a:p>
          <a:p>
            <a:pPr indent="457200" algn="just">
              <a:tabLst>
                <a:tab pos="811213" algn="l"/>
                <a:tab pos="881063" algn="l"/>
              </a:tabLst>
            </a:pPr>
            <a:r>
              <a:rPr lang="en-US" sz="2800" dirty="0"/>
              <a:t>Northern diamondback terrapins </a:t>
            </a:r>
            <a:r>
              <a:rPr lang="en-US" sz="2800" i="1" dirty="0"/>
              <a:t>(</a:t>
            </a:r>
            <a:r>
              <a:rPr lang="en-US" sz="2800" i="1" dirty="0" err="1"/>
              <a:t>Malaclemys</a:t>
            </a:r>
            <a:r>
              <a:rPr lang="en-US" sz="2800" i="1" dirty="0"/>
              <a:t> terrapin terrapin), </a:t>
            </a:r>
            <a:r>
              <a:rPr lang="en-US" sz="2800" dirty="0"/>
              <a:t>a unique species found within estuarine systems of the Atlantic coast, have been listed as species of concern in New Jersey due to evidence of decline. While several factors, both natural and anthropogenic, are to blame for these declines, nest site degradation and loss may be the most detrimental to the success of future populations because of the strong nest site fidelity exhibited by terrapins. Disturbances, land alteration and the invasion of problematic species such as </a:t>
            </a:r>
            <a:r>
              <a:rPr lang="en-US" sz="2800" i="1" dirty="0" err="1"/>
              <a:t>Phragmites</a:t>
            </a:r>
            <a:r>
              <a:rPr lang="en-US" sz="2800" i="1" dirty="0"/>
              <a:t> </a:t>
            </a:r>
            <a:r>
              <a:rPr lang="en-US" sz="2800" i="1" dirty="0" err="1"/>
              <a:t>australis</a:t>
            </a:r>
            <a:r>
              <a:rPr lang="en-US" sz="2800" i="1" dirty="0"/>
              <a:t> </a:t>
            </a:r>
            <a:r>
              <a:rPr lang="en-US" sz="2800" dirty="0"/>
              <a:t>seem to be driving nest site degradation, but their definitive impacts on nest site selection and success have yet to be explored.</a:t>
            </a:r>
          </a:p>
          <a:p>
            <a:pPr indent="457200" algn="just">
              <a:tabLst>
                <a:tab pos="811213" algn="l"/>
                <a:tab pos="881063" algn="l"/>
              </a:tabLst>
            </a:pPr>
            <a:r>
              <a:rPr lang="en-US" sz="2800" dirty="0"/>
              <a:t>In this study, we investigated the plant communities associated with newly laid terrapin nests along the New Jersey coast to determine the impacts of disturbance, land alteration and plant invasions on nests. It was hypothesized that site alterations and plant invasions have made sites less suitable for nesting and for the success of future populations. At each nesting site, the plant community was surveyed and the habitat was described in regards to disturbance and invasions.  To determine the impacts of the plant community on nest temperature, </a:t>
            </a:r>
            <a:r>
              <a:rPr lang="en-US" sz="2800" dirty="0" err="1"/>
              <a:t>iButtons</a:t>
            </a:r>
            <a:r>
              <a:rPr lang="en-US" sz="2800" dirty="0"/>
              <a:t> were installed in each nest within 24 hours of the nest establishment. Preliminary results suggest that terrapins do not select sites based on the plant communities and the site fidelity rules selection. The final impacts of site selection on the nests will be assessed upon hatching when temperature and plant biomass data and percent of eggs hatched are analyzed this fall.</a:t>
            </a:r>
            <a:r>
              <a:rPr lang="en-US" sz="2800" dirty="0">
                <a:cs typeface="Calibri"/>
              </a:rPr>
              <a:t>  </a:t>
            </a:r>
            <a:endParaRPr lang="en-US" dirty="0"/>
          </a:p>
          <a:p>
            <a:pPr indent="457200" algn="just">
              <a:spcAft>
                <a:spcPts val="114"/>
              </a:spcAft>
              <a:tabLst>
                <a:tab pos="811213" algn="l"/>
                <a:tab pos="881063" algn="l"/>
              </a:tabLst>
            </a:pPr>
            <a:endParaRPr lang="en-US" sz="2800" dirty="0">
              <a:cs typeface="Calibri"/>
            </a:endParaRPr>
          </a:p>
        </p:txBody>
      </p:sp>
      <p:sp>
        <p:nvSpPr>
          <p:cNvPr id="14" name="TextBox 13">
            <a:extLst>
              <a:ext uri="{FF2B5EF4-FFF2-40B4-BE49-F238E27FC236}">
                <a16:creationId xmlns="" xmlns:a16="http://schemas.microsoft.com/office/drawing/2014/main" id="{A825796B-D3D9-1545-B8A4-B4082118B521}"/>
              </a:ext>
            </a:extLst>
          </p:cNvPr>
          <p:cNvSpPr txBox="1"/>
          <p:nvPr/>
        </p:nvSpPr>
        <p:spPr>
          <a:xfrm>
            <a:off x="1570724" y="19043899"/>
            <a:ext cx="11903750" cy="2616101"/>
          </a:xfrm>
          <a:prstGeom prst="rect">
            <a:avLst/>
          </a:prstGeom>
          <a:noFill/>
        </p:spPr>
        <p:txBody>
          <a:bodyPr wrap="square" rtlCol="0" anchor="t">
            <a:spAutoFit/>
          </a:bodyPr>
          <a:lstStyle/>
          <a:p>
            <a:pPr algn="ctr"/>
            <a:r>
              <a:rPr lang="en-US" sz="4400" b="1" dirty="0"/>
              <a:t>Site Selection</a:t>
            </a:r>
            <a:endParaRPr lang="en-US" sz="4400" b="1" dirty="0">
              <a:cs typeface="Calibri"/>
            </a:endParaRPr>
          </a:p>
          <a:p>
            <a:pPr algn="ctr"/>
            <a:endParaRPr lang="en-US" sz="800" b="1" dirty="0">
              <a:cs typeface="Calibri"/>
            </a:endParaRPr>
          </a:p>
          <a:p>
            <a:pPr marL="445770" indent="-445770" algn="just">
              <a:buFont typeface="Wingdings" pitchFamily="2" charset="2"/>
              <a:buChar char="v"/>
            </a:pPr>
            <a:r>
              <a:rPr lang="en-US" sz="2800" dirty="0"/>
              <a:t>Study sites were chosen based on known presence of </a:t>
            </a:r>
            <a:r>
              <a:rPr lang="en-US" sz="2800" i="1" dirty="0"/>
              <a:t>M. terrapin terrapin </a:t>
            </a:r>
            <a:r>
              <a:rPr lang="en-US" sz="2800" dirty="0"/>
              <a:t>from previous nesting seasons</a:t>
            </a:r>
            <a:endParaRPr lang="en-US" sz="2800" dirty="0">
              <a:cs typeface="Calibri"/>
            </a:endParaRPr>
          </a:p>
          <a:p>
            <a:pPr marL="445770" indent="-445770" algn="just">
              <a:buFont typeface="Wingdings" pitchFamily="2" charset="2"/>
              <a:buChar char="v"/>
            </a:pPr>
            <a:r>
              <a:rPr lang="en-US" sz="2800" i="1" dirty="0"/>
              <a:t>M. terrapin terrapin </a:t>
            </a:r>
            <a:r>
              <a:rPr lang="en-US" sz="2800" dirty="0"/>
              <a:t>dig nests with their hind legs and are therefore limited by soil type</a:t>
            </a:r>
            <a:endParaRPr lang="en-US" sz="2800" dirty="0">
              <a:cs typeface="Calibri"/>
            </a:endParaRPr>
          </a:p>
        </p:txBody>
      </p:sp>
      <p:pic>
        <p:nvPicPr>
          <p:cNvPr id="24" name="Picture 23">
            <a:extLst>
              <a:ext uri="{FF2B5EF4-FFF2-40B4-BE49-F238E27FC236}">
                <a16:creationId xmlns="" xmlns:a16="http://schemas.microsoft.com/office/drawing/2014/main" id="{EA7F8B29-6F6A-6A4A-942D-A0E9798E117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81" r="6768" b="11498"/>
          <a:stretch/>
        </p:blipFill>
        <p:spPr>
          <a:xfrm>
            <a:off x="20833472" y="26181828"/>
            <a:ext cx="4153907" cy="3229583"/>
          </a:xfrm>
          <a:prstGeom prst="roundRect">
            <a:avLst>
              <a:gd name="adj" fmla="val 8594"/>
            </a:avLst>
          </a:prstGeom>
          <a:solidFill>
            <a:srgbClr val="FFFFFF">
              <a:shade val="85000"/>
            </a:srgbClr>
          </a:solidFill>
          <a:ln>
            <a:solidFill>
              <a:schemeClr val="bg1"/>
            </a:solidFill>
          </a:ln>
          <a:effectLst/>
        </p:spPr>
      </p:pic>
      <p:pic>
        <p:nvPicPr>
          <p:cNvPr id="20" name="Picture 19">
            <a:extLst>
              <a:ext uri="{FF2B5EF4-FFF2-40B4-BE49-F238E27FC236}">
                <a16:creationId xmlns="" xmlns:a16="http://schemas.microsoft.com/office/drawing/2014/main" id="{4E8D4091-5DCF-8F48-99C6-7E6562F0D3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667" t="32682" r="11219" b="13275"/>
          <a:stretch/>
        </p:blipFill>
        <p:spPr>
          <a:xfrm>
            <a:off x="25725934" y="26605314"/>
            <a:ext cx="2793087" cy="2421581"/>
          </a:xfrm>
          <a:prstGeom prst="roundRect">
            <a:avLst>
              <a:gd name="adj" fmla="val 8594"/>
            </a:avLst>
          </a:prstGeom>
          <a:solidFill>
            <a:srgbClr val="FFFFFF">
              <a:shade val="85000"/>
            </a:srgbClr>
          </a:solidFill>
          <a:ln>
            <a:solidFill>
              <a:schemeClr val="bg1"/>
            </a:solidFill>
          </a:ln>
          <a:effectLst/>
        </p:spPr>
      </p:pic>
      <p:pic>
        <p:nvPicPr>
          <p:cNvPr id="28" name="Picture 27">
            <a:extLst>
              <a:ext uri="{FF2B5EF4-FFF2-40B4-BE49-F238E27FC236}">
                <a16:creationId xmlns="" xmlns:a16="http://schemas.microsoft.com/office/drawing/2014/main" id="{7D650CA7-81E1-5641-B9E3-B4B4661E6B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462520" y="17769054"/>
            <a:ext cx="4432088" cy="3459247"/>
          </a:xfrm>
          <a:prstGeom prst="roundRect">
            <a:avLst>
              <a:gd name="adj" fmla="val 8594"/>
            </a:avLst>
          </a:prstGeom>
          <a:solidFill>
            <a:srgbClr val="FFFFFF">
              <a:shade val="85000"/>
            </a:srgbClr>
          </a:solidFill>
          <a:ln>
            <a:solidFill>
              <a:schemeClr val="bg1"/>
            </a:solidFill>
          </a:ln>
          <a:effectLst/>
        </p:spPr>
      </p:pic>
      <p:sp>
        <p:nvSpPr>
          <p:cNvPr id="57" name="TextBox 56">
            <a:extLst>
              <a:ext uri="{FF2B5EF4-FFF2-40B4-BE49-F238E27FC236}">
                <a16:creationId xmlns="" xmlns:a16="http://schemas.microsoft.com/office/drawing/2014/main" id="{C7256823-E937-5140-B28E-CDE634E688BD}"/>
              </a:ext>
            </a:extLst>
          </p:cNvPr>
          <p:cNvSpPr txBox="1"/>
          <p:nvPr/>
        </p:nvSpPr>
        <p:spPr>
          <a:xfrm>
            <a:off x="34209378" y="25231190"/>
            <a:ext cx="5073060" cy="769441"/>
          </a:xfrm>
          <a:prstGeom prst="rect">
            <a:avLst/>
          </a:prstGeom>
          <a:noFill/>
        </p:spPr>
        <p:txBody>
          <a:bodyPr wrap="square" rtlCol="0">
            <a:spAutoFit/>
          </a:bodyPr>
          <a:lstStyle/>
          <a:p>
            <a:pPr algn="ctr"/>
            <a:r>
              <a:rPr lang="en-US" sz="4400" b="1" dirty="0"/>
              <a:t>Future Directions</a:t>
            </a:r>
          </a:p>
        </p:txBody>
      </p:sp>
      <p:sp>
        <p:nvSpPr>
          <p:cNvPr id="58" name="TextBox 57">
            <a:extLst>
              <a:ext uri="{FF2B5EF4-FFF2-40B4-BE49-F238E27FC236}">
                <a16:creationId xmlns="" xmlns:a16="http://schemas.microsoft.com/office/drawing/2014/main" id="{21BD16D7-F63B-EB40-9B79-654B8D27C118}"/>
              </a:ext>
            </a:extLst>
          </p:cNvPr>
          <p:cNvSpPr txBox="1"/>
          <p:nvPr/>
        </p:nvSpPr>
        <p:spPr>
          <a:xfrm>
            <a:off x="31440941" y="5009575"/>
            <a:ext cx="10363200" cy="769441"/>
          </a:xfrm>
          <a:prstGeom prst="rect">
            <a:avLst/>
          </a:prstGeom>
          <a:noFill/>
        </p:spPr>
        <p:txBody>
          <a:bodyPr wrap="square" rtlCol="0">
            <a:spAutoFit/>
          </a:bodyPr>
          <a:lstStyle/>
          <a:p>
            <a:pPr algn="ctr"/>
            <a:r>
              <a:rPr lang="en-US" sz="4400" b="1" dirty="0"/>
              <a:t>Preliminary Results</a:t>
            </a:r>
          </a:p>
        </p:txBody>
      </p:sp>
      <p:sp>
        <p:nvSpPr>
          <p:cNvPr id="60" name="TextBox 59">
            <a:extLst>
              <a:ext uri="{FF2B5EF4-FFF2-40B4-BE49-F238E27FC236}">
                <a16:creationId xmlns="" xmlns:a16="http://schemas.microsoft.com/office/drawing/2014/main" id="{61A0804C-537C-A047-B1E4-B1DE942BDF5E}"/>
              </a:ext>
            </a:extLst>
          </p:cNvPr>
          <p:cNvSpPr txBox="1"/>
          <p:nvPr/>
        </p:nvSpPr>
        <p:spPr>
          <a:xfrm>
            <a:off x="16879091" y="16459560"/>
            <a:ext cx="10363200" cy="769441"/>
          </a:xfrm>
          <a:prstGeom prst="rect">
            <a:avLst/>
          </a:prstGeom>
          <a:noFill/>
        </p:spPr>
        <p:txBody>
          <a:bodyPr wrap="square" rtlCol="0">
            <a:spAutoFit/>
          </a:bodyPr>
          <a:lstStyle/>
          <a:p>
            <a:pPr algn="ctr"/>
            <a:r>
              <a:rPr lang="en-US" sz="4400" b="1" dirty="0"/>
              <a:t>Experimental Design</a:t>
            </a:r>
          </a:p>
        </p:txBody>
      </p:sp>
      <p:sp>
        <p:nvSpPr>
          <p:cNvPr id="66" name="TextBox 65">
            <a:extLst>
              <a:ext uri="{FF2B5EF4-FFF2-40B4-BE49-F238E27FC236}">
                <a16:creationId xmlns="" xmlns:a16="http://schemas.microsoft.com/office/drawing/2014/main" id="{A166CE18-A58D-B745-8F30-FF7B45E068CF}"/>
              </a:ext>
            </a:extLst>
          </p:cNvPr>
          <p:cNvSpPr txBox="1"/>
          <p:nvPr/>
        </p:nvSpPr>
        <p:spPr>
          <a:xfrm>
            <a:off x="1313534" y="5219164"/>
            <a:ext cx="12411786" cy="11480066"/>
          </a:xfrm>
          <a:prstGeom prst="rect">
            <a:avLst/>
          </a:prstGeom>
          <a:noFill/>
        </p:spPr>
        <p:txBody>
          <a:bodyPr wrap="square" rtlCol="0" anchor="t">
            <a:spAutoFit/>
          </a:bodyPr>
          <a:lstStyle/>
          <a:p>
            <a:pPr algn="ctr"/>
            <a:r>
              <a:rPr lang="en-US" sz="4400" b="1" dirty="0"/>
              <a:t>Background</a:t>
            </a:r>
          </a:p>
          <a:p>
            <a:pPr algn="ctr"/>
            <a:endParaRPr lang="en-US" sz="800" dirty="0"/>
          </a:p>
          <a:p>
            <a:pPr indent="457200" algn="just"/>
            <a:r>
              <a:rPr lang="en-US" sz="2800" dirty="0"/>
              <a:t>The northern diamondback terrapin </a:t>
            </a:r>
            <a:r>
              <a:rPr lang="en-US" sz="2800" b="1" dirty="0"/>
              <a:t>(</a:t>
            </a:r>
            <a:r>
              <a:rPr lang="en-US" sz="2800" b="1" i="1" dirty="0" err="1"/>
              <a:t>Malaclemys</a:t>
            </a:r>
            <a:r>
              <a:rPr lang="en-US" sz="2800" b="1" i="1" dirty="0"/>
              <a:t> terrapin terrapin</a:t>
            </a:r>
            <a:r>
              <a:rPr lang="en-US" sz="2800" b="1" dirty="0"/>
              <a:t>) </a:t>
            </a:r>
            <a:r>
              <a:rPr lang="en-US" sz="2800" dirty="0"/>
              <a:t>is a turtle native to brackish coastal marshes along the Atlantic Coast, ranging from Cape Cod, Massachusetts to Cape Hatteras, North Carolina. </a:t>
            </a:r>
            <a:r>
              <a:rPr lang="en-US" sz="2800" i="1" dirty="0"/>
              <a:t>M. terrapin terrapin </a:t>
            </a:r>
            <a:r>
              <a:rPr lang="en-US" sz="2800" dirty="0"/>
              <a:t>have high </a:t>
            </a:r>
            <a:r>
              <a:rPr lang="en-US" sz="2800" b="1" dirty="0"/>
              <a:t>site fidelity</a:t>
            </a:r>
            <a:r>
              <a:rPr lang="en-US" sz="2800" dirty="0"/>
              <a:t>, meaning individuals return to nest in the same locations year after year</a:t>
            </a:r>
            <a:r>
              <a:rPr lang="en-US" sz="2800" dirty="0">
                <a:cs typeface="Calibri"/>
              </a:rPr>
              <a:t>. Females lay clutches of about 8 to 12 eggs from May to mid-July, most often during high tide in order to avoid tidal inundation. Nest success is dependent upon several environmental factors. One such factor is nearby </a:t>
            </a:r>
            <a:r>
              <a:rPr lang="en-US" sz="2800" b="1" dirty="0">
                <a:cs typeface="Calibri"/>
              </a:rPr>
              <a:t>plant community</a:t>
            </a:r>
            <a:r>
              <a:rPr lang="en-US" sz="2800" dirty="0">
                <a:cs typeface="Calibri"/>
              </a:rPr>
              <a:t>, as the shade created by aboveground vegetation may affect nest incubation temperature and dictate hatchling gender. In addition, the presence of some coastal plants, such as American beach grass (</a:t>
            </a:r>
            <a:r>
              <a:rPr lang="en-US" sz="2800" i="1" dirty="0" err="1">
                <a:cs typeface="Calibri"/>
              </a:rPr>
              <a:t>Ammophila</a:t>
            </a:r>
            <a:r>
              <a:rPr lang="en-US" sz="2800" i="1" dirty="0">
                <a:cs typeface="Calibri"/>
              </a:rPr>
              <a:t> </a:t>
            </a:r>
            <a:r>
              <a:rPr lang="en-US" sz="2800" i="1" dirty="0" err="1">
                <a:cs typeface="Calibri"/>
              </a:rPr>
              <a:t>breviligulata</a:t>
            </a:r>
            <a:r>
              <a:rPr lang="en-US" sz="2800" dirty="0">
                <a:cs typeface="Calibri"/>
              </a:rPr>
              <a:t>), is known to disturb </a:t>
            </a:r>
            <a:r>
              <a:rPr lang="en-US" sz="2800" i="1" dirty="0">
                <a:cs typeface="Calibri"/>
              </a:rPr>
              <a:t>M. terrapin terrapin</a:t>
            </a:r>
            <a:r>
              <a:rPr lang="en-US" sz="2800" dirty="0">
                <a:cs typeface="Calibri"/>
              </a:rPr>
              <a:t> nests as their </a:t>
            </a:r>
            <a:r>
              <a:rPr lang="en-US" sz="2800" b="1" dirty="0">
                <a:cs typeface="Calibri"/>
              </a:rPr>
              <a:t>roots</a:t>
            </a:r>
            <a:r>
              <a:rPr lang="en-US" sz="2800" dirty="0">
                <a:cs typeface="Calibri"/>
              </a:rPr>
              <a:t> often penetrate the eggs for water and nutrients. Predation by mammals and birds is another predominant environmental factor impacting nest success. </a:t>
            </a:r>
          </a:p>
          <a:p>
            <a:pPr indent="457200" algn="just"/>
            <a:r>
              <a:rPr lang="en-US" sz="2800" dirty="0">
                <a:cs typeface="Calibri"/>
              </a:rPr>
              <a:t>Therefore, nest site selection </a:t>
            </a:r>
            <a:r>
              <a:rPr lang="en-US" sz="2800" dirty="0"/>
              <a:t>may be influenced by </a:t>
            </a:r>
            <a:r>
              <a:rPr lang="en-US" sz="2800" b="1" dirty="0"/>
              <a:t>invasive vegetation </a:t>
            </a:r>
            <a:r>
              <a:rPr lang="en-US" sz="2800" dirty="0"/>
              <a:t>or other natural disturbances</a:t>
            </a:r>
            <a:r>
              <a:rPr lang="en-US" sz="2800" dirty="0">
                <a:cs typeface="Calibri"/>
              </a:rPr>
              <a:t>. A particular invasive species believed to affect </a:t>
            </a:r>
            <a:r>
              <a:rPr lang="en-US" sz="2800" i="1" dirty="0">
                <a:cs typeface="Calibri"/>
              </a:rPr>
              <a:t>M. terrapin terrapin</a:t>
            </a:r>
            <a:r>
              <a:rPr lang="en-US" sz="2800" dirty="0">
                <a:cs typeface="Calibri"/>
              </a:rPr>
              <a:t> nesting is </a:t>
            </a:r>
            <a:r>
              <a:rPr lang="en-US" sz="2800" b="1" i="1" dirty="0" err="1"/>
              <a:t>Phragmites</a:t>
            </a:r>
            <a:r>
              <a:rPr lang="en-US" sz="2800" b="1" i="1" dirty="0"/>
              <a:t> </a:t>
            </a:r>
            <a:r>
              <a:rPr lang="en-US" sz="2800" b="1" i="1" dirty="0" err="1"/>
              <a:t>australis</a:t>
            </a:r>
            <a:r>
              <a:rPr lang="en-US" sz="2800" dirty="0"/>
              <a:t>, a tall perennial grass that has rapidly spread throughout disturbed marshes and wetland areas</a:t>
            </a:r>
            <a:r>
              <a:rPr lang="en-US" sz="2800" dirty="0">
                <a:cs typeface="Calibri"/>
              </a:rPr>
              <a:t> in New Jersey. </a:t>
            </a:r>
            <a:r>
              <a:rPr lang="en-US" sz="2800" i="1" dirty="0">
                <a:cs typeface="Calibri"/>
              </a:rPr>
              <a:t>P. </a:t>
            </a:r>
            <a:r>
              <a:rPr lang="en-US" sz="2800" i="1" dirty="0" err="1">
                <a:cs typeface="Calibri"/>
              </a:rPr>
              <a:t>australis</a:t>
            </a:r>
            <a:r>
              <a:rPr lang="en-US" sz="2800" dirty="0">
                <a:cs typeface="Calibri"/>
              </a:rPr>
              <a:t> spreads primarily through its aggressive </a:t>
            </a:r>
            <a:r>
              <a:rPr lang="en-US" sz="2800" b="1" dirty="0">
                <a:cs typeface="Calibri"/>
              </a:rPr>
              <a:t>rhizome root systems</a:t>
            </a:r>
            <a:r>
              <a:rPr lang="en-US" sz="2800" dirty="0">
                <a:cs typeface="Calibri"/>
              </a:rPr>
              <a:t>, which pose a threat </a:t>
            </a:r>
            <a:r>
              <a:rPr lang="en-US" sz="2800" dirty="0"/>
              <a:t>to </a:t>
            </a:r>
            <a:r>
              <a:rPr lang="en-US" sz="2800" i="1" dirty="0"/>
              <a:t>M. terrapin terrapin </a:t>
            </a:r>
            <a:r>
              <a:rPr lang="en-US" sz="2800" dirty="0"/>
              <a:t>nests as the eggs</a:t>
            </a:r>
            <a:r>
              <a:rPr lang="en-US" sz="2800" i="1" dirty="0"/>
              <a:t> </a:t>
            </a:r>
            <a:r>
              <a:rPr lang="en-US" sz="2800" dirty="0"/>
              <a:t>lie in nests about 4 to 8 inches below ground—the same depths as </a:t>
            </a:r>
            <a:r>
              <a:rPr lang="en-US" sz="2800" i="1" dirty="0"/>
              <a:t>P. </a:t>
            </a:r>
            <a:r>
              <a:rPr lang="en-US" sz="2800" i="1" dirty="0" err="1"/>
              <a:t>australis</a:t>
            </a:r>
            <a:r>
              <a:rPr lang="en-US" sz="2800" dirty="0"/>
              <a:t> root systems. Whether or not suboptimal nesting conditions are enough to deter gravid females from returning to their respective nest sites year after year is unknown.  This project aimed to answer that among several other questions regarding </a:t>
            </a:r>
            <a:r>
              <a:rPr lang="en-US" sz="2800" i="1" dirty="0"/>
              <a:t>M. terrapin terrapin </a:t>
            </a:r>
            <a:r>
              <a:rPr lang="en-US" sz="2800" dirty="0"/>
              <a:t>nest site selection. </a:t>
            </a:r>
            <a:endParaRPr lang="en-US" sz="2800" dirty="0">
              <a:cs typeface="Calibri"/>
            </a:endParaRPr>
          </a:p>
        </p:txBody>
      </p:sp>
      <p:sp>
        <p:nvSpPr>
          <p:cNvPr id="68" name="TextBox 67">
            <a:extLst>
              <a:ext uri="{FF2B5EF4-FFF2-40B4-BE49-F238E27FC236}">
                <a16:creationId xmlns="" xmlns:a16="http://schemas.microsoft.com/office/drawing/2014/main" id="{108E5E52-A103-FC4C-9326-CFE413C5AE26}"/>
              </a:ext>
            </a:extLst>
          </p:cNvPr>
          <p:cNvSpPr txBox="1"/>
          <p:nvPr/>
        </p:nvSpPr>
        <p:spPr>
          <a:xfrm>
            <a:off x="31510038" y="19892343"/>
            <a:ext cx="10363200" cy="769441"/>
          </a:xfrm>
          <a:prstGeom prst="rect">
            <a:avLst/>
          </a:prstGeom>
          <a:noFill/>
        </p:spPr>
        <p:txBody>
          <a:bodyPr wrap="square" rtlCol="0">
            <a:spAutoFit/>
          </a:bodyPr>
          <a:lstStyle/>
          <a:p>
            <a:pPr algn="ctr"/>
            <a:r>
              <a:rPr lang="en-US" sz="4400" b="1" dirty="0"/>
              <a:t>Discussion</a:t>
            </a:r>
          </a:p>
        </p:txBody>
      </p:sp>
      <p:sp>
        <p:nvSpPr>
          <p:cNvPr id="71" name="TextBox 70">
            <a:extLst>
              <a:ext uri="{FF2B5EF4-FFF2-40B4-BE49-F238E27FC236}">
                <a16:creationId xmlns="" xmlns:a16="http://schemas.microsoft.com/office/drawing/2014/main" id="{00D46333-1557-5C4C-A7FA-CD60D0F799DA}"/>
              </a:ext>
            </a:extLst>
          </p:cNvPr>
          <p:cNvSpPr txBox="1"/>
          <p:nvPr/>
        </p:nvSpPr>
        <p:spPr>
          <a:xfrm>
            <a:off x="30462040" y="29525370"/>
            <a:ext cx="12567737" cy="2092881"/>
          </a:xfrm>
          <a:prstGeom prst="rect">
            <a:avLst/>
          </a:prstGeom>
          <a:noFill/>
        </p:spPr>
        <p:txBody>
          <a:bodyPr wrap="square" rtlCol="0" anchor="t">
            <a:spAutoFit/>
          </a:bodyPr>
          <a:lstStyle/>
          <a:p>
            <a:pPr algn="ctr"/>
            <a:r>
              <a:rPr lang="en-US" sz="3400" b="1" dirty="0"/>
              <a:t>Acknowledgements</a:t>
            </a:r>
          </a:p>
          <a:p>
            <a:pPr algn="just"/>
            <a:r>
              <a:rPr lang="en-US" sz="2400" dirty="0">
                <a:cs typeface="Calibri"/>
              </a:rPr>
              <a:t>This research was supported by the Monmouth University School of Science Summer Research Program, the Urban Coast Institute, and Project Terrapin. Special thanks to Dr. John Wnek</a:t>
            </a:r>
            <a:r>
              <a:rPr lang="en-US" sz="2400">
                <a:cs typeface="Calibri"/>
              </a:rPr>
              <a:t> of Project Terrapin, Ben Wurst of the Conserve Wildlife Foundation, </a:t>
            </a:r>
            <a:r>
              <a:rPr lang="en-US" sz="2400" dirty="0" err="1">
                <a:cs typeface="Calibri"/>
              </a:rPr>
              <a:t>Leslee</a:t>
            </a:r>
            <a:r>
              <a:rPr lang="en-US" sz="2400" dirty="0">
                <a:cs typeface="Calibri"/>
              </a:rPr>
              <a:t> </a:t>
            </a:r>
            <a:r>
              <a:rPr lang="en-US" sz="2400" dirty="0" err="1">
                <a:cs typeface="Calibri"/>
              </a:rPr>
              <a:t>Ganss</a:t>
            </a:r>
            <a:r>
              <a:rPr lang="en-US" sz="2400" dirty="0">
                <a:cs typeface="Calibri"/>
              </a:rPr>
              <a:t> and Raymond Fisk of West Creek, NJ, and Lisa Ferguson and Brian Williamson of the Wetlands Institute.</a:t>
            </a:r>
            <a:endParaRPr lang="en-US" sz="2400" b="1" dirty="0">
              <a:cs typeface="Calibri"/>
            </a:endParaRPr>
          </a:p>
        </p:txBody>
      </p:sp>
      <p:pic>
        <p:nvPicPr>
          <p:cNvPr id="30" name="Picture 29">
            <a:extLst>
              <a:ext uri="{FF2B5EF4-FFF2-40B4-BE49-F238E27FC236}">
                <a16:creationId xmlns="" xmlns:a16="http://schemas.microsoft.com/office/drawing/2014/main" id="{441AA229-8A8E-1B46-AF6F-49F77302D4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62040" y="12552830"/>
            <a:ext cx="6107314" cy="3155601"/>
          </a:xfrm>
          <a:prstGeom prst="rect">
            <a:avLst/>
          </a:prstGeom>
        </p:spPr>
      </p:pic>
      <p:sp>
        <p:nvSpPr>
          <p:cNvPr id="72" name="TextBox 71">
            <a:extLst>
              <a:ext uri="{FF2B5EF4-FFF2-40B4-BE49-F238E27FC236}">
                <a16:creationId xmlns="" xmlns:a16="http://schemas.microsoft.com/office/drawing/2014/main" id="{D5F27DF8-80DA-D94F-872D-4B203FAF1B0E}"/>
              </a:ext>
            </a:extLst>
          </p:cNvPr>
          <p:cNvSpPr txBox="1"/>
          <p:nvPr/>
        </p:nvSpPr>
        <p:spPr>
          <a:xfrm>
            <a:off x="1544539" y="16524874"/>
            <a:ext cx="11903751" cy="2616101"/>
          </a:xfrm>
          <a:prstGeom prst="rect">
            <a:avLst/>
          </a:prstGeom>
          <a:noFill/>
        </p:spPr>
        <p:txBody>
          <a:bodyPr wrap="square" rtlCol="0" anchor="t">
            <a:spAutoFit/>
          </a:bodyPr>
          <a:lstStyle/>
          <a:p>
            <a:pPr algn="ctr"/>
            <a:r>
              <a:rPr lang="en-US" sz="4400" b="1" dirty="0"/>
              <a:t>Objectives:</a:t>
            </a:r>
          </a:p>
          <a:p>
            <a:pPr algn="ctr"/>
            <a:endParaRPr lang="en-US" sz="800" dirty="0"/>
          </a:p>
          <a:p>
            <a:pPr marL="445770" indent="-445770" algn="just">
              <a:buFont typeface="Wingdings" pitchFamily="2" charset="2"/>
              <a:buChar char="v"/>
            </a:pPr>
            <a:r>
              <a:rPr lang="en-US" sz="2800" dirty="0"/>
              <a:t>Determine if established vegetation influences </a:t>
            </a:r>
            <a:r>
              <a:rPr lang="en-US" sz="2800" i="1" dirty="0"/>
              <a:t>M. terrapin terrapin </a:t>
            </a:r>
            <a:r>
              <a:rPr lang="en-US" sz="2800" dirty="0"/>
              <a:t>nest site selection</a:t>
            </a:r>
            <a:endParaRPr lang="en-US" sz="2800" dirty="0">
              <a:cs typeface="Calibri"/>
            </a:endParaRPr>
          </a:p>
          <a:p>
            <a:pPr marL="445770" indent="-445770" algn="just">
              <a:buFont typeface="Wingdings" pitchFamily="2" charset="2"/>
              <a:buChar char="v"/>
            </a:pPr>
            <a:r>
              <a:rPr lang="en-US" sz="2800" dirty="0"/>
              <a:t>Identify changes in root biomass of surrounding vegetation from start to end of nest presence</a:t>
            </a:r>
            <a:endParaRPr lang="en-US" sz="2800" dirty="0">
              <a:cs typeface="Calibri"/>
            </a:endParaRPr>
          </a:p>
        </p:txBody>
      </p:sp>
      <p:sp>
        <p:nvSpPr>
          <p:cNvPr id="9" name="TextBox 8">
            <a:extLst>
              <a:ext uri="{FF2B5EF4-FFF2-40B4-BE49-F238E27FC236}">
                <a16:creationId xmlns="" xmlns:a16="http://schemas.microsoft.com/office/drawing/2014/main" id="{28BCD0BB-AFA9-5F4C-A66D-8C497B9A774E}"/>
              </a:ext>
            </a:extLst>
          </p:cNvPr>
          <p:cNvSpPr txBox="1"/>
          <p:nvPr/>
        </p:nvSpPr>
        <p:spPr>
          <a:xfrm>
            <a:off x="1654180" y="29570681"/>
            <a:ext cx="11794109" cy="1569660"/>
          </a:xfrm>
          <a:prstGeom prst="rect">
            <a:avLst/>
          </a:prstGeom>
          <a:noFill/>
        </p:spPr>
        <p:txBody>
          <a:bodyPr wrap="square" rtlCol="0">
            <a:spAutoFit/>
          </a:bodyPr>
          <a:lstStyle/>
          <a:p>
            <a:r>
              <a:rPr lang="en-US" sz="2400" b="1" dirty="0"/>
              <a:t>Figure 1. </a:t>
            </a:r>
            <a:r>
              <a:rPr lang="en-US" sz="2400" dirty="0"/>
              <a:t>Study sites used to collect </a:t>
            </a:r>
            <a:r>
              <a:rPr lang="en-US" sz="2400" i="1" dirty="0"/>
              <a:t>M. terrapin terrapin </a:t>
            </a:r>
            <a:r>
              <a:rPr lang="en-US" sz="2400" dirty="0"/>
              <a:t>nesting data. From North to South: Sedge Island, Island Beach State Park; Cedar Bonnet Island, Manahawkin; Cedar Run Dock Road, West Creek; Great Bay Boulevard, Little Egg Harbor; The Wetlands Institute, Stone Harbor.</a:t>
            </a:r>
          </a:p>
        </p:txBody>
      </p:sp>
      <p:sp>
        <p:nvSpPr>
          <p:cNvPr id="36" name="TextBox 35">
            <a:extLst>
              <a:ext uri="{FF2B5EF4-FFF2-40B4-BE49-F238E27FC236}">
                <a16:creationId xmlns="" xmlns:a16="http://schemas.microsoft.com/office/drawing/2014/main" id="{36EA0CD8-96A1-1F4A-9032-FAE8FF4FC956}"/>
              </a:ext>
            </a:extLst>
          </p:cNvPr>
          <p:cNvSpPr txBox="1"/>
          <p:nvPr/>
        </p:nvSpPr>
        <p:spPr>
          <a:xfrm>
            <a:off x="20385484" y="17225925"/>
            <a:ext cx="8547860" cy="8710077"/>
          </a:xfrm>
          <a:prstGeom prst="rect">
            <a:avLst/>
          </a:prstGeom>
          <a:noFill/>
        </p:spPr>
        <p:txBody>
          <a:bodyPr wrap="square" rtlCol="0" anchor="t">
            <a:spAutoFit/>
          </a:bodyPr>
          <a:lstStyle/>
          <a:p>
            <a:r>
              <a:rPr lang="en-US" sz="2800" b="1" dirty="0"/>
              <a:t>Initial Data Collection</a:t>
            </a:r>
            <a:endParaRPr lang="en-US" sz="2800" b="1" dirty="0">
              <a:cs typeface="Calibri"/>
            </a:endParaRPr>
          </a:p>
          <a:p>
            <a:pPr marL="457200" indent="-457200" algn="just">
              <a:buFont typeface="Wingdings" pitchFamily="2" charset="2"/>
              <a:buChar char="v"/>
            </a:pPr>
            <a:r>
              <a:rPr lang="en-US" sz="2800" dirty="0"/>
              <a:t>Nests were identified through visual surveys</a:t>
            </a:r>
            <a:endParaRPr lang="en-US" sz="2800" dirty="0">
              <a:cs typeface="Calibri"/>
            </a:endParaRPr>
          </a:p>
          <a:p>
            <a:pPr marL="457200" indent="-457200" algn="just">
              <a:buFont typeface="Wingdings" pitchFamily="2" charset="2"/>
              <a:buChar char="v"/>
            </a:pPr>
            <a:r>
              <a:rPr lang="en-US" sz="2800" dirty="0"/>
              <a:t>Each nest was carefully dug up and eggs were counted </a:t>
            </a:r>
            <a:endParaRPr lang="en-US" sz="2800" dirty="0">
              <a:cs typeface="Calibri"/>
            </a:endParaRPr>
          </a:p>
          <a:p>
            <a:pPr marL="457200" indent="-457200" algn="just">
              <a:buFont typeface="Wingdings" pitchFamily="2" charset="2"/>
              <a:buChar char="v"/>
            </a:pPr>
            <a:r>
              <a:rPr lang="en-US" sz="2800" dirty="0"/>
              <a:t>A </a:t>
            </a:r>
            <a:r>
              <a:rPr lang="en-US" sz="2800" dirty="0" err="1"/>
              <a:t>Thermocron</a:t>
            </a:r>
            <a:r>
              <a:rPr lang="en-US" sz="2800" dirty="0"/>
              <a:t> </a:t>
            </a:r>
            <a:r>
              <a:rPr lang="en-US" sz="2800" dirty="0" err="1"/>
              <a:t>i</a:t>
            </a:r>
            <a:r>
              <a:rPr lang="en-US" sz="2800" dirty="0"/>
              <a:t>-Button was placed in selected nests, measuring temperature every 45 minutes during the nesting period</a:t>
            </a:r>
            <a:endParaRPr lang="en-US" sz="2800" dirty="0">
              <a:cs typeface="Calibri"/>
            </a:endParaRPr>
          </a:p>
          <a:p>
            <a:pPr marL="457200" indent="-457200" algn="just">
              <a:buFont typeface="Wingdings" pitchFamily="2" charset="2"/>
              <a:buChar char="v"/>
            </a:pPr>
            <a:r>
              <a:rPr lang="en-US" sz="2800" dirty="0"/>
              <a:t>GPS coordinates were recorded using a Trimble</a:t>
            </a:r>
            <a:r>
              <a:rPr lang="en-US" sz="2800"/>
              <a:t> GeoExplorer 2008 Series </a:t>
            </a:r>
            <a:r>
              <a:rPr lang="en-US" sz="2800" dirty="0"/>
              <a:t>device</a:t>
            </a:r>
            <a:endParaRPr lang="en-US" sz="2800" dirty="0">
              <a:cs typeface="Calibri"/>
            </a:endParaRPr>
          </a:p>
          <a:p>
            <a:pPr marL="457200" indent="-457200" algn="just">
              <a:buFont typeface="Wingdings" pitchFamily="2" charset="2"/>
              <a:buChar char="v"/>
            </a:pPr>
            <a:r>
              <a:rPr lang="en-US" sz="2800" dirty="0"/>
              <a:t>1m</a:t>
            </a:r>
            <a:r>
              <a:rPr lang="en-US" sz="2800" baseline="30000" dirty="0"/>
              <a:t>2</a:t>
            </a:r>
            <a:r>
              <a:rPr lang="en-US" sz="2800" dirty="0"/>
              <a:t> quadrat was used to assess vegetation</a:t>
            </a:r>
            <a:endParaRPr lang="en-US" sz="2800" dirty="0">
              <a:cs typeface="Calibri"/>
            </a:endParaRPr>
          </a:p>
          <a:p>
            <a:pPr marL="1377950" lvl="1" indent="-385445" algn="just">
              <a:buFont typeface="Wingdings" pitchFamily="2" charset="2"/>
              <a:buChar char="v"/>
            </a:pPr>
            <a:r>
              <a:rPr lang="en-US" sz="2800" dirty="0"/>
              <a:t>5 pins were dropped every 20cm along X and Y axis’</a:t>
            </a:r>
            <a:endParaRPr lang="en-US" sz="2800">
              <a:cs typeface="Calibri"/>
            </a:endParaRPr>
          </a:p>
          <a:p>
            <a:pPr marL="1377950" lvl="1" indent="-385445" algn="just">
              <a:buFont typeface="Wingdings" pitchFamily="2" charset="2"/>
              <a:buChar char="v"/>
            </a:pPr>
            <a:r>
              <a:rPr lang="en-US" sz="2800" dirty="0"/>
              <a:t>Every point of contact was recorded for each species</a:t>
            </a:r>
            <a:endParaRPr lang="en-US" sz="2800">
              <a:cs typeface="Calibri"/>
            </a:endParaRPr>
          </a:p>
          <a:p>
            <a:pPr marL="457200" indent="-457200" algn="just">
              <a:buFont typeface="Wingdings" pitchFamily="2" charset="2"/>
              <a:buChar char="v"/>
            </a:pPr>
            <a:r>
              <a:rPr lang="en-US" sz="2800" dirty="0"/>
              <a:t>Light absorption was measured for each plot using a </a:t>
            </a:r>
            <a:r>
              <a:rPr lang="en-US" sz="2800" dirty="0" err="1"/>
              <a:t>ceptometer</a:t>
            </a:r>
            <a:r>
              <a:rPr lang="en-US" sz="2800" dirty="0"/>
              <a:t> </a:t>
            </a:r>
            <a:endParaRPr lang="en-US" sz="2800" dirty="0">
              <a:cs typeface="Calibri"/>
            </a:endParaRPr>
          </a:p>
          <a:p>
            <a:pPr marL="457200" indent="-457200" algn="just">
              <a:buFont typeface="Wingdings" pitchFamily="2" charset="2"/>
              <a:buChar char="v"/>
            </a:pPr>
            <a:r>
              <a:rPr lang="en-US" sz="2800" dirty="0"/>
              <a:t>Distance from water and distance to nearest </a:t>
            </a:r>
            <a:r>
              <a:rPr lang="en-US" sz="2800" i="1" dirty="0"/>
              <a:t>P. </a:t>
            </a:r>
            <a:r>
              <a:rPr lang="en-US" sz="2800" i="1" dirty="0" err="1"/>
              <a:t>australis</a:t>
            </a:r>
            <a:r>
              <a:rPr lang="en-US" sz="2800" dirty="0"/>
              <a:t> stalk were measured</a:t>
            </a:r>
            <a:endParaRPr lang="en-US" sz="2800" dirty="0">
              <a:cs typeface="Calibri"/>
            </a:endParaRPr>
          </a:p>
          <a:p>
            <a:pPr marL="457200" indent="-457200" algn="just">
              <a:buFont typeface="Wingdings" pitchFamily="2" charset="2"/>
              <a:buChar char="v"/>
            </a:pPr>
            <a:r>
              <a:rPr lang="en-US" sz="2800" dirty="0"/>
              <a:t>Each nest was characterized by its soil type, plant community type, and level of human interference</a:t>
            </a:r>
            <a:endParaRPr lang="en-US" sz="2800" dirty="0">
              <a:cs typeface="Calibri"/>
            </a:endParaRPr>
          </a:p>
        </p:txBody>
      </p:sp>
      <p:sp>
        <p:nvSpPr>
          <p:cNvPr id="12" name="TextBox 11">
            <a:extLst>
              <a:ext uri="{FF2B5EF4-FFF2-40B4-BE49-F238E27FC236}">
                <a16:creationId xmlns="" xmlns:a16="http://schemas.microsoft.com/office/drawing/2014/main" id="{8FC966AA-66C8-8A4D-B85F-88855589507A}"/>
              </a:ext>
            </a:extLst>
          </p:cNvPr>
          <p:cNvSpPr txBox="1"/>
          <p:nvPr/>
        </p:nvSpPr>
        <p:spPr>
          <a:xfrm>
            <a:off x="25646438" y="29048609"/>
            <a:ext cx="3325428" cy="1569660"/>
          </a:xfrm>
          <a:prstGeom prst="rect">
            <a:avLst/>
          </a:prstGeom>
          <a:noFill/>
        </p:spPr>
        <p:txBody>
          <a:bodyPr wrap="square" rtlCol="0" anchor="t">
            <a:spAutoFit/>
          </a:bodyPr>
          <a:lstStyle/>
          <a:p>
            <a:r>
              <a:rPr lang="en-US" sz="2400" b="1"/>
              <a:t>Figure 5. </a:t>
            </a:r>
            <a:r>
              <a:rPr lang="en-US" sz="2400"/>
              <a:t>A </a:t>
            </a:r>
            <a:r>
              <a:rPr lang="en-US" sz="2400" err="1"/>
              <a:t>Thermocron</a:t>
            </a:r>
            <a:r>
              <a:rPr lang="en-US" sz="2400"/>
              <a:t> </a:t>
            </a:r>
            <a:r>
              <a:rPr lang="en-US" sz="2400" err="1"/>
              <a:t>i</a:t>
            </a:r>
            <a:r>
              <a:rPr lang="en-US" sz="2400"/>
              <a:t>-Button placed inside a nest found at The Wetlands Institute.</a:t>
            </a:r>
          </a:p>
        </p:txBody>
      </p:sp>
      <p:sp>
        <p:nvSpPr>
          <p:cNvPr id="40" name="TextBox 39">
            <a:extLst>
              <a:ext uri="{FF2B5EF4-FFF2-40B4-BE49-F238E27FC236}">
                <a16:creationId xmlns="" xmlns:a16="http://schemas.microsoft.com/office/drawing/2014/main" id="{A83E77DD-F6C1-184D-A455-759A0DE9FAB5}"/>
              </a:ext>
            </a:extLst>
          </p:cNvPr>
          <p:cNvSpPr txBox="1"/>
          <p:nvPr/>
        </p:nvSpPr>
        <p:spPr>
          <a:xfrm>
            <a:off x="15414583" y="21317983"/>
            <a:ext cx="4686855" cy="1246495"/>
          </a:xfrm>
          <a:prstGeom prst="rect">
            <a:avLst/>
          </a:prstGeom>
          <a:noFill/>
        </p:spPr>
        <p:txBody>
          <a:bodyPr wrap="square" rtlCol="0">
            <a:spAutoFit/>
          </a:bodyPr>
          <a:lstStyle/>
          <a:p>
            <a:r>
              <a:rPr lang="en-US" sz="2400" b="1" dirty="0"/>
              <a:t>Figure 2. </a:t>
            </a:r>
            <a:r>
              <a:rPr lang="en-US" sz="2400" dirty="0"/>
              <a:t>Aerial view of the quadrat used to assess nest vegetation using pin drops.</a:t>
            </a:r>
            <a:r>
              <a:rPr lang="en-US" sz="2400" b="1" dirty="0"/>
              <a:t>  </a:t>
            </a:r>
          </a:p>
        </p:txBody>
      </p:sp>
      <p:sp>
        <p:nvSpPr>
          <p:cNvPr id="41" name="TextBox 40">
            <a:extLst>
              <a:ext uri="{FF2B5EF4-FFF2-40B4-BE49-F238E27FC236}">
                <a16:creationId xmlns="" xmlns:a16="http://schemas.microsoft.com/office/drawing/2014/main" id="{BA6DC5A2-FA1B-564A-886F-C386FAD639F3}"/>
              </a:ext>
            </a:extLst>
          </p:cNvPr>
          <p:cNvSpPr txBox="1"/>
          <p:nvPr/>
        </p:nvSpPr>
        <p:spPr>
          <a:xfrm>
            <a:off x="15406313" y="29449363"/>
            <a:ext cx="4765463" cy="1569660"/>
          </a:xfrm>
          <a:prstGeom prst="rect">
            <a:avLst/>
          </a:prstGeom>
          <a:noFill/>
        </p:spPr>
        <p:txBody>
          <a:bodyPr wrap="square" rtlCol="0">
            <a:spAutoFit/>
          </a:bodyPr>
          <a:lstStyle/>
          <a:p>
            <a:r>
              <a:rPr lang="en-US" sz="2400" b="1" dirty="0"/>
              <a:t>Figure 3. </a:t>
            </a:r>
            <a:r>
              <a:rPr lang="en-US" sz="2400" dirty="0"/>
              <a:t>Lab members (from left to right) Lois, Maria, Christiana, Kelly, and Taylor counting pin drops for a vegetation survey at Great Bay Blvd.</a:t>
            </a:r>
          </a:p>
        </p:txBody>
      </p:sp>
      <p:sp>
        <p:nvSpPr>
          <p:cNvPr id="15" name="TextBox 14">
            <a:extLst>
              <a:ext uri="{FF2B5EF4-FFF2-40B4-BE49-F238E27FC236}">
                <a16:creationId xmlns="" xmlns:a16="http://schemas.microsoft.com/office/drawing/2014/main" id="{EE4606EF-BA7D-9B4C-BF6C-9B4E2B6AB541}"/>
              </a:ext>
            </a:extLst>
          </p:cNvPr>
          <p:cNvSpPr txBox="1"/>
          <p:nvPr/>
        </p:nvSpPr>
        <p:spPr>
          <a:xfrm>
            <a:off x="30415353" y="15689859"/>
            <a:ext cx="6097095" cy="769441"/>
          </a:xfrm>
          <a:prstGeom prst="rect">
            <a:avLst/>
          </a:prstGeom>
          <a:noFill/>
        </p:spPr>
        <p:txBody>
          <a:bodyPr wrap="square" rtlCol="0">
            <a:spAutoFit/>
          </a:bodyPr>
          <a:lstStyle/>
          <a:p>
            <a:r>
              <a:rPr lang="en-US" sz="2200" b="1" dirty="0"/>
              <a:t>Figure 6. </a:t>
            </a:r>
            <a:r>
              <a:rPr lang="en-US" sz="2200" dirty="0"/>
              <a:t>Total percent of each plant community assigned to nests for each study site.</a:t>
            </a:r>
          </a:p>
        </p:txBody>
      </p:sp>
      <p:sp>
        <p:nvSpPr>
          <p:cNvPr id="3" name="TextBox 2">
            <a:extLst>
              <a:ext uri="{FF2B5EF4-FFF2-40B4-BE49-F238E27FC236}">
                <a16:creationId xmlns="" xmlns:a16="http://schemas.microsoft.com/office/drawing/2014/main" id="{7CFDCF72-F683-A44E-AF3F-53B270331CEF}"/>
              </a:ext>
            </a:extLst>
          </p:cNvPr>
          <p:cNvSpPr txBox="1"/>
          <p:nvPr/>
        </p:nvSpPr>
        <p:spPr>
          <a:xfrm>
            <a:off x="14989478" y="13972654"/>
            <a:ext cx="14064846" cy="2246769"/>
          </a:xfrm>
          <a:prstGeom prst="rect">
            <a:avLst/>
          </a:prstGeom>
          <a:noFill/>
        </p:spPr>
        <p:txBody>
          <a:bodyPr wrap="square" rtlCol="0" anchor="t">
            <a:spAutoFit/>
          </a:bodyPr>
          <a:lstStyle/>
          <a:p>
            <a:pPr algn="ctr"/>
            <a:r>
              <a:rPr lang="en-US" sz="4400" b="1" dirty="0"/>
              <a:t>Hypothesis</a:t>
            </a:r>
            <a:endParaRPr lang="en-US" sz="800" dirty="0"/>
          </a:p>
          <a:p>
            <a:pPr algn="just"/>
            <a:r>
              <a:rPr lang="en-US" sz="2800" dirty="0"/>
              <a:t>          </a:t>
            </a:r>
            <a:r>
              <a:rPr lang="en-US" sz="3200" b="1" dirty="0"/>
              <a:t>Disturbances to </a:t>
            </a:r>
            <a:r>
              <a:rPr lang="en-US" sz="3200" b="1" i="1" dirty="0"/>
              <a:t>M. terrapin terrapin </a:t>
            </a:r>
            <a:r>
              <a:rPr lang="en-US" sz="3200" b="1" dirty="0"/>
              <a:t>nesting locations, including site alteration and plant invasions, will overall create less suitable nesting habitat and may also decrease chances of success for future populations.</a:t>
            </a:r>
            <a:endParaRPr lang="en-US" sz="2800" b="1" dirty="0"/>
          </a:p>
        </p:txBody>
      </p:sp>
      <p:pic>
        <p:nvPicPr>
          <p:cNvPr id="47" name="Picture 46">
            <a:extLst>
              <a:ext uri="{FF2B5EF4-FFF2-40B4-BE49-F238E27FC236}">
                <a16:creationId xmlns="" xmlns:a16="http://schemas.microsoft.com/office/drawing/2014/main" id="{7A00B17B-23EC-574F-9253-46E0E4466D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66315" y="8370494"/>
            <a:ext cx="6103039" cy="3155601"/>
          </a:xfrm>
          <a:prstGeom prst="rect">
            <a:avLst/>
          </a:prstGeom>
        </p:spPr>
      </p:pic>
      <p:sp>
        <p:nvSpPr>
          <p:cNvPr id="5" name="TextBox 4">
            <a:extLst>
              <a:ext uri="{FF2B5EF4-FFF2-40B4-BE49-F238E27FC236}">
                <a16:creationId xmlns="" xmlns:a16="http://schemas.microsoft.com/office/drawing/2014/main" id="{FD8E54A8-B82C-4129-9CBE-EC643D099F9A}"/>
              </a:ext>
            </a:extLst>
          </p:cNvPr>
          <p:cNvSpPr txBox="1"/>
          <p:nvPr/>
        </p:nvSpPr>
        <p:spPr>
          <a:xfrm>
            <a:off x="30353500" y="25874229"/>
            <a:ext cx="12676276" cy="35625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spcAft>
                <a:spcPts val="300"/>
              </a:spcAft>
              <a:buFont typeface="Wingdings" pitchFamily="2" charset="2"/>
              <a:buChar char="v"/>
            </a:pPr>
            <a:r>
              <a:rPr lang="en-US" sz="2600" dirty="0">
                <a:cs typeface="Calibri"/>
              </a:rPr>
              <a:t>Sites will be revisited 60 days after initial data recording</a:t>
            </a:r>
            <a:endParaRPr lang="en-US" sz="2600" dirty="0"/>
          </a:p>
          <a:p>
            <a:pPr marL="457200" indent="-457200" algn="just">
              <a:spcAft>
                <a:spcPts val="300"/>
              </a:spcAft>
              <a:buFont typeface="Wingdings" pitchFamily="2" charset="2"/>
              <a:buChar char="v"/>
            </a:pPr>
            <a:r>
              <a:rPr lang="en-US" sz="2600" dirty="0">
                <a:cs typeface="Calibri"/>
              </a:rPr>
              <a:t>I-Buttons will be removed and temperature data will be analyzed</a:t>
            </a:r>
          </a:p>
          <a:p>
            <a:pPr marL="457200" indent="-457200" algn="just">
              <a:spcAft>
                <a:spcPts val="300"/>
              </a:spcAft>
              <a:buFont typeface="Wingdings" pitchFamily="2" charset="2"/>
              <a:buChar char="v"/>
            </a:pPr>
            <a:r>
              <a:rPr lang="en-US" sz="2600" dirty="0">
                <a:cs typeface="Calibri"/>
              </a:rPr>
              <a:t>Soil samples will be collected to characterize site by particle size</a:t>
            </a:r>
          </a:p>
          <a:p>
            <a:pPr marL="457200" indent="-457200" algn="just">
              <a:spcAft>
                <a:spcPts val="300"/>
              </a:spcAft>
              <a:buFont typeface="Wingdings" pitchFamily="2" charset="2"/>
              <a:buChar char="v"/>
            </a:pPr>
            <a:r>
              <a:rPr lang="en-US" sz="2600" dirty="0">
                <a:cs typeface="Calibri"/>
              </a:rPr>
              <a:t>Vegetation will be assessed again to examine changes in plant community</a:t>
            </a:r>
          </a:p>
          <a:p>
            <a:pPr marL="457200" indent="-457200" algn="just">
              <a:spcAft>
                <a:spcPts val="300"/>
              </a:spcAft>
              <a:buFont typeface="Wingdings" pitchFamily="2" charset="2"/>
              <a:buChar char="v"/>
            </a:pPr>
            <a:r>
              <a:rPr lang="en-US" sz="2600" dirty="0">
                <a:cs typeface="Calibri"/>
              </a:rPr>
              <a:t>Light absorption will be measured again using the </a:t>
            </a:r>
            <a:r>
              <a:rPr lang="en-US" sz="2600" dirty="0" err="1">
                <a:cs typeface="Calibri"/>
              </a:rPr>
              <a:t>ceptometer</a:t>
            </a:r>
            <a:endParaRPr lang="en-US" sz="2600" dirty="0">
              <a:cs typeface="Calibri"/>
            </a:endParaRPr>
          </a:p>
          <a:p>
            <a:pPr marL="457200" indent="-457200" algn="just">
              <a:spcAft>
                <a:spcPts val="300"/>
              </a:spcAft>
              <a:buFont typeface="Wingdings" pitchFamily="2" charset="2"/>
              <a:buChar char="v"/>
            </a:pPr>
            <a:r>
              <a:rPr lang="en-US" sz="2600" dirty="0">
                <a:cs typeface="Calibri"/>
              </a:rPr>
              <a:t>Root samples will be collected to assess post-hatch root biomass</a:t>
            </a:r>
          </a:p>
          <a:p>
            <a:pPr marL="457200" indent="-457200" algn="just">
              <a:spcAft>
                <a:spcPts val="300"/>
              </a:spcAft>
              <a:buFont typeface="Wingdings" pitchFamily="2" charset="2"/>
              <a:buChar char="v"/>
            </a:pPr>
            <a:r>
              <a:rPr lang="en-US" sz="2600" dirty="0">
                <a:cs typeface="Calibri"/>
              </a:rPr>
              <a:t>Nests will be observed for egg desiccation or penetration by surrounding roots</a:t>
            </a:r>
          </a:p>
          <a:p>
            <a:pPr marL="457200" indent="-457200" algn="just">
              <a:spcAft>
                <a:spcPts val="300"/>
              </a:spcAft>
              <a:buFont typeface="Wingdings" pitchFamily="2" charset="2"/>
              <a:buChar char="v"/>
            </a:pPr>
            <a:r>
              <a:rPr lang="en-US" sz="2600" dirty="0">
                <a:cs typeface="Calibri"/>
              </a:rPr>
              <a:t>Statistical software SPSS will be used to run statistical analysis on collected data</a:t>
            </a:r>
          </a:p>
        </p:txBody>
      </p:sp>
      <p:sp>
        <p:nvSpPr>
          <p:cNvPr id="48" name="TextBox 47">
            <a:extLst>
              <a:ext uri="{FF2B5EF4-FFF2-40B4-BE49-F238E27FC236}">
                <a16:creationId xmlns="" xmlns:a16="http://schemas.microsoft.com/office/drawing/2014/main" id="{E97BE6F1-F13D-4FFB-B4E7-68116C5B3B48}"/>
              </a:ext>
            </a:extLst>
          </p:cNvPr>
          <p:cNvSpPr txBox="1"/>
          <p:nvPr/>
        </p:nvSpPr>
        <p:spPr>
          <a:xfrm>
            <a:off x="30353500" y="20523578"/>
            <a:ext cx="12676276" cy="489364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Wingdings" pitchFamily="2" charset="2"/>
              <a:buChar char="v"/>
            </a:pPr>
            <a:r>
              <a:rPr lang="en-US" sz="2600" dirty="0">
                <a:ea typeface="+mn-lt"/>
                <a:cs typeface="+mn-lt"/>
              </a:rPr>
              <a:t>Plant community does </a:t>
            </a:r>
            <a:r>
              <a:rPr lang="en-US" sz="2600" b="1" dirty="0">
                <a:ea typeface="+mn-lt"/>
                <a:cs typeface="+mn-lt"/>
              </a:rPr>
              <a:t>not</a:t>
            </a:r>
            <a:r>
              <a:rPr lang="en-US" sz="2600" dirty="0">
                <a:ea typeface="+mn-lt"/>
                <a:cs typeface="+mn-lt"/>
              </a:rPr>
              <a:t> dictate nest site selection</a:t>
            </a:r>
          </a:p>
          <a:p>
            <a:pPr marL="457200" indent="-457200" algn="just">
              <a:buFont typeface="Wingdings" pitchFamily="2" charset="2"/>
              <a:buChar char="v"/>
            </a:pPr>
            <a:r>
              <a:rPr lang="en-US" sz="2600" i="1" dirty="0">
                <a:ea typeface="+mn-lt"/>
                <a:cs typeface="+mn-lt"/>
              </a:rPr>
              <a:t>P. </a:t>
            </a:r>
            <a:r>
              <a:rPr lang="en-US" sz="2600" i="1" dirty="0" err="1">
                <a:ea typeface="+mn-lt"/>
                <a:cs typeface="+mn-lt"/>
              </a:rPr>
              <a:t>australis</a:t>
            </a:r>
            <a:r>
              <a:rPr lang="en-US" sz="2600" i="1" dirty="0">
                <a:ea typeface="+mn-lt"/>
                <a:cs typeface="+mn-lt"/>
              </a:rPr>
              <a:t> </a:t>
            </a:r>
            <a:r>
              <a:rPr lang="en-US" sz="2600" dirty="0">
                <a:ea typeface="+mn-lt"/>
                <a:cs typeface="+mn-lt"/>
              </a:rPr>
              <a:t>may reduce available photosynthetic light, therefore reducing nest incubation temperature</a:t>
            </a:r>
          </a:p>
          <a:p>
            <a:pPr marL="457200" indent="-457200" algn="just">
              <a:buFont typeface="Wingdings" pitchFamily="2" charset="2"/>
              <a:buChar char="v"/>
            </a:pPr>
            <a:r>
              <a:rPr lang="en-US" sz="2600" i="1" dirty="0">
                <a:ea typeface="+mn-lt"/>
                <a:cs typeface="+mn-lt"/>
              </a:rPr>
              <a:t>P. </a:t>
            </a:r>
            <a:r>
              <a:rPr lang="en-US" sz="2600" i="1" dirty="0" err="1">
                <a:ea typeface="+mn-lt"/>
                <a:cs typeface="+mn-lt"/>
              </a:rPr>
              <a:t>australis</a:t>
            </a:r>
            <a:r>
              <a:rPr lang="en-US" sz="2600" dirty="0">
                <a:ea typeface="+mn-lt"/>
                <a:cs typeface="+mn-lt"/>
              </a:rPr>
              <a:t> negatively impacts floral diversity immediately surrounding the nests, which leaves the area open for other </a:t>
            </a:r>
            <a:r>
              <a:rPr lang="en-US" sz="2600" dirty="0" err="1">
                <a:ea typeface="+mn-lt"/>
                <a:cs typeface="+mn-lt"/>
              </a:rPr>
              <a:t>invasives</a:t>
            </a:r>
            <a:endParaRPr lang="en-US" sz="2600" dirty="0">
              <a:ea typeface="+mn-lt"/>
              <a:cs typeface="+mn-lt"/>
            </a:endParaRPr>
          </a:p>
          <a:p>
            <a:pPr marL="457200" indent="-457200" algn="just">
              <a:buFont typeface="Wingdings" pitchFamily="2" charset="2"/>
              <a:buChar char="v"/>
            </a:pPr>
            <a:r>
              <a:rPr lang="en-US" sz="2600" dirty="0">
                <a:ea typeface="+mn-lt"/>
                <a:cs typeface="+mn-lt"/>
              </a:rPr>
              <a:t>Successful </a:t>
            </a:r>
            <a:r>
              <a:rPr lang="en-US" sz="2600" i="1" dirty="0">
                <a:ea typeface="+mn-lt"/>
                <a:cs typeface="+mn-lt"/>
              </a:rPr>
              <a:t>P. </a:t>
            </a:r>
            <a:r>
              <a:rPr lang="en-US" sz="2600" i="1" dirty="0" err="1">
                <a:ea typeface="+mn-lt"/>
                <a:cs typeface="+mn-lt"/>
              </a:rPr>
              <a:t>australis</a:t>
            </a:r>
            <a:r>
              <a:rPr lang="en-US" sz="2600" dirty="0">
                <a:ea typeface="+mn-lt"/>
                <a:cs typeface="+mn-lt"/>
              </a:rPr>
              <a:t> establishment now leads to less suitable nesting habitat later</a:t>
            </a:r>
          </a:p>
          <a:p>
            <a:pPr marL="1384300" lvl="1" indent="-461963" algn="just">
              <a:buFont typeface="Wingdings" pitchFamily="2" charset="2"/>
              <a:buChar char="v"/>
            </a:pPr>
            <a:r>
              <a:rPr lang="en-US" sz="2600" dirty="0">
                <a:ea typeface="+mn-lt"/>
                <a:cs typeface="+mn-lt"/>
              </a:rPr>
              <a:t>Gravid females may be unable to dig their nest cavities to an optimal depth</a:t>
            </a:r>
          </a:p>
          <a:p>
            <a:pPr marL="1384300" lvl="1" indent="-461963" algn="just">
              <a:buFont typeface="Wingdings" pitchFamily="2" charset="2"/>
              <a:buChar char="v"/>
            </a:pPr>
            <a:r>
              <a:rPr lang="en-US" sz="2600" dirty="0">
                <a:ea typeface="+mn-lt"/>
                <a:cs typeface="+mn-lt"/>
              </a:rPr>
              <a:t> Females may have difficulty maneuvering a robust </a:t>
            </a:r>
            <a:r>
              <a:rPr lang="en-US" sz="2600" i="1" dirty="0">
                <a:ea typeface="+mn-lt"/>
                <a:cs typeface="+mn-lt"/>
              </a:rPr>
              <a:t>P. </a:t>
            </a:r>
            <a:r>
              <a:rPr lang="en-US" sz="2600" i="1" dirty="0" err="1">
                <a:ea typeface="+mn-lt"/>
                <a:cs typeface="+mn-lt"/>
              </a:rPr>
              <a:t>australis</a:t>
            </a:r>
            <a:r>
              <a:rPr lang="en-US" sz="2600" i="1" dirty="0">
                <a:ea typeface="+mn-lt"/>
                <a:cs typeface="+mn-lt"/>
              </a:rPr>
              <a:t> </a:t>
            </a:r>
            <a:r>
              <a:rPr lang="en-US" sz="2600" dirty="0">
                <a:ea typeface="+mn-lt"/>
                <a:cs typeface="+mn-lt"/>
              </a:rPr>
              <a:t>habitat</a:t>
            </a:r>
          </a:p>
          <a:p>
            <a:pPr marL="457200" indent="-457200" algn="just">
              <a:buFont typeface="Wingdings" pitchFamily="2" charset="2"/>
              <a:buChar char="v"/>
            </a:pPr>
            <a:r>
              <a:rPr lang="en-US" sz="2600" dirty="0">
                <a:ea typeface="+mn-lt"/>
                <a:cs typeface="+mn-lt"/>
              </a:rPr>
              <a:t>It is expected that grasses will have greater below ground biomass, therefore taking away large quantities of nutrients from nearby nests</a:t>
            </a:r>
          </a:p>
          <a:p>
            <a:pPr marL="457200" indent="-457200" algn="just">
              <a:buFont typeface="Wingdings" pitchFamily="2" charset="2"/>
              <a:buChar char="v"/>
            </a:pPr>
            <a:r>
              <a:rPr lang="en-US" sz="2600" dirty="0">
                <a:ea typeface="+mn-lt"/>
                <a:cs typeface="+mn-lt"/>
              </a:rPr>
              <a:t>Disturbed habitats could inhibit hatchlings from traveling to the water post-hatch if no unobstructed path exists</a:t>
            </a:r>
          </a:p>
        </p:txBody>
      </p:sp>
      <p:sp>
        <p:nvSpPr>
          <p:cNvPr id="50" name="TextBox 49">
            <a:extLst>
              <a:ext uri="{FF2B5EF4-FFF2-40B4-BE49-F238E27FC236}">
                <a16:creationId xmlns="" xmlns:a16="http://schemas.microsoft.com/office/drawing/2014/main" id="{CF0CA7F8-4D3F-D941-A26D-C8AF53E5FA98}"/>
              </a:ext>
            </a:extLst>
          </p:cNvPr>
          <p:cNvSpPr txBox="1"/>
          <p:nvPr/>
        </p:nvSpPr>
        <p:spPr>
          <a:xfrm>
            <a:off x="30353501" y="16468459"/>
            <a:ext cx="6479216" cy="3831818"/>
          </a:xfrm>
          <a:prstGeom prst="rect">
            <a:avLst/>
          </a:prstGeom>
          <a:noFill/>
        </p:spPr>
        <p:txBody>
          <a:bodyPr wrap="square" rtlCol="0">
            <a:spAutoFit/>
          </a:bodyPr>
          <a:lstStyle/>
          <a:p>
            <a:pPr marL="466725" indent="-466725">
              <a:buFont typeface="Wingdings" pitchFamily="2" charset="2"/>
              <a:buChar char="v"/>
            </a:pPr>
            <a:r>
              <a:rPr lang="en-US" sz="2600" dirty="0"/>
              <a:t>No established trend between nest site selection and type of plant community</a:t>
            </a:r>
          </a:p>
          <a:p>
            <a:pPr marL="466725" indent="-466725">
              <a:buFont typeface="Wingdings" pitchFamily="2" charset="2"/>
              <a:buChar char="v"/>
            </a:pPr>
            <a:r>
              <a:rPr lang="en-US" sz="2600" dirty="0"/>
              <a:t>Human interference did not seem to attract or deter nesting</a:t>
            </a:r>
          </a:p>
          <a:p>
            <a:pPr marL="466725" indent="-466725">
              <a:buFont typeface="Wingdings" pitchFamily="2" charset="2"/>
              <a:buChar char="v"/>
            </a:pPr>
            <a:r>
              <a:rPr lang="en-US" sz="2600" dirty="0"/>
              <a:t>Light absorption was the greatest within </a:t>
            </a:r>
            <a:r>
              <a:rPr lang="en-US" sz="2600" i="1" dirty="0"/>
              <a:t>P. </a:t>
            </a:r>
            <a:r>
              <a:rPr lang="en-US" sz="2600" i="1" dirty="0" err="1"/>
              <a:t>australis</a:t>
            </a:r>
            <a:r>
              <a:rPr lang="en-US" sz="2600" i="1" dirty="0"/>
              <a:t> </a:t>
            </a:r>
            <a:r>
              <a:rPr lang="en-US" sz="2600" dirty="0"/>
              <a:t>plant community  type</a:t>
            </a:r>
          </a:p>
          <a:p>
            <a:pPr marL="466725" indent="-466725">
              <a:buFont typeface="Wingdings" pitchFamily="2" charset="2"/>
              <a:buChar char="v"/>
            </a:pPr>
            <a:r>
              <a:rPr lang="en-US" sz="2600" dirty="0"/>
              <a:t>Plot diversity was significantly greater (p = 0.00) in plots more than 5 meters away from </a:t>
            </a:r>
            <a:r>
              <a:rPr lang="en-US" sz="2600" i="1" dirty="0"/>
              <a:t>P. </a:t>
            </a:r>
            <a:r>
              <a:rPr lang="en-US" sz="2600" i="1" dirty="0" err="1"/>
              <a:t>australis</a:t>
            </a:r>
            <a:endParaRPr lang="en-US" sz="2600" dirty="0"/>
          </a:p>
        </p:txBody>
      </p:sp>
      <p:grpSp>
        <p:nvGrpSpPr>
          <p:cNvPr id="17" name="Group 16">
            <a:extLst>
              <a:ext uri="{FF2B5EF4-FFF2-40B4-BE49-F238E27FC236}">
                <a16:creationId xmlns="" xmlns:a16="http://schemas.microsoft.com/office/drawing/2014/main" id="{1053C55C-455F-FC41-9933-4054F51B68A3}"/>
              </a:ext>
            </a:extLst>
          </p:cNvPr>
          <p:cNvGrpSpPr/>
          <p:nvPr/>
        </p:nvGrpSpPr>
        <p:grpSpPr>
          <a:xfrm>
            <a:off x="1632261" y="22111035"/>
            <a:ext cx="11843632" cy="7180159"/>
            <a:chOff x="1632261" y="22339634"/>
            <a:chExt cx="11843632" cy="7180159"/>
          </a:xfrm>
        </p:grpSpPr>
        <p:pic>
          <p:nvPicPr>
            <p:cNvPr id="44" name="Picture 43">
              <a:extLst>
                <a:ext uri="{FF2B5EF4-FFF2-40B4-BE49-F238E27FC236}">
                  <a16:creationId xmlns="" xmlns:a16="http://schemas.microsoft.com/office/drawing/2014/main" id="{9F7E9344-1D62-6C4E-B81D-1DD82F4E1233}"/>
                </a:ext>
              </a:extLst>
            </p:cNvPr>
            <p:cNvPicPr>
              <a:picLocks noChangeAspect="1"/>
            </p:cNvPicPr>
            <p:nvPr/>
          </p:nvPicPr>
          <p:blipFill>
            <a:blip r:embed="rId12">
              <a:alphaModFix amt="90000"/>
              <a:extLst>
                <a:ext uri="{28A0092B-C50C-407E-A947-70E740481C1C}">
                  <a14:useLocalDpi xmlns:a14="http://schemas.microsoft.com/office/drawing/2010/main" val="0"/>
                </a:ext>
              </a:extLst>
            </a:blip>
            <a:stretch>
              <a:fillRect/>
            </a:stretch>
          </p:blipFill>
          <p:spPr>
            <a:xfrm>
              <a:off x="1632261" y="22339634"/>
              <a:ext cx="11843632" cy="7159223"/>
            </a:xfrm>
            <a:prstGeom prst="roundRect">
              <a:avLst>
                <a:gd name="adj" fmla="val 8594"/>
              </a:avLst>
            </a:prstGeom>
            <a:solidFill>
              <a:srgbClr val="FFFFFF">
                <a:shade val="85000"/>
              </a:srgbClr>
            </a:solidFill>
            <a:ln>
              <a:noFill/>
            </a:ln>
            <a:effectLst/>
          </p:spPr>
        </p:pic>
        <p:pic>
          <p:nvPicPr>
            <p:cNvPr id="31" name="Picture 30">
              <a:extLst>
                <a:ext uri="{FF2B5EF4-FFF2-40B4-BE49-F238E27FC236}">
                  <a16:creationId xmlns="" xmlns:a16="http://schemas.microsoft.com/office/drawing/2014/main" id="{1BD2DD12-ACAE-C542-9F78-EF5E3DDE0C63}"/>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0355410" y="25256041"/>
              <a:ext cx="2377440" cy="1828800"/>
            </a:xfrm>
            <a:prstGeom prst="roundRect">
              <a:avLst>
                <a:gd name="adj" fmla="val 8594"/>
              </a:avLst>
            </a:prstGeom>
            <a:solidFill>
              <a:srgbClr val="FFFFFF">
                <a:shade val="85000"/>
              </a:srgbClr>
            </a:solidFill>
            <a:ln>
              <a:solidFill>
                <a:schemeClr val="bg1"/>
              </a:solidFill>
            </a:ln>
            <a:effectLst/>
          </p:spPr>
        </p:pic>
        <p:pic>
          <p:nvPicPr>
            <p:cNvPr id="22" name="Picture 21">
              <a:extLst>
                <a:ext uri="{FF2B5EF4-FFF2-40B4-BE49-F238E27FC236}">
                  <a16:creationId xmlns="" xmlns:a16="http://schemas.microsoft.com/office/drawing/2014/main" id="{46F6FA6D-9D51-2E42-89B1-B524458213EB}"/>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0369071" y="27122397"/>
              <a:ext cx="2377440" cy="1828800"/>
            </a:xfrm>
            <a:prstGeom prst="roundRect">
              <a:avLst>
                <a:gd name="adj" fmla="val 8594"/>
              </a:avLst>
            </a:prstGeom>
            <a:solidFill>
              <a:srgbClr val="FFFFFF">
                <a:shade val="85000"/>
              </a:srgbClr>
            </a:solidFill>
            <a:ln>
              <a:solidFill>
                <a:schemeClr val="bg1"/>
              </a:solidFill>
            </a:ln>
            <a:effectLst/>
          </p:spPr>
        </p:pic>
        <p:sp>
          <p:nvSpPr>
            <p:cNvPr id="32" name="TextBox 54">
              <a:extLst>
                <a:ext uri="{FF2B5EF4-FFF2-40B4-BE49-F238E27FC236}">
                  <a16:creationId xmlns="" xmlns:a16="http://schemas.microsoft.com/office/drawing/2014/main" id="{3EA75CEE-04A0-EA46-92A2-63A75C46DFE1}"/>
                </a:ext>
              </a:extLst>
            </p:cNvPr>
            <p:cNvSpPr txBox="1"/>
            <p:nvPr/>
          </p:nvSpPr>
          <p:spPr>
            <a:xfrm>
              <a:off x="10655153" y="28951197"/>
              <a:ext cx="2073305" cy="461665"/>
            </a:xfrm>
            <a:prstGeom prst="rect">
              <a:avLst/>
            </a:prstGeom>
            <a:noFill/>
          </p:spPr>
          <p:txBody>
            <a:bodyPr wrap="square" rtlCol="0">
              <a:spAutoFit/>
            </a:bodyPr>
            <a:lstStyle/>
            <a:p>
              <a:r>
                <a:rPr lang="en-US" sz="2400" dirty="0">
                  <a:solidFill>
                    <a:schemeClr val="bg1"/>
                  </a:solidFill>
                </a:rPr>
                <a:t>Great Bay Blvd</a:t>
              </a:r>
            </a:p>
          </p:txBody>
        </p:sp>
        <p:pic>
          <p:nvPicPr>
            <p:cNvPr id="6" name="Picture 5">
              <a:extLst>
                <a:ext uri="{FF2B5EF4-FFF2-40B4-BE49-F238E27FC236}">
                  <a16:creationId xmlns="" xmlns:a16="http://schemas.microsoft.com/office/drawing/2014/main" id="{F08D0DB5-8BCD-2C4B-A1E8-014007E45E6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75840" y="27248485"/>
              <a:ext cx="2377440" cy="1831211"/>
            </a:xfrm>
            <a:prstGeom prst="roundRect">
              <a:avLst>
                <a:gd name="adj" fmla="val 8594"/>
              </a:avLst>
            </a:prstGeom>
            <a:solidFill>
              <a:srgbClr val="FFFFFF">
                <a:shade val="85000"/>
              </a:srgbClr>
            </a:solidFill>
            <a:ln>
              <a:solidFill>
                <a:schemeClr val="bg1"/>
              </a:solidFill>
            </a:ln>
            <a:effectLst/>
          </p:spPr>
        </p:pic>
        <p:cxnSp>
          <p:nvCxnSpPr>
            <p:cNvPr id="49" name="Straight Connector 48">
              <a:extLst>
                <a:ext uri="{FF2B5EF4-FFF2-40B4-BE49-F238E27FC236}">
                  <a16:creationId xmlns="" xmlns:a16="http://schemas.microsoft.com/office/drawing/2014/main" id="{01EF9E21-CCA6-F848-BA8C-3988E69FA61F}"/>
                </a:ext>
              </a:extLst>
            </p:cNvPr>
            <p:cNvCxnSpPr>
              <a:cxnSpLocks/>
            </p:cNvCxnSpPr>
            <p:nvPr/>
          </p:nvCxnSpPr>
          <p:spPr>
            <a:xfrm>
              <a:off x="6091197" y="22855815"/>
              <a:ext cx="4507132" cy="40234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 xmlns:a16="http://schemas.microsoft.com/office/drawing/2014/main" id="{AF71418F-0631-1742-8479-B690DDC205DF}"/>
                </a:ext>
              </a:extLst>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4559878" y="27252097"/>
              <a:ext cx="2377440" cy="1828800"/>
            </a:xfrm>
            <a:prstGeom prst="roundRect">
              <a:avLst>
                <a:gd name="adj" fmla="val 8594"/>
              </a:avLst>
            </a:prstGeom>
            <a:solidFill>
              <a:srgbClr val="FFFFFF">
                <a:shade val="85000"/>
              </a:srgbClr>
            </a:solidFill>
            <a:ln>
              <a:solidFill>
                <a:schemeClr val="bg1"/>
              </a:solidFill>
            </a:ln>
            <a:effectLst/>
          </p:spPr>
        </p:pic>
        <p:sp>
          <p:nvSpPr>
            <p:cNvPr id="61" name="TextBox 60">
              <a:extLst>
                <a:ext uri="{FF2B5EF4-FFF2-40B4-BE49-F238E27FC236}">
                  <a16:creationId xmlns="" xmlns:a16="http://schemas.microsoft.com/office/drawing/2014/main" id="{918E12E8-6746-E046-A3E9-02B3B543F838}"/>
                </a:ext>
              </a:extLst>
            </p:cNvPr>
            <p:cNvSpPr txBox="1"/>
            <p:nvPr/>
          </p:nvSpPr>
          <p:spPr>
            <a:xfrm>
              <a:off x="5793629" y="29058128"/>
              <a:ext cx="2978928" cy="461665"/>
            </a:xfrm>
            <a:prstGeom prst="rect">
              <a:avLst/>
            </a:prstGeom>
            <a:noFill/>
          </p:spPr>
          <p:txBody>
            <a:bodyPr wrap="square" rtlCol="0">
              <a:spAutoFit/>
            </a:bodyPr>
            <a:lstStyle/>
            <a:p>
              <a:r>
                <a:rPr lang="en-US" sz="2400" dirty="0">
                  <a:solidFill>
                    <a:schemeClr val="bg1"/>
                  </a:solidFill>
                </a:rPr>
                <a:t>Wetlands Institute</a:t>
              </a:r>
            </a:p>
          </p:txBody>
        </p:sp>
        <p:grpSp>
          <p:nvGrpSpPr>
            <p:cNvPr id="29" name="Group 28">
              <a:extLst>
                <a:ext uri="{FF2B5EF4-FFF2-40B4-BE49-F238E27FC236}">
                  <a16:creationId xmlns="" xmlns:a16="http://schemas.microsoft.com/office/drawing/2014/main" id="{C293C642-40D9-D64D-8888-6B3D710B5A66}"/>
                </a:ext>
              </a:extLst>
            </p:cNvPr>
            <p:cNvGrpSpPr/>
            <p:nvPr/>
          </p:nvGrpSpPr>
          <p:grpSpPr>
            <a:xfrm>
              <a:off x="2099310" y="22764233"/>
              <a:ext cx="2377440" cy="2286001"/>
              <a:chOff x="6705047" y="24101357"/>
              <a:chExt cx="2703627" cy="2837215"/>
            </a:xfrm>
          </p:grpSpPr>
          <p:pic>
            <p:nvPicPr>
              <p:cNvPr id="35" name="Picture 34">
                <a:extLst>
                  <a:ext uri="{FF2B5EF4-FFF2-40B4-BE49-F238E27FC236}">
                    <a16:creationId xmlns="" xmlns:a16="http://schemas.microsoft.com/office/drawing/2014/main" id="{2EDD7D28-BCD1-AF4D-8761-15D833023728}"/>
                  </a:ext>
                </a:extLst>
              </p:cNvPr>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6705047" y="24101357"/>
                <a:ext cx="2703627" cy="2269771"/>
              </a:xfrm>
              <a:prstGeom prst="roundRect">
                <a:avLst>
                  <a:gd name="adj" fmla="val 8594"/>
                </a:avLst>
              </a:prstGeom>
              <a:solidFill>
                <a:srgbClr val="FFFFFF">
                  <a:shade val="85000"/>
                </a:srgbClr>
              </a:solidFill>
              <a:ln>
                <a:solidFill>
                  <a:schemeClr val="bg1"/>
                </a:solidFill>
              </a:ln>
              <a:effectLst/>
            </p:spPr>
          </p:pic>
          <p:sp>
            <p:nvSpPr>
              <p:cNvPr id="55" name="TextBox 54">
                <a:extLst>
                  <a:ext uri="{FF2B5EF4-FFF2-40B4-BE49-F238E27FC236}">
                    <a16:creationId xmlns="" xmlns:a16="http://schemas.microsoft.com/office/drawing/2014/main" id="{3EA75CEE-04A0-EA46-92A2-63A75C46DFE1}"/>
                  </a:ext>
                </a:extLst>
              </p:cNvPr>
              <p:cNvSpPr txBox="1"/>
              <p:nvPr/>
            </p:nvSpPr>
            <p:spPr>
              <a:xfrm>
                <a:off x="6990703" y="26370458"/>
                <a:ext cx="2315431" cy="568114"/>
              </a:xfrm>
              <a:prstGeom prst="rect">
                <a:avLst/>
              </a:prstGeom>
              <a:noFill/>
              <a:ln>
                <a:noFill/>
              </a:ln>
            </p:spPr>
            <p:txBody>
              <a:bodyPr wrap="square" rtlCol="0">
                <a:spAutoFit/>
              </a:bodyPr>
              <a:lstStyle/>
              <a:p>
                <a:r>
                  <a:rPr lang="en-US" sz="2400" dirty="0">
                    <a:solidFill>
                      <a:schemeClr val="bg1"/>
                    </a:solidFill>
                  </a:rPr>
                  <a:t>Cedar Bonnet</a:t>
                </a:r>
              </a:p>
            </p:txBody>
          </p:sp>
        </p:grpSp>
        <p:cxnSp>
          <p:nvCxnSpPr>
            <p:cNvPr id="69" name="Straight Connector 68">
              <a:extLst>
                <a:ext uri="{FF2B5EF4-FFF2-40B4-BE49-F238E27FC236}">
                  <a16:creationId xmlns="" xmlns:a16="http://schemas.microsoft.com/office/drawing/2014/main" id="{10E73BBE-A36F-0949-9544-AC99673C99F4}"/>
                </a:ext>
              </a:extLst>
            </p:cNvPr>
            <p:cNvCxnSpPr>
              <a:cxnSpLocks/>
              <a:endCxn id="45" idx="1"/>
            </p:cNvCxnSpPr>
            <p:nvPr/>
          </p:nvCxnSpPr>
          <p:spPr>
            <a:xfrm flipV="1">
              <a:off x="2345333" y="28166497"/>
              <a:ext cx="2214545" cy="638736"/>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2571BAA7-A901-6E4C-A687-6E39D4E4C20E}"/>
                </a:ext>
              </a:extLst>
            </p:cNvPr>
            <p:cNvCxnSpPr>
              <a:cxnSpLocks/>
            </p:cNvCxnSpPr>
            <p:nvPr/>
          </p:nvCxnSpPr>
          <p:spPr>
            <a:xfrm flipH="1" flipV="1">
              <a:off x="4476750" y="23703989"/>
              <a:ext cx="501136" cy="106296"/>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 xmlns:a16="http://schemas.microsoft.com/office/drawing/2014/main" id="{7DF7C627-A606-E145-B630-F3A2B049D201}"/>
                </a:ext>
              </a:extLst>
            </p:cNvPr>
            <p:cNvGrpSpPr/>
            <p:nvPr/>
          </p:nvGrpSpPr>
          <p:grpSpPr>
            <a:xfrm>
              <a:off x="7147487" y="23619140"/>
              <a:ext cx="2675049" cy="2254392"/>
              <a:chOff x="10332288" y="22368687"/>
              <a:chExt cx="3473903" cy="2956564"/>
            </a:xfrm>
          </p:grpSpPr>
          <p:pic>
            <p:nvPicPr>
              <p:cNvPr id="16" name="Picture 15">
                <a:extLst>
                  <a:ext uri="{FF2B5EF4-FFF2-40B4-BE49-F238E27FC236}">
                    <a16:creationId xmlns="" xmlns:a16="http://schemas.microsoft.com/office/drawing/2014/main" id="{49769E68-E02E-0740-A122-F8A8ABC57B12}"/>
                  </a:ext>
                </a:extLst>
              </p:cNvPr>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10399992" y="22368687"/>
                <a:ext cx="3087419" cy="2398414"/>
              </a:xfrm>
              <a:prstGeom prst="roundRect">
                <a:avLst>
                  <a:gd name="adj" fmla="val 8594"/>
                </a:avLst>
              </a:prstGeom>
              <a:solidFill>
                <a:srgbClr val="FFFFFF">
                  <a:shade val="85000"/>
                </a:srgbClr>
              </a:solidFill>
              <a:ln>
                <a:solidFill>
                  <a:schemeClr val="bg1"/>
                </a:solidFill>
              </a:ln>
              <a:effectLst/>
            </p:spPr>
          </p:pic>
          <p:sp>
            <p:nvSpPr>
              <p:cNvPr id="53" name="TextBox 52">
                <a:extLst>
                  <a:ext uri="{FF2B5EF4-FFF2-40B4-BE49-F238E27FC236}">
                    <a16:creationId xmlns="" xmlns:a16="http://schemas.microsoft.com/office/drawing/2014/main" id="{95D8C922-4975-3547-AD6D-F2384705B4B8}"/>
                  </a:ext>
                </a:extLst>
              </p:cNvPr>
              <p:cNvSpPr txBox="1"/>
              <p:nvPr/>
            </p:nvSpPr>
            <p:spPr>
              <a:xfrm>
                <a:off x="10332288" y="24719792"/>
                <a:ext cx="3473903" cy="605459"/>
              </a:xfrm>
              <a:prstGeom prst="rect">
                <a:avLst/>
              </a:prstGeom>
              <a:noFill/>
              <a:ln>
                <a:noFill/>
              </a:ln>
            </p:spPr>
            <p:txBody>
              <a:bodyPr wrap="square" rtlCol="0">
                <a:spAutoFit/>
              </a:bodyPr>
              <a:lstStyle/>
              <a:p>
                <a:r>
                  <a:rPr lang="en-US" sz="2400" dirty="0">
                    <a:solidFill>
                      <a:schemeClr val="bg1"/>
                    </a:solidFill>
                  </a:rPr>
                  <a:t>Cedar Run Dock Rd</a:t>
                </a:r>
              </a:p>
            </p:txBody>
          </p:sp>
        </p:grpSp>
        <p:cxnSp>
          <p:nvCxnSpPr>
            <p:cNvPr id="81" name="Straight Connector 80">
              <a:extLst>
                <a:ext uri="{FF2B5EF4-FFF2-40B4-BE49-F238E27FC236}">
                  <a16:creationId xmlns="" xmlns:a16="http://schemas.microsoft.com/office/drawing/2014/main" id="{3C7AE472-2A69-EE44-A028-9CA688D15828}"/>
                </a:ext>
              </a:extLst>
            </p:cNvPr>
            <p:cNvCxnSpPr>
              <a:cxnSpLocks/>
            </p:cNvCxnSpPr>
            <p:nvPr/>
          </p:nvCxnSpPr>
          <p:spPr>
            <a:xfrm>
              <a:off x="5650802" y="24025547"/>
              <a:ext cx="1510298" cy="527055"/>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 xmlns:a16="http://schemas.microsoft.com/office/drawing/2014/main" id="{704B34D4-460E-7547-8945-09E7AC692BD5}"/>
                </a:ext>
              </a:extLst>
            </p:cNvPr>
            <p:cNvGrpSpPr/>
            <p:nvPr/>
          </p:nvGrpSpPr>
          <p:grpSpPr>
            <a:xfrm>
              <a:off x="10598329" y="22659860"/>
              <a:ext cx="2377440" cy="2298789"/>
              <a:chOff x="6449973" y="21962907"/>
              <a:chExt cx="2757595" cy="2808868"/>
            </a:xfrm>
          </p:grpSpPr>
          <p:sp>
            <p:nvSpPr>
              <p:cNvPr id="23" name="TextBox 22">
                <a:extLst>
                  <a:ext uri="{FF2B5EF4-FFF2-40B4-BE49-F238E27FC236}">
                    <a16:creationId xmlns="" xmlns:a16="http://schemas.microsoft.com/office/drawing/2014/main" id="{626CDF6E-4461-044A-8C42-14F24B72A552}"/>
                  </a:ext>
                </a:extLst>
              </p:cNvPr>
              <p:cNvSpPr txBox="1"/>
              <p:nvPr/>
            </p:nvSpPr>
            <p:spPr>
              <a:xfrm>
                <a:off x="6865911" y="24195419"/>
                <a:ext cx="2297262" cy="576356"/>
              </a:xfrm>
              <a:prstGeom prst="rect">
                <a:avLst/>
              </a:prstGeom>
              <a:noFill/>
              <a:ln>
                <a:noFill/>
              </a:ln>
            </p:spPr>
            <p:txBody>
              <a:bodyPr wrap="square" rtlCol="0">
                <a:spAutoFit/>
              </a:bodyPr>
              <a:lstStyle/>
              <a:p>
                <a:r>
                  <a:rPr lang="en-US" sz="2400" dirty="0">
                    <a:solidFill>
                      <a:schemeClr val="bg1"/>
                    </a:solidFill>
                  </a:rPr>
                  <a:t>Sedge Island</a:t>
                </a:r>
              </a:p>
            </p:txBody>
          </p:sp>
          <p:pic>
            <p:nvPicPr>
              <p:cNvPr id="19" name="Picture 18">
                <a:extLst>
                  <a:ext uri="{FF2B5EF4-FFF2-40B4-BE49-F238E27FC236}">
                    <a16:creationId xmlns="" xmlns:a16="http://schemas.microsoft.com/office/drawing/2014/main" id="{8BFDC529-B2BF-5644-99C9-8A7EC2FC90C5}"/>
                  </a:ext>
                </a:extLst>
              </p:cNvPr>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6449973" y="21962907"/>
                <a:ext cx="2757595" cy="2234593"/>
              </a:xfrm>
              <a:prstGeom prst="roundRect">
                <a:avLst>
                  <a:gd name="adj" fmla="val 8594"/>
                </a:avLst>
              </a:prstGeom>
              <a:solidFill>
                <a:srgbClr val="FFFFFF">
                  <a:shade val="85000"/>
                </a:srgbClr>
              </a:solidFill>
              <a:ln>
                <a:solidFill>
                  <a:schemeClr val="bg1"/>
                </a:solidFill>
              </a:ln>
              <a:effectLst/>
            </p:spPr>
          </p:pic>
        </p:grpSp>
        <p:cxnSp>
          <p:nvCxnSpPr>
            <p:cNvPr id="80" name="Straight Connector 79">
              <a:extLst>
                <a:ext uri="{FF2B5EF4-FFF2-40B4-BE49-F238E27FC236}">
                  <a16:creationId xmlns="" xmlns:a16="http://schemas.microsoft.com/office/drawing/2014/main" id="{3EF98B1A-F90F-3A41-B2A5-5473A39BDB4A}"/>
                </a:ext>
              </a:extLst>
            </p:cNvPr>
            <p:cNvCxnSpPr>
              <a:cxnSpLocks/>
            </p:cNvCxnSpPr>
            <p:nvPr/>
          </p:nvCxnSpPr>
          <p:spPr>
            <a:xfrm>
              <a:off x="4781519" y="24842765"/>
              <a:ext cx="5535369" cy="2768923"/>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7" name="Picture 86">
            <a:extLst>
              <a:ext uri="{FF2B5EF4-FFF2-40B4-BE49-F238E27FC236}">
                <a16:creationId xmlns="" xmlns:a16="http://schemas.microsoft.com/office/drawing/2014/main" id="{278B383A-878E-B440-B6B8-FC0F693A80E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419104" y="23188134"/>
            <a:ext cx="4669544" cy="6226060"/>
          </a:xfrm>
          <a:prstGeom prst="roundRect">
            <a:avLst>
              <a:gd name="adj" fmla="val 8594"/>
            </a:avLst>
          </a:prstGeom>
          <a:solidFill>
            <a:srgbClr val="FFFFFF">
              <a:shade val="85000"/>
            </a:srgbClr>
          </a:solidFill>
          <a:ln>
            <a:solidFill>
              <a:schemeClr val="bg1"/>
            </a:solidFill>
          </a:ln>
          <a:effectLst/>
        </p:spPr>
      </p:pic>
      <p:sp>
        <p:nvSpPr>
          <p:cNvPr id="92" name="TextBox 91">
            <a:extLst>
              <a:ext uri="{FF2B5EF4-FFF2-40B4-BE49-F238E27FC236}">
                <a16:creationId xmlns="" xmlns:a16="http://schemas.microsoft.com/office/drawing/2014/main" id="{B108D6DA-7E81-024B-B9F7-11D8D413574A}"/>
              </a:ext>
            </a:extLst>
          </p:cNvPr>
          <p:cNvSpPr txBox="1"/>
          <p:nvPr/>
        </p:nvSpPr>
        <p:spPr>
          <a:xfrm>
            <a:off x="20830835" y="29445160"/>
            <a:ext cx="4156543" cy="1569660"/>
          </a:xfrm>
          <a:prstGeom prst="rect">
            <a:avLst/>
          </a:prstGeom>
          <a:noFill/>
        </p:spPr>
        <p:txBody>
          <a:bodyPr wrap="square" rtlCol="0" anchor="t">
            <a:spAutoFit/>
          </a:bodyPr>
          <a:lstStyle/>
          <a:p>
            <a:r>
              <a:rPr lang="en-US" sz="2400" b="1"/>
              <a:t>Figure 4. </a:t>
            </a:r>
            <a:r>
              <a:rPr lang="en-US" sz="2400"/>
              <a:t>Plot vegetation being assessed by lab members Christiana (left) and Kelly (right) at Great Bay Boulevard.</a:t>
            </a:r>
          </a:p>
        </p:txBody>
      </p:sp>
      <p:pic>
        <p:nvPicPr>
          <p:cNvPr id="88" name="Picture 87">
            <a:extLst>
              <a:ext uri="{FF2B5EF4-FFF2-40B4-BE49-F238E27FC236}">
                <a16:creationId xmlns="" xmlns:a16="http://schemas.microsoft.com/office/drawing/2014/main" id="{10A293E7-6046-6E4A-AA5A-5B5F2D0538D8}"/>
              </a:ext>
            </a:extLst>
          </p:cNvPr>
          <p:cNvPicPr>
            <a:picLocks noChangeAspect="1"/>
          </p:cNvPicPr>
          <p:nvPr/>
        </p:nvPicPr>
        <p:blipFill>
          <a:blip r:embed="rId21"/>
          <a:stretch>
            <a:fillRect/>
          </a:stretch>
        </p:blipFill>
        <p:spPr>
          <a:xfrm>
            <a:off x="2939723" y="441705"/>
            <a:ext cx="4728442" cy="1600200"/>
          </a:xfrm>
          <a:prstGeom prst="rect">
            <a:avLst/>
          </a:prstGeom>
        </p:spPr>
      </p:pic>
      <p:graphicFrame>
        <p:nvGraphicFramePr>
          <p:cNvPr id="98" name="Table 97">
            <a:extLst>
              <a:ext uri="{FF2B5EF4-FFF2-40B4-BE49-F238E27FC236}">
                <a16:creationId xmlns="" xmlns:a16="http://schemas.microsoft.com/office/drawing/2014/main" id="{8D1CBBE3-B5CB-7640-A125-D40B4CAF386A}"/>
              </a:ext>
            </a:extLst>
          </p:cNvPr>
          <p:cNvGraphicFramePr>
            <a:graphicFrameLocks noGrp="1"/>
          </p:cNvGraphicFramePr>
          <p:nvPr>
            <p:extLst>
              <p:ext uri="{D42A27DB-BD31-4B8C-83A1-F6EECF244321}">
                <p14:modId xmlns:p14="http://schemas.microsoft.com/office/powerpoint/2010/main" val="4228043978"/>
              </p:ext>
            </p:extLst>
          </p:nvPr>
        </p:nvGraphicFramePr>
        <p:xfrm>
          <a:off x="30462040" y="6895706"/>
          <a:ext cx="6116418" cy="1218352"/>
        </p:xfrm>
        <a:graphic>
          <a:graphicData uri="http://schemas.openxmlformats.org/drawingml/2006/table">
            <a:tbl>
              <a:tblPr firstRow="1">
                <a:tableStyleId>{7DF18680-E054-41AD-8BC1-D1AEF772440D}</a:tableStyleId>
              </a:tblPr>
              <a:tblGrid>
                <a:gridCol w="2962163">
                  <a:extLst>
                    <a:ext uri="{9D8B030D-6E8A-4147-A177-3AD203B41FA5}">
                      <a16:colId xmlns="" xmlns:a16="http://schemas.microsoft.com/office/drawing/2014/main" val="1544973305"/>
                    </a:ext>
                  </a:extLst>
                </a:gridCol>
                <a:gridCol w="3154255">
                  <a:extLst>
                    <a:ext uri="{9D8B030D-6E8A-4147-A177-3AD203B41FA5}">
                      <a16:colId xmlns="" xmlns:a16="http://schemas.microsoft.com/office/drawing/2014/main" val="83390604"/>
                    </a:ext>
                  </a:extLst>
                </a:gridCol>
              </a:tblGrid>
              <a:tr h="358534">
                <a:tc>
                  <a:txBody>
                    <a:bodyPr/>
                    <a:lstStyle/>
                    <a:p>
                      <a:pPr marL="0" marR="0" algn="ctr">
                        <a:lnSpc>
                          <a:spcPts val="1800"/>
                        </a:lnSpc>
                        <a:spcBef>
                          <a:spcPts val="0"/>
                        </a:spcBef>
                        <a:spcAft>
                          <a:spcPts val="0"/>
                        </a:spcAft>
                      </a:pPr>
                      <a:r>
                        <a:rPr lang="en-US" sz="2000" i="1" dirty="0">
                          <a:solidFill>
                            <a:schemeClr val="tx1"/>
                          </a:solidFill>
                          <a:effectLst/>
                        </a:rPr>
                        <a:t>P. </a:t>
                      </a:r>
                      <a:r>
                        <a:rPr lang="en-US" sz="2000" i="1" dirty="0" err="1">
                          <a:solidFill>
                            <a:schemeClr val="tx1"/>
                          </a:solidFill>
                          <a:effectLst/>
                        </a:rPr>
                        <a:t>australis</a:t>
                      </a:r>
                      <a:endParaRPr lang="en-US" sz="1800" i="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ts val="1800"/>
                        </a:lnSpc>
                        <a:spcBef>
                          <a:spcPts val="0"/>
                        </a:spcBef>
                        <a:spcAft>
                          <a:spcPts val="0"/>
                        </a:spcAft>
                      </a:pPr>
                      <a:r>
                        <a:rPr lang="en-US" sz="2000" dirty="0">
                          <a:solidFill>
                            <a:schemeClr val="tx1"/>
                          </a:solidFill>
                          <a:effectLst/>
                        </a:rPr>
                        <a:t>Diversity</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 xmlns:a16="http://schemas.microsoft.com/office/drawing/2014/main" val="2807083334"/>
                  </a:ext>
                </a:extLst>
              </a:tr>
              <a:tr h="429909">
                <a:tc>
                  <a:txBody>
                    <a:bodyPr/>
                    <a:lstStyle/>
                    <a:p>
                      <a:pPr marL="0" marR="0" algn="ctr">
                        <a:lnSpc>
                          <a:spcPts val="1800"/>
                        </a:lnSpc>
                        <a:spcBef>
                          <a:spcPts val="0"/>
                        </a:spcBef>
                        <a:spcAft>
                          <a:spcPts val="0"/>
                        </a:spcAft>
                      </a:pPr>
                      <a:r>
                        <a:rPr lang="en-US" sz="2000" dirty="0">
                          <a:solidFill>
                            <a:schemeClr val="tx1"/>
                          </a:solidFill>
                          <a:effectLst/>
                        </a:rPr>
                        <a:t>Within 5 meters</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lnSpc>
                          <a:spcPts val="1800"/>
                        </a:lnSpc>
                        <a:spcBef>
                          <a:spcPts val="0"/>
                        </a:spcBef>
                        <a:spcAft>
                          <a:spcPts val="0"/>
                        </a:spcAft>
                      </a:pPr>
                      <a:r>
                        <a:rPr lang="en-US" sz="2000">
                          <a:solidFill>
                            <a:schemeClr val="tx1"/>
                          </a:solidFill>
                          <a:effectLst/>
                        </a:rPr>
                        <a:t>0.7802 ± 0.1063</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7112847"/>
                  </a:ext>
                </a:extLst>
              </a:tr>
              <a:tr h="429909">
                <a:tc>
                  <a:txBody>
                    <a:bodyPr/>
                    <a:lstStyle/>
                    <a:p>
                      <a:pPr marL="0" marR="0" algn="ctr">
                        <a:lnSpc>
                          <a:spcPts val="1800"/>
                        </a:lnSpc>
                        <a:spcBef>
                          <a:spcPts val="0"/>
                        </a:spcBef>
                        <a:spcAft>
                          <a:spcPts val="0"/>
                        </a:spcAft>
                      </a:pPr>
                      <a:r>
                        <a:rPr lang="en-US" sz="2000" dirty="0">
                          <a:solidFill>
                            <a:schemeClr val="tx1"/>
                          </a:solidFill>
                          <a:effectLst/>
                        </a:rPr>
                        <a:t>Outside 5 meters</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ts val="1800"/>
                        </a:lnSpc>
                        <a:spcBef>
                          <a:spcPts val="0"/>
                        </a:spcBef>
                        <a:spcAft>
                          <a:spcPts val="0"/>
                        </a:spcAft>
                      </a:pPr>
                      <a:r>
                        <a:rPr lang="en-US" sz="2000" dirty="0">
                          <a:solidFill>
                            <a:schemeClr val="tx1"/>
                          </a:solidFill>
                          <a:effectLst/>
                        </a:rPr>
                        <a:t>1.2667 ± 0.1534</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949279791"/>
                  </a:ext>
                </a:extLst>
              </a:tr>
            </a:tbl>
          </a:graphicData>
        </a:graphic>
      </p:graphicFrame>
      <p:graphicFrame>
        <p:nvGraphicFramePr>
          <p:cNvPr id="27" name="Table 26">
            <a:extLst>
              <a:ext uri="{FF2B5EF4-FFF2-40B4-BE49-F238E27FC236}">
                <a16:creationId xmlns="" xmlns:a16="http://schemas.microsoft.com/office/drawing/2014/main" id="{8A32A9DA-DCBF-274C-ACBC-A5DB3BFD2A33}"/>
              </a:ext>
            </a:extLst>
          </p:cNvPr>
          <p:cNvGraphicFramePr>
            <a:graphicFrameLocks noGrp="1"/>
          </p:cNvGraphicFramePr>
          <p:nvPr>
            <p:extLst>
              <p:ext uri="{D42A27DB-BD31-4B8C-83A1-F6EECF244321}">
                <p14:modId xmlns:p14="http://schemas.microsoft.com/office/powerpoint/2010/main" val="1986552139"/>
              </p:ext>
            </p:extLst>
          </p:nvPr>
        </p:nvGraphicFramePr>
        <p:xfrm>
          <a:off x="36832716" y="6880037"/>
          <a:ext cx="6020486" cy="12900655"/>
        </p:xfrm>
        <a:graphic>
          <a:graphicData uri="http://schemas.openxmlformats.org/drawingml/2006/table">
            <a:tbl>
              <a:tblPr>
                <a:tableStyleId>{46F890A9-2807-4EBB-B81D-B2AA78EC7F39}</a:tableStyleId>
              </a:tblPr>
              <a:tblGrid>
                <a:gridCol w="1611313">
                  <a:extLst>
                    <a:ext uri="{9D8B030D-6E8A-4147-A177-3AD203B41FA5}">
                      <a16:colId xmlns="" xmlns:a16="http://schemas.microsoft.com/office/drawing/2014/main" val="1334818326"/>
                    </a:ext>
                  </a:extLst>
                </a:gridCol>
                <a:gridCol w="1446213">
                  <a:extLst>
                    <a:ext uri="{9D8B030D-6E8A-4147-A177-3AD203B41FA5}">
                      <a16:colId xmlns="" xmlns:a16="http://schemas.microsoft.com/office/drawing/2014/main" val="2481484068"/>
                    </a:ext>
                  </a:extLst>
                </a:gridCol>
                <a:gridCol w="808037">
                  <a:extLst>
                    <a:ext uri="{9D8B030D-6E8A-4147-A177-3AD203B41FA5}">
                      <a16:colId xmlns="" xmlns:a16="http://schemas.microsoft.com/office/drawing/2014/main" val="3160151343"/>
                    </a:ext>
                  </a:extLst>
                </a:gridCol>
                <a:gridCol w="709002">
                  <a:extLst>
                    <a:ext uri="{9D8B030D-6E8A-4147-A177-3AD203B41FA5}">
                      <a16:colId xmlns="" xmlns:a16="http://schemas.microsoft.com/office/drawing/2014/main" val="2680789802"/>
                    </a:ext>
                  </a:extLst>
                </a:gridCol>
                <a:gridCol w="771896">
                  <a:extLst>
                    <a:ext uri="{9D8B030D-6E8A-4147-A177-3AD203B41FA5}">
                      <a16:colId xmlns="" xmlns:a16="http://schemas.microsoft.com/office/drawing/2014/main" val="123995242"/>
                    </a:ext>
                  </a:extLst>
                </a:gridCol>
                <a:gridCol w="674025">
                  <a:extLst>
                    <a:ext uri="{9D8B030D-6E8A-4147-A177-3AD203B41FA5}">
                      <a16:colId xmlns="" xmlns:a16="http://schemas.microsoft.com/office/drawing/2014/main" val="140168003"/>
                    </a:ext>
                  </a:extLst>
                </a:gridCol>
              </a:tblGrid>
              <a:tr h="369154">
                <a:tc>
                  <a:txBody>
                    <a:bodyPr/>
                    <a:lstStyle/>
                    <a:p>
                      <a:pPr algn="ctr" fontAlgn="ctr"/>
                      <a:r>
                        <a:rPr lang="en-US" sz="1100" b="1" i="0" u="none" strike="noStrike" dirty="0">
                          <a:effectLst/>
                        </a:rPr>
                        <a:t>Scientific Name</a:t>
                      </a:r>
                      <a:endParaRPr lang="en-US"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en-US" sz="1100" b="1" u="none" strike="noStrike">
                          <a:effectLst/>
                        </a:rPr>
                        <a:t>Common Name</a:t>
                      </a:r>
                      <a:endParaRPr lang="en-US"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en-US" sz="1100" b="1" u="none" strike="noStrike" dirty="0">
                          <a:effectLst/>
                        </a:rPr>
                        <a:t>Perennial (P) </a:t>
                      </a:r>
                    </a:p>
                    <a:p>
                      <a:pPr algn="ctr" fontAlgn="ctr"/>
                      <a:r>
                        <a:rPr lang="en-US" sz="1100" b="1" u="none" strike="noStrike" dirty="0">
                          <a:effectLst/>
                        </a:rPr>
                        <a:t>Annual (A)</a:t>
                      </a:r>
                      <a:endParaRPr lang="en-US"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en-US" sz="1100" b="1" u="none" strike="noStrike" dirty="0">
                          <a:effectLst/>
                        </a:rPr>
                        <a:t>Native (N) </a:t>
                      </a:r>
                    </a:p>
                    <a:p>
                      <a:pPr algn="ctr" fontAlgn="ctr"/>
                      <a:r>
                        <a:rPr lang="en-US" sz="1100" b="1" u="none" strike="noStrike" dirty="0">
                          <a:effectLst/>
                        </a:rPr>
                        <a:t>Exotic (E)</a:t>
                      </a:r>
                      <a:endParaRPr lang="en-US"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en-US" sz="1100" b="1" u="none" strike="noStrike" dirty="0">
                          <a:effectLst/>
                        </a:rPr>
                        <a:t>Flower Time</a:t>
                      </a:r>
                      <a:endParaRPr lang="en-US"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en-US" sz="1100" b="1" u="none" strike="noStrike" dirty="0">
                          <a:effectLst/>
                        </a:rPr>
                        <a:t>Functional Group</a:t>
                      </a:r>
                      <a:endParaRPr lang="en-US"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5"/>
                    </a:solidFill>
                  </a:tcPr>
                </a:tc>
                <a:extLst>
                  <a:ext uri="{0D108BD9-81ED-4DB2-BD59-A6C34878D82A}">
                    <a16:rowId xmlns="" xmlns:a16="http://schemas.microsoft.com/office/drawing/2014/main" val="1552994448"/>
                  </a:ext>
                </a:extLst>
              </a:tr>
              <a:tr h="242955">
                <a:tc>
                  <a:txBody>
                    <a:bodyPr/>
                    <a:lstStyle/>
                    <a:p>
                      <a:pPr algn="ctr" fontAlgn="b"/>
                      <a:r>
                        <a:rPr lang="en-US" sz="1100" i="1" u="none" strike="noStrike" dirty="0" err="1">
                          <a:effectLst/>
                        </a:rPr>
                        <a:t>Achillea</a:t>
                      </a:r>
                      <a:r>
                        <a:rPr lang="en-US" sz="1100" i="1" u="none" strike="noStrike" dirty="0">
                          <a:effectLst/>
                        </a:rPr>
                        <a:t> </a:t>
                      </a:r>
                      <a:r>
                        <a:rPr lang="en-US" sz="1100" i="1" u="none" strike="noStrike" dirty="0" err="1">
                          <a:effectLst/>
                        </a:rPr>
                        <a:t>millefolium</a:t>
                      </a:r>
                      <a:r>
                        <a:rPr lang="en-US" sz="1100" i="0" u="none" strike="noStrike" baseline="-25000" dirty="0">
                          <a:effectLst/>
                        </a:rPr>
                        <a:t> 2,5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Common Yarrow</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April-Sept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474032227"/>
                  </a:ext>
                </a:extLst>
              </a:tr>
              <a:tr h="280647">
                <a:tc>
                  <a:txBody>
                    <a:bodyPr/>
                    <a:lstStyle/>
                    <a:p>
                      <a:pPr algn="ctr" fontAlgn="b"/>
                      <a:r>
                        <a:rPr lang="en-US" sz="1100" i="1" u="none" strike="noStrike" dirty="0" err="1">
                          <a:effectLst/>
                        </a:rPr>
                        <a:t>Ajuga</a:t>
                      </a:r>
                      <a:r>
                        <a:rPr lang="en-US" sz="1100" i="1" u="none" strike="noStrike" dirty="0">
                          <a:effectLst/>
                        </a:rPr>
                        <a:t> </a:t>
                      </a:r>
                      <a:r>
                        <a:rPr lang="en-US" sz="1100" i="1" u="none" strike="noStrike" dirty="0" err="1">
                          <a:effectLst/>
                        </a:rPr>
                        <a:t>reptans</a:t>
                      </a:r>
                      <a:r>
                        <a:rPr lang="en-US" sz="1100" i="1" u="none" strike="noStrike" dirty="0">
                          <a:effectLst/>
                        </a:rPr>
                        <a:t> </a:t>
                      </a:r>
                      <a:r>
                        <a:rPr lang="en-US" sz="1100" i="0" u="none" strike="noStrike" baseline="-25000" dirty="0">
                          <a:effectLst/>
                        </a:rPr>
                        <a:t>5</a:t>
                      </a:r>
                      <a:r>
                        <a:rPr lang="en-US" sz="1100" i="1" u="none" strike="noStrike" dirty="0">
                          <a:effectLst/>
                        </a:rPr>
                        <a:t> </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Carpet Bugle</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May-June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509969793"/>
                  </a:ext>
                </a:extLst>
              </a:tr>
              <a:tr h="292912">
                <a:tc>
                  <a:txBody>
                    <a:bodyPr/>
                    <a:lstStyle/>
                    <a:p>
                      <a:pPr algn="ctr" fontAlgn="b"/>
                      <a:r>
                        <a:rPr lang="en-US" sz="1100" i="1" u="none" strike="noStrike" dirty="0">
                          <a:effectLst/>
                        </a:rPr>
                        <a:t>Ambrosia </a:t>
                      </a:r>
                      <a:r>
                        <a:rPr lang="en-US" sz="1100" i="1" u="none" strike="noStrike" dirty="0" err="1">
                          <a:effectLst/>
                        </a:rPr>
                        <a:t>artemisiifolia</a:t>
                      </a:r>
                      <a:r>
                        <a:rPr lang="en-US" sz="1100" i="1" u="none" strike="noStrike" dirty="0">
                          <a:effectLst/>
                        </a:rPr>
                        <a:t> </a:t>
                      </a:r>
                      <a:r>
                        <a:rPr lang="en-US" sz="1100" i="0" u="none" strike="noStrike" baseline="-25000" dirty="0">
                          <a:effectLst/>
                        </a:rPr>
                        <a:t>3</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Common Ragweed</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Aug-Oct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4217927489"/>
                  </a:ext>
                </a:extLst>
              </a:tr>
              <a:tr h="369154">
                <a:tc>
                  <a:txBody>
                    <a:bodyPr/>
                    <a:lstStyle/>
                    <a:p>
                      <a:pPr algn="ctr" fontAlgn="b"/>
                      <a:r>
                        <a:rPr lang="en-US" sz="1100" b="1" i="1" u="none" strike="noStrike" dirty="0" err="1">
                          <a:effectLst/>
                        </a:rPr>
                        <a:t>Ammophila</a:t>
                      </a:r>
                      <a:r>
                        <a:rPr lang="en-US" sz="1100" b="1" i="1" u="none" strike="noStrike" dirty="0">
                          <a:effectLst/>
                        </a:rPr>
                        <a:t> </a:t>
                      </a:r>
                      <a:r>
                        <a:rPr lang="en-US" sz="1100" b="1" i="1" u="none" strike="noStrike" dirty="0" err="1">
                          <a:effectLst/>
                        </a:rPr>
                        <a:t>breviligulata</a:t>
                      </a:r>
                      <a:r>
                        <a:rPr lang="en-US" sz="1100" b="1" i="1" u="none" strike="noStrike" dirty="0">
                          <a:effectLst/>
                        </a:rPr>
                        <a:t> </a:t>
                      </a:r>
                      <a:r>
                        <a:rPr lang="en-US" sz="1100" b="1" i="0" u="none" strike="noStrike" baseline="-25000" dirty="0">
                          <a:effectLst/>
                        </a:rPr>
                        <a:t>3</a:t>
                      </a:r>
                      <a:endParaRPr lang="en-US" sz="1100" b="1"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b="1" u="none" strike="noStrike">
                          <a:effectLst/>
                        </a:rPr>
                        <a:t>Beach Grass</a:t>
                      </a:r>
                      <a:endParaRPr lang="en-US"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dirty="0">
                          <a:effectLst/>
                        </a:rPr>
                        <a:t>May-Sept</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168451183"/>
                  </a:ext>
                </a:extLst>
              </a:tr>
              <a:tr h="217773">
                <a:tc>
                  <a:txBody>
                    <a:bodyPr/>
                    <a:lstStyle/>
                    <a:p>
                      <a:pPr algn="ctr" fontAlgn="b"/>
                      <a:r>
                        <a:rPr lang="en-US" sz="1100" i="1" u="none" strike="noStrike" dirty="0">
                          <a:effectLst/>
                        </a:rPr>
                        <a:t>Aralia </a:t>
                      </a:r>
                      <a:r>
                        <a:rPr lang="en-US" sz="1100" i="1" u="none" strike="noStrike" dirty="0" err="1">
                          <a:effectLst/>
                        </a:rPr>
                        <a:t>nudicaulis</a:t>
                      </a:r>
                      <a:r>
                        <a:rPr lang="en-US" sz="1100" i="1" u="none" strike="noStrike" dirty="0">
                          <a:effectLst/>
                        </a:rPr>
                        <a:t>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Wild Sasparilla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May-June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Shrub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813737705"/>
                  </a:ext>
                </a:extLst>
              </a:tr>
              <a:tr h="264661">
                <a:tc>
                  <a:txBody>
                    <a:bodyPr/>
                    <a:lstStyle/>
                    <a:p>
                      <a:pPr algn="ctr" fontAlgn="b"/>
                      <a:r>
                        <a:rPr lang="en-US" sz="1100" i="1" u="none" strike="noStrike" dirty="0" err="1">
                          <a:effectLst/>
                        </a:rPr>
                        <a:t>Asclepias</a:t>
                      </a:r>
                      <a:r>
                        <a:rPr lang="en-US" sz="1100" i="1" u="none" strike="noStrike" dirty="0">
                          <a:effectLst/>
                        </a:rPr>
                        <a:t> </a:t>
                      </a:r>
                      <a:r>
                        <a:rPr lang="en-US" sz="1100" i="1" u="none" strike="noStrike" dirty="0" err="1">
                          <a:effectLst/>
                        </a:rPr>
                        <a:t>syriaca</a:t>
                      </a:r>
                      <a:r>
                        <a:rPr lang="en-US" sz="1100" i="1" u="none" strike="noStrike" dirty="0">
                          <a:effectLst/>
                        </a:rPr>
                        <a:t>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Milkweed</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June-Aug</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445958528"/>
                  </a:ext>
                </a:extLst>
              </a:tr>
              <a:tr h="243897">
                <a:tc>
                  <a:txBody>
                    <a:bodyPr/>
                    <a:lstStyle/>
                    <a:p>
                      <a:pPr algn="ctr" fontAlgn="b"/>
                      <a:r>
                        <a:rPr lang="en-US" sz="1100" i="1" u="none" strike="noStrike" dirty="0" err="1">
                          <a:effectLst/>
                        </a:rPr>
                        <a:t>Cakile</a:t>
                      </a:r>
                      <a:r>
                        <a:rPr lang="en-US" sz="1100" i="1" u="none" strike="noStrike" dirty="0">
                          <a:effectLst/>
                        </a:rPr>
                        <a:t> </a:t>
                      </a:r>
                      <a:r>
                        <a:rPr lang="en-US" sz="1100" i="1" u="none" strike="noStrike" dirty="0" err="1">
                          <a:effectLst/>
                        </a:rPr>
                        <a:t>edentula</a:t>
                      </a:r>
                      <a:r>
                        <a:rPr lang="en-US" sz="1100" i="1" u="none" strike="noStrike" dirty="0">
                          <a:effectLst/>
                        </a:rPr>
                        <a:t> </a:t>
                      </a:r>
                      <a:r>
                        <a:rPr lang="en-US" sz="1100" i="0" u="none" strike="noStrike" baseline="-25000" dirty="0">
                          <a:effectLst/>
                        </a:rPr>
                        <a:t>2,3</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Sea Rocket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July-Sept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Taproot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68484302"/>
                  </a:ext>
                </a:extLst>
              </a:tr>
              <a:tr h="216137">
                <a:tc>
                  <a:txBody>
                    <a:bodyPr/>
                    <a:lstStyle/>
                    <a:p>
                      <a:pPr algn="ctr" fontAlgn="b"/>
                      <a:r>
                        <a:rPr lang="en-US" sz="1100" i="1" u="none" strike="noStrike" dirty="0" err="1">
                          <a:effectLst/>
                        </a:rPr>
                        <a:t>Carex</a:t>
                      </a:r>
                      <a:r>
                        <a:rPr lang="en-US" sz="1100" i="1" u="none" strike="noStrike" dirty="0">
                          <a:effectLst/>
                        </a:rPr>
                        <a:t> </a:t>
                      </a:r>
                      <a:r>
                        <a:rPr lang="en-US" sz="1100" i="1" u="none" strike="noStrike" dirty="0" err="1">
                          <a:effectLst/>
                        </a:rPr>
                        <a:t>kobomugi</a:t>
                      </a:r>
                      <a:r>
                        <a:rPr lang="en-US" sz="1100" i="0" u="none" strike="noStrike" baseline="-25000" dirty="0">
                          <a:effectLst/>
                        </a:rPr>
                        <a:t> 3,4</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Asiatic Sand Sedge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June-Aug</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377451575"/>
                  </a:ext>
                </a:extLst>
              </a:tr>
              <a:tr h="219655">
                <a:tc>
                  <a:txBody>
                    <a:bodyPr/>
                    <a:lstStyle/>
                    <a:p>
                      <a:pPr algn="ctr" fontAlgn="b"/>
                      <a:r>
                        <a:rPr lang="en-US" sz="1100" i="1" u="none" strike="noStrike" dirty="0" err="1">
                          <a:effectLst/>
                        </a:rPr>
                        <a:t>Carex</a:t>
                      </a:r>
                      <a:r>
                        <a:rPr lang="en-US" sz="1100" i="1" u="none" strike="noStrike" dirty="0">
                          <a:effectLst/>
                        </a:rPr>
                        <a:t> </a:t>
                      </a:r>
                      <a:r>
                        <a:rPr lang="en-US" sz="1100" i="1" u="none" strike="noStrike" dirty="0" err="1">
                          <a:effectLst/>
                        </a:rPr>
                        <a:t>pensylvanica</a:t>
                      </a:r>
                      <a:r>
                        <a:rPr lang="en-US" sz="1100" i="1" u="none" strike="noStrike" dirty="0">
                          <a:effectLst/>
                        </a:rPr>
                        <a:t> </a:t>
                      </a:r>
                      <a:r>
                        <a:rPr lang="en-US" sz="1100" i="0" u="none" strike="noStrike" baseline="-25000" dirty="0">
                          <a:effectLst/>
                        </a:rPr>
                        <a:t>1</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Sedge Grass</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239166584"/>
                  </a:ext>
                </a:extLst>
              </a:tr>
              <a:tr h="266993">
                <a:tc>
                  <a:txBody>
                    <a:bodyPr/>
                    <a:lstStyle/>
                    <a:p>
                      <a:pPr algn="ctr" fontAlgn="b"/>
                      <a:r>
                        <a:rPr lang="en-US" sz="1100" i="1" u="none" strike="noStrike" dirty="0" err="1">
                          <a:effectLst/>
                        </a:rPr>
                        <a:t>Ceanothus</a:t>
                      </a:r>
                      <a:r>
                        <a:rPr lang="en-US" sz="1100" i="1" u="none" strike="noStrike" dirty="0">
                          <a:effectLst/>
                        </a:rPr>
                        <a:t> </a:t>
                      </a:r>
                      <a:r>
                        <a:rPr lang="en-US" sz="1100" i="1" u="none" strike="noStrike" dirty="0" err="1">
                          <a:effectLst/>
                        </a:rPr>
                        <a:t>americanus</a:t>
                      </a:r>
                      <a:r>
                        <a:rPr lang="en-US" sz="1100" i="0" u="none" strike="noStrike" baseline="-25000" dirty="0">
                          <a:effectLst/>
                        </a:rPr>
                        <a:t> 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dirty="0">
                          <a:effectLst/>
                        </a:rPr>
                        <a:t>New Jersey Tea</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Mar-Apr</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Shrub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090867093"/>
                  </a:ext>
                </a:extLst>
              </a:tr>
              <a:tr h="278575">
                <a:tc>
                  <a:txBody>
                    <a:bodyPr/>
                    <a:lstStyle/>
                    <a:p>
                      <a:pPr algn="ctr" fontAlgn="b"/>
                      <a:r>
                        <a:rPr lang="en-US" sz="1100" i="1" u="none" strike="noStrike" dirty="0" err="1">
                          <a:effectLst/>
                        </a:rPr>
                        <a:t>Centaurea</a:t>
                      </a:r>
                      <a:r>
                        <a:rPr lang="en-US" sz="1100" i="1" u="none" strike="noStrike" dirty="0">
                          <a:effectLst/>
                        </a:rPr>
                        <a:t> Americana</a:t>
                      </a:r>
                      <a:r>
                        <a:rPr lang="en-US" sz="1100" i="0" u="none" strike="noStrike" baseline="-25000" dirty="0">
                          <a:effectLst/>
                        </a:rPr>
                        <a:t> 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American Basket Flower</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May-Aug</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687351334"/>
                  </a:ext>
                </a:extLst>
              </a:tr>
              <a:tr h="278124">
                <a:tc>
                  <a:txBody>
                    <a:bodyPr/>
                    <a:lstStyle/>
                    <a:p>
                      <a:pPr algn="ctr" fontAlgn="b"/>
                      <a:r>
                        <a:rPr lang="en-US" sz="1100" i="1" u="none" strike="noStrike" dirty="0" err="1">
                          <a:effectLst/>
                        </a:rPr>
                        <a:t>Centaurea</a:t>
                      </a:r>
                      <a:r>
                        <a:rPr lang="en-US" sz="1100" i="1" u="none" strike="noStrike" dirty="0">
                          <a:effectLst/>
                        </a:rPr>
                        <a:t> </a:t>
                      </a:r>
                      <a:r>
                        <a:rPr lang="en-US" sz="1100" i="1" u="none" strike="noStrike" dirty="0" err="1">
                          <a:effectLst/>
                        </a:rPr>
                        <a:t>stoebe</a:t>
                      </a:r>
                      <a:r>
                        <a:rPr lang="en-US" sz="1100" i="0" u="none" strike="noStrike" baseline="-25000" dirty="0">
                          <a:effectLst/>
                        </a:rPr>
                        <a:t> 2,3</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dirty="0">
                          <a:effectLst/>
                        </a:rPr>
                        <a:t>Spotted Knapweed</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May-June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420685505"/>
                  </a:ext>
                </a:extLst>
              </a:tr>
              <a:tr h="303018">
                <a:tc>
                  <a:txBody>
                    <a:bodyPr/>
                    <a:lstStyle/>
                    <a:p>
                      <a:pPr algn="ctr" fontAlgn="b"/>
                      <a:r>
                        <a:rPr lang="en-US" sz="1100" i="1" u="none" strike="noStrike" dirty="0">
                          <a:effectLst/>
                        </a:rPr>
                        <a:t>Convolvulus </a:t>
                      </a:r>
                      <a:r>
                        <a:rPr lang="en-US" sz="1100" i="1" u="none" strike="noStrike" dirty="0" err="1">
                          <a:effectLst/>
                        </a:rPr>
                        <a:t>arvensis</a:t>
                      </a:r>
                      <a:r>
                        <a:rPr lang="en-US" sz="1100" i="1" u="none" strike="noStrike" dirty="0">
                          <a:effectLst/>
                        </a:rPr>
                        <a:t> </a:t>
                      </a:r>
                      <a:r>
                        <a:rPr lang="en-US" sz="1100" i="0" u="none" strike="noStrike" baseline="-25000" dirty="0">
                          <a:effectLst/>
                        </a:rPr>
                        <a:t>2,3,4</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dirty="0">
                          <a:effectLst/>
                        </a:rPr>
                        <a:t>Field Bindweed</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July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 Vine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935676379"/>
                  </a:ext>
                </a:extLst>
              </a:tr>
              <a:tr h="228852">
                <a:tc>
                  <a:txBody>
                    <a:bodyPr/>
                    <a:lstStyle/>
                    <a:p>
                      <a:pPr algn="ctr" fontAlgn="b"/>
                      <a:r>
                        <a:rPr lang="en-US" sz="1100" i="1" u="none" strike="noStrike" dirty="0" err="1">
                          <a:effectLst/>
                        </a:rPr>
                        <a:t>Digitaria</a:t>
                      </a:r>
                      <a:r>
                        <a:rPr lang="en-US" sz="1100" i="1" u="none" strike="noStrike" dirty="0">
                          <a:effectLst/>
                        </a:rPr>
                        <a:t> </a:t>
                      </a:r>
                      <a:r>
                        <a:rPr lang="en-US" sz="1100" i="1" u="none" strike="noStrike" dirty="0" err="1">
                          <a:effectLst/>
                        </a:rPr>
                        <a:t>sanguinalis</a:t>
                      </a:r>
                      <a:r>
                        <a:rPr lang="en-US" sz="1100" i="0" u="none" strike="noStrike" baseline="-25000" dirty="0">
                          <a:effectLst/>
                        </a:rPr>
                        <a:t> 3,4,5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Crab 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Late May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273170734"/>
                  </a:ext>
                </a:extLst>
              </a:tr>
              <a:tr h="369154">
                <a:tc>
                  <a:txBody>
                    <a:bodyPr/>
                    <a:lstStyle/>
                    <a:p>
                      <a:pPr algn="ctr" fontAlgn="b"/>
                      <a:r>
                        <a:rPr lang="en-US" sz="1100" i="1" u="none" strike="noStrike" dirty="0">
                          <a:effectLst/>
                        </a:rPr>
                        <a:t>Eupatorium </a:t>
                      </a:r>
                      <a:r>
                        <a:rPr lang="en-US" sz="1100" i="1" u="none" strike="noStrike" dirty="0" err="1">
                          <a:effectLst/>
                        </a:rPr>
                        <a:t>perfoliatum</a:t>
                      </a:r>
                      <a:r>
                        <a:rPr lang="en-US" sz="1100" i="1" u="none" strike="noStrike" dirty="0">
                          <a:effectLst/>
                        </a:rPr>
                        <a:t>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Common Bone Set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July-Sept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153252806"/>
                  </a:ext>
                </a:extLst>
              </a:tr>
              <a:tr h="275691">
                <a:tc>
                  <a:txBody>
                    <a:bodyPr/>
                    <a:lstStyle/>
                    <a:p>
                      <a:pPr algn="ctr" fontAlgn="b"/>
                      <a:r>
                        <a:rPr lang="en-US" sz="1100" i="1" u="none" strike="noStrike" dirty="0">
                          <a:effectLst/>
                        </a:rPr>
                        <a:t>Euphorbia maculate </a:t>
                      </a:r>
                      <a:r>
                        <a:rPr lang="en-US" sz="1100" i="0" u="none" strike="noStrike" baseline="-25000" dirty="0">
                          <a:effectLst/>
                        </a:rPr>
                        <a:t>3</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Spotted Spurge</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May-Oct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572943928"/>
                  </a:ext>
                </a:extLst>
              </a:tr>
              <a:tr h="369154">
                <a:tc>
                  <a:txBody>
                    <a:bodyPr/>
                    <a:lstStyle/>
                    <a:p>
                      <a:pPr algn="ctr" fontAlgn="b"/>
                      <a:r>
                        <a:rPr lang="en-US" sz="1100" i="1" u="none" strike="noStrike" dirty="0">
                          <a:effectLst/>
                        </a:rPr>
                        <a:t>Euphorbia </a:t>
                      </a:r>
                      <a:r>
                        <a:rPr lang="en-US" sz="1100" i="1" u="none" strike="noStrike" dirty="0" err="1">
                          <a:effectLst/>
                        </a:rPr>
                        <a:t>polygonifolia</a:t>
                      </a:r>
                      <a:r>
                        <a:rPr lang="en-US" sz="1100" i="1" u="none" strike="noStrike" dirty="0">
                          <a:effectLst/>
                        </a:rPr>
                        <a:t> </a:t>
                      </a:r>
                      <a:r>
                        <a:rPr lang="en-US" sz="1100" i="0" u="none" strike="noStrike" baseline="-25000" dirty="0">
                          <a:effectLst/>
                        </a:rPr>
                        <a:t>3</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Seaside Sand Mat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July-Oct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803773220"/>
                  </a:ext>
                </a:extLst>
              </a:tr>
              <a:tr h="223934">
                <a:tc>
                  <a:txBody>
                    <a:bodyPr/>
                    <a:lstStyle/>
                    <a:p>
                      <a:pPr algn="ctr" fontAlgn="b"/>
                      <a:r>
                        <a:rPr lang="en-US" sz="1100" i="1" u="none" strike="noStrike" dirty="0" err="1">
                          <a:effectLst/>
                        </a:rPr>
                        <a:t>Eurybia</a:t>
                      </a:r>
                      <a:r>
                        <a:rPr lang="en-US" sz="1100" i="1" u="none" strike="noStrike" dirty="0">
                          <a:effectLst/>
                        </a:rPr>
                        <a:t> divaricate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dirty="0">
                          <a:effectLst/>
                        </a:rPr>
                        <a:t> Small Aster</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Aug-Sept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348375324"/>
                  </a:ext>
                </a:extLst>
              </a:tr>
              <a:tr h="254279">
                <a:tc>
                  <a:txBody>
                    <a:bodyPr/>
                    <a:lstStyle/>
                    <a:p>
                      <a:pPr algn="ctr" fontAlgn="b"/>
                      <a:r>
                        <a:rPr lang="en-US" sz="1100" i="1" u="none" strike="noStrike" dirty="0" err="1">
                          <a:effectLst/>
                        </a:rPr>
                        <a:t>Festuca</a:t>
                      </a:r>
                      <a:r>
                        <a:rPr lang="en-US" sz="1100" i="1" u="none" strike="noStrike" dirty="0">
                          <a:effectLst/>
                        </a:rPr>
                        <a:t> </a:t>
                      </a:r>
                      <a:r>
                        <a:rPr lang="en-US" sz="1100" i="1" u="none" strike="noStrike" dirty="0" err="1">
                          <a:effectLst/>
                        </a:rPr>
                        <a:t>arundinacea</a:t>
                      </a:r>
                      <a:r>
                        <a:rPr lang="en-US" sz="1100" i="1" u="none" strike="noStrike" dirty="0">
                          <a:effectLst/>
                        </a:rPr>
                        <a:t>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Fescue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May-June</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863997241"/>
                  </a:ext>
                </a:extLst>
              </a:tr>
              <a:tr h="279706">
                <a:tc>
                  <a:txBody>
                    <a:bodyPr/>
                    <a:lstStyle/>
                    <a:p>
                      <a:pPr algn="ctr" fontAlgn="b"/>
                      <a:r>
                        <a:rPr lang="en-US" sz="1100" i="1" u="none" strike="noStrike" dirty="0" err="1">
                          <a:effectLst/>
                        </a:rPr>
                        <a:t>Fragaria</a:t>
                      </a:r>
                      <a:r>
                        <a:rPr lang="en-US" sz="1100" i="1" u="none" strike="noStrike" dirty="0">
                          <a:effectLst/>
                        </a:rPr>
                        <a:t> </a:t>
                      </a:r>
                      <a:r>
                        <a:rPr lang="en-US" sz="1100" i="1" u="none" strike="noStrike" dirty="0" err="1">
                          <a:effectLst/>
                        </a:rPr>
                        <a:t>vesca</a:t>
                      </a:r>
                      <a:r>
                        <a:rPr lang="en-US" sz="1100" i="1" u="none" strike="noStrike" dirty="0">
                          <a:effectLst/>
                        </a:rPr>
                        <a:t>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Strawberry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May-Aug</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975822340"/>
                  </a:ext>
                </a:extLst>
              </a:tr>
              <a:tr h="266993">
                <a:tc>
                  <a:txBody>
                    <a:bodyPr/>
                    <a:lstStyle/>
                    <a:p>
                      <a:pPr algn="ctr" fontAlgn="b"/>
                      <a:r>
                        <a:rPr lang="en-US" sz="1100" i="1" u="none" strike="noStrike" dirty="0" err="1">
                          <a:effectLst/>
                        </a:rPr>
                        <a:t>Hedera</a:t>
                      </a:r>
                      <a:r>
                        <a:rPr lang="en-US" sz="1100" i="1" u="none" strike="noStrike" dirty="0">
                          <a:effectLst/>
                        </a:rPr>
                        <a:t> helix </a:t>
                      </a:r>
                      <a:r>
                        <a:rPr lang="en-US" sz="1100" i="0" u="none" strike="noStrike" baseline="-25000" dirty="0">
                          <a:effectLst/>
                        </a:rPr>
                        <a:t>3</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Common Ivy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Sept-Oct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Vine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652348418"/>
                  </a:ext>
                </a:extLst>
              </a:tr>
              <a:tr h="305134">
                <a:tc>
                  <a:txBody>
                    <a:bodyPr/>
                    <a:lstStyle/>
                    <a:p>
                      <a:pPr algn="ctr" fontAlgn="b"/>
                      <a:r>
                        <a:rPr lang="en-US" sz="1100" i="1" u="none" strike="noStrike" dirty="0" err="1">
                          <a:effectLst/>
                        </a:rPr>
                        <a:t>Hypericum</a:t>
                      </a:r>
                      <a:r>
                        <a:rPr lang="en-US" sz="1100" i="1" u="none" strike="noStrike" dirty="0">
                          <a:effectLst/>
                        </a:rPr>
                        <a:t> </a:t>
                      </a:r>
                      <a:r>
                        <a:rPr lang="en-US" sz="1100" i="1" u="none" strike="noStrike" dirty="0" err="1">
                          <a:effectLst/>
                        </a:rPr>
                        <a:t>perforatum</a:t>
                      </a:r>
                      <a:r>
                        <a:rPr lang="en-US" sz="1100" i="1" u="none" strike="noStrike" dirty="0">
                          <a:effectLst/>
                        </a:rPr>
                        <a:t> </a:t>
                      </a:r>
                      <a:r>
                        <a:rPr lang="en-US" sz="1100" i="0" u="none" strike="noStrike" baseline="-25000" dirty="0">
                          <a:effectLst/>
                        </a:rPr>
                        <a:t>2,3</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Common St. John's Wort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June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823079889"/>
                  </a:ext>
                </a:extLst>
              </a:tr>
              <a:tr h="266542">
                <a:tc>
                  <a:txBody>
                    <a:bodyPr/>
                    <a:lstStyle/>
                    <a:p>
                      <a:pPr algn="ctr" fontAlgn="b"/>
                      <a:r>
                        <a:rPr lang="en-US" sz="1100" i="1" u="none" strike="noStrike" dirty="0">
                          <a:effectLst/>
                        </a:rPr>
                        <a:t>Iva </a:t>
                      </a:r>
                      <a:r>
                        <a:rPr lang="en-US" sz="1100" i="1" u="none" strike="noStrike" dirty="0" err="1">
                          <a:effectLst/>
                        </a:rPr>
                        <a:t>frutescens</a:t>
                      </a:r>
                      <a:r>
                        <a:rPr lang="en-US" sz="1100" i="0" u="none" strike="noStrike" baseline="-25000" dirty="0">
                          <a:effectLst/>
                        </a:rPr>
                        <a:t> 2,4,5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dirty="0">
                          <a:effectLst/>
                        </a:rPr>
                        <a:t>Marsh Elder</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Aug-Nov</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Shrub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088176971"/>
                  </a:ext>
                </a:extLst>
              </a:tr>
              <a:tr h="292419">
                <a:tc>
                  <a:txBody>
                    <a:bodyPr/>
                    <a:lstStyle/>
                    <a:p>
                      <a:pPr algn="ctr" fontAlgn="b"/>
                      <a:r>
                        <a:rPr lang="en-US" sz="1100" i="1" u="none" strike="noStrike" dirty="0" err="1">
                          <a:effectLst/>
                        </a:rPr>
                        <a:t>Juniperus</a:t>
                      </a:r>
                      <a:r>
                        <a:rPr lang="en-US" sz="1100" i="1" u="none" strike="noStrike" dirty="0">
                          <a:effectLst/>
                        </a:rPr>
                        <a:t> </a:t>
                      </a:r>
                      <a:r>
                        <a:rPr lang="en-US" sz="1100" i="1" u="none" strike="noStrike" dirty="0" err="1">
                          <a:effectLst/>
                        </a:rPr>
                        <a:t>virginiana</a:t>
                      </a:r>
                      <a:r>
                        <a:rPr lang="en-US" sz="1100" i="1" u="none" strike="noStrike" dirty="0">
                          <a:effectLst/>
                        </a:rPr>
                        <a:t> </a:t>
                      </a:r>
                      <a:r>
                        <a:rPr lang="en-US" sz="1100" i="0" u="none" strike="noStrike" baseline="-25000" dirty="0">
                          <a:effectLst/>
                        </a:rPr>
                        <a:t>5</a:t>
                      </a:r>
                      <a:endParaRPr lang="en-US" sz="1100" b="0" i="1" u="none" strike="noStrike" baseline="-25000"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Red Cedar</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May-June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Shrub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4293800814"/>
                  </a:ext>
                </a:extLst>
              </a:tr>
              <a:tr h="266993">
                <a:tc>
                  <a:txBody>
                    <a:bodyPr/>
                    <a:lstStyle/>
                    <a:p>
                      <a:pPr algn="ctr" fontAlgn="b"/>
                      <a:r>
                        <a:rPr lang="en-US" sz="1100" i="1" u="none" strike="noStrike" dirty="0" err="1">
                          <a:effectLst/>
                        </a:rPr>
                        <a:t>Liatris</a:t>
                      </a:r>
                      <a:r>
                        <a:rPr lang="en-US" sz="1100" i="1" u="none" strike="noStrike" dirty="0">
                          <a:effectLst/>
                        </a:rPr>
                        <a:t> </a:t>
                      </a:r>
                      <a:r>
                        <a:rPr lang="en-US" sz="1100" i="1" u="none" strike="noStrike" dirty="0" err="1">
                          <a:effectLst/>
                        </a:rPr>
                        <a:t>spicata</a:t>
                      </a:r>
                      <a:r>
                        <a:rPr lang="en-US" sz="1100" i="1" u="none" strike="noStrike" dirty="0">
                          <a:effectLst/>
                        </a:rPr>
                        <a:t> </a:t>
                      </a:r>
                      <a:r>
                        <a:rPr lang="en-US" sz="1100" i="0" u="none" strike="noStrike" baseline="-25000" dirty="0">
                          <a:effectLst/>
                        </a:rPr>
                        <a:t>5</a:t>
                      </a:r>
                      <a:endParaRPr lang="en-US" sz="1100" b="0" i="0" u="none" strike="noStrike" baseline="-25000"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Blazing Star</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July-Aug</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783195315"/>
                  </a:ext>
                </a:extLst>
              </a:tr>
              <a:tr h="254279">
                <a:tc>
                  <a:txBody>
                    <a:bodyPr/>
                    <a:lstStyle/>
                    <a:p>
                      <a:pPr algn="ctr" fontAlgn="b"/>
                      <a:r>
                        <a:rPr lang="en-US" sz="1100" i="1" u="none" strike="noStrike" dirty="0" err="1">
                          <a:effectLst/>
                        </a:rPr>
                        <a:t>Ligustrum</a:t>
                      </a:r>
                      <a:r>
                        <a:rPr lang="en-US" sz="1100" i="1" u="none" strike="noStrike" dirty="0">
                          <a:effectLst/>
                        </a:rPr>
                        <a:t> </a:t>
                      </a:r>
                      <a:r>
                        <a:rPr lang="en-US" sz="1100" i="1" u="none" strike="noStrike" dirty="0" err="1">
                          <a:effectLst/>
                        </a:rPr>
                        <a:t>obtusifolium</a:t>
                      </a:r>
                      <a:r>
                        <a:rPr lang="en-US" sz="1100" i="0" u="none" strike="noStrike" baseline="-25000" dirty="0">
                          <a:effectLst/>
                        </a:rPr>
                        <a:t> 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Border Privet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June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Shrub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537218326"/>
                  </a:ext>
                </a:extLst>
              </a:tr>
              <a:tr h="254278">
                <a:tc>
                  <a:txBody>
                    <a:bodyPr/>
                    <a:lstStyle/>
                    <a:p>
                      <a:pPr algn="ctr" fontAlgn="b"/>
                      <a:r>
                        <a:rPr lang="en-US" sz="1100" i="1" u="none" strike="noStrike" dirty="0" err="1">
                          <a:effectLst/>
                        </a:rPr>
                        <a:t>Lolium</a:t>
                      </a:r>
                      <a:r>
                        <a:rPr lang="en-US" sz="1100" i="1" u="none" strike="noStrike" dirty="0">
                          <a:effectLst/>
                        </a:rPr>
                        <a:t> </a:t>
                      </a:r>
                      <a:r>
                        <a:rPr lang="en-US" sz="1100" i="1" u="none" strike="noStrike" dirty="0" err="1">
                          <a:effectLst/>
                        </a:rPr>
                        <a:t>multiflorum</a:t>
                      </a:r>
                      <a:r>
                        <a:rPr lang="en-US" sz="1100" i="0" u="none" strike="noStrike" baseline="-25000" dirty="0">
                          <a:effectLst/>
                        </a:rPr>
                        <a:t> 2,3,4,5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dirty="0">
                          <a:effectLst/>
                        </a:rPr>
                        <a:t>Ryegrass</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Apr-Sept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40392939"/>
                  </a:ext>
                </a:extLst>
              </a:tr>
              <a:tr h="266993">
                <a:tc>
                  <a:txBody>
                    <a:bodyPr/>
                    <a:lstStyle/>
                    <a:p>
                      <a:pPr algn="ctr" fontAlgn="b"/>
                      <a:r>
                        <a:rPr lang="en-US" sz="1100" i="1" u="none" strike="noStrike" dirty="0" err="1">
                          <a:effectLst/>
                        </a:rPr>
                        <a:t>Lysimachia</a:t>
                      </a:r>
                      <a:r>
                        <a:rPr lang="en-US" sz="1100" i="1" u="none" strike="noStrike" dirty="0">
                          <a:effectLst/>
                        </a:rPr>
                        <a:t> </a:t>
                      </a:r>
                      <a:r>
                        <a:rPr lang="en-US" sz="1100" i="1" u="none" strike="noStrike" dirty="0" err="1">
                          <a:effectLst/>
                        </a:rPr>
                        <a:t>quadrifolia</a:t>
                      </a:r>
                      <a:r>
                        <a:rPr lang="en-US" sz="1100" i="0" u="none" strike="noStrike" baseline="-25000" dirty="0">
                          <a:effectLst/>
                        </a:rPr>
                        <a:t> 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dirty="0">
                          <a:effectLst/>
                        </a:rPr>
                        <a:t>Whorled Loose Strife</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July-Aug</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130186857"/>
                  </a:ext>
                </a:extLst>
              </a:tr>
              <a:tr h="305135">
                <a:tc>
                  <a:txBody>
                    <a:bodyPr/>
                    <a:lstStyle/>
                    <a:p>
                      <a:pPr algn="ctr" fontAlgn="b"/>
                      <a:r>
                        <a:rPr lang="en-US" sz="1100" i="1" u="none" strike="noStrike" dirty="0" err="1">
                          <a:effectLst/>
                        </a:rPr>
                        <a:t>Lysimachia</a:t>
                      </a:r>
                      <a:r>
                        <a:rPr lang="en-US" sz="1100" i="1" u="none" strike="noStrike" dirty="0">
                          <a:effectLst/>
                        </a:rPr>
                        <a:t> </a:t>
                      </a:r>
                      <a:r>
                        <a:rPr lang="en-US" sz="1100" i="1" u="none" strike="noStrike" dirty="0" err="1">
                          <a:effectLst/>
                        </a:rPr>
                        <a:t>terrestris</a:t>
                      </a:r>
                      <a:r>
                        <a:rPr lang="en-US" sz="1100" i="0" u="none" strike="noStrike" baseline="-25000" dirty="0">
                          <a:effectLst/>
                        </a:rPr>
                        <a:t> 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Swamp Candle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June-July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4072897797"/>
                  </a:ext>
                </a:extLst>
              </a:tr>
              <a:tr h="279706">
                <a:tc>
                  <a:txBody>
                    <a:bodyPr/>
                    <a:lstStyle/>
                    <a:p>
                      <a:pPr algn="ctr" fontAlgn="b"/>
                      <a:r>
                        <a:rPr lang="en-US" sz="1100" i="1" u="none" strike="noStrike" dirty="0" err="1">
                          <a:effectLst/>
                        </a:rPr>
                        <a:t>Medicago</a:t>
                      </a:r>
                      <a:r>
                        <a:rPr lang="en-US" sz="1100" i="1" u="none" strike="noStrike" dirty="0">
                          <a:effectLst/>
                        </a:rPr>
                        <a:t> </a:t>
                      </a:r>
                      <a:r>
                        <a:rPr lang="en-US" sz="1100" i="1" u="none" strike="noStrike" dirty="0" err="1">
                          <a:effectLst/>
                        </a:rPr>
                        <a:t>lupulina</a:t>
                      </a:r>
                      <a:r>
                        <a:rPr lang="en-US" sz="1100" i="0" u="none" strike="noStrike" baseline="-25000" dirty="0">
                          <a:effectLst/>
                        </a:rPr>
                        <a:t> 2,4,5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Clover</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Apr-Aug</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Legume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602240387"/>
                  </a:ext>
                </a:extLst>
              </a:tr>
              <a:tr h="279706">
                <a:tc>
                  <a:txBody>
                    <a:bodyPr/>
                    <a:lstStyle/>
                    <a:p>
                      <a:pPr algn="ctr" fontAlgn="b"/>
                      <a:r>
                        <a:rPr lang="en-US" sz="1100" i="1" u="none" strike="noStrike" dirty="0" err="1">
                          <a:effectLst/>
                        </a:rPr>
                        <a:t>Mentha</a:t>
                      </a:r>
                      <a:r>
                        <a:rPr lang="en-US" sz="1100" i="1" u="none" strike="noStrike" dirty="0">
                          <a:effectLst/>
                        </a:rPr>
                        <a:t> </a:t>
                      </a:r>
                      <a:r>
                        <a:rPr lang="en-US" sz="1100" i="1" u="none" strike="noStrike" dirty="0" err="1">
                          <a:effectLst/>
                        </a:rPr>
                        <a:t>arvensis</a:t>
                      </a:r>
                      <a:r>
                        <a:rPr lang="en-US" sz="1100" i="0" u="none" strike="noStrike" baseline="-25000" dirty="0">
                          <a:effectLst/>
                        </a:rPr>
                        <a:t> 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Corn Mint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July-Aug</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971891346"/>
                  </a:ext>
                </a:extLst>
              </a:tr>
              <a:tr h="254279">
                <a:tc>
                  <a:txBody>
                    <a:bodyPr/>
                    <a:lstStyle/>
                    <a:p>
                      <a:pPr algn="ctr" fontAlgn="b"/>
                      <a:r>
                        <a:rPr lang="en-US" sz="1100" i="1" u="none" strike="noStrike" dirty="0" err="1">
                          <a:effectLst/>
                        </a:rPr>
                        <a:t>Monarda</a:t>
                      </a:r>
                      <a:r>
                        <a:rPr lang="en-US" sz="1100" i="1" u="none" strike="noStrike" dirty="0">
                          <a:effectLst/>
                        </a:rPr>
                        <a:t> punctate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Spotted Beebalm</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June-July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761659822"/>
                  </a:ext>
                </a:extLst>
              </a:tr>
              <a:tr h="241565">
                <a:tc>
                  <a:txBody>
                    <a:bodyPr/>
                    <a:lstStyle/>
                    <a:p>
                      <a:pPr algn="ctr" fontAlgn="b"/>
                      <a:r>
                        <a:rPr lang="en-US" sz="1100" i="1" u="none" strike="noStrike" dirty="0" err="1">
                          <a:effectLst/>
                        </a:rPr>
                        <a:t>Myrica</a:t>
                      </a:r>
                      <a:r>
                        <a:rPr lang="en-US" sz="1100" i="1" u="none" strike="noStrike" dirty="0">
                          <a:effectLst/>
                        </a:rPr>
                        <a:t> </a:t>
                      </a:r>
                      <a:r>
                        <a:rPr lang="en-US" sz="1100" i="1" u="none" strike="noStrike" dirty="0" err="1">
                          <a:effectLst/>
                        </a:rPr>
                        <a:t>pensylvanica</a:t>
                      </a:r>
                      <a:r>
                        <a:rPr lang="en-US" sz="1100" i="1" u="none" strike="noStrike" dirty="0">
                          <a:effectLst/>
                        </a:rPr>
                        <a:t>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Bayberry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Shrub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816373756"/>
                  </a:ext>
                </a:extLst>
              </a:tr>
              <a:tr h="266993">
                <a:tc>
                  <a:txBody>
                    <a:bodyPr/>
                    <a:lstStyle/>
                    <a:p>
                      <a:pPr algn="ctr" fontAlgn="b"/>
                      <a:r>
                        <a:rPr lang="en-US" sz="1100" i="1" u="none" strike="noStrike" dirty="0">
                          <a:effectLst/>
                        </a:rPr>
                        <a:t>Oxalis </a:t>
                      </a:r>
                      <a:r>
                        <a:rPr lang="en-US" sz="1100" i="1" u="none" strike="noStrike" dirty="0" err="1">
                          <a:effectLst/>
                        </a:rPr>
                        <a:t>triangularis</a:t>
                      </a:r>
                      <a:r>
                        <a:rPr lang="en-US" sz="1100" i="0" u="none" strike="noStrike" baseline="-25000" dirty="0">
                          <a:effectLst/>
                        </a:rPr>
                        <a:t> 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Red Oxalice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Late winter</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084351266"/>
                  </a:ext>
                </a:extLst>
              </a:tr>
              <a:tr h="279706">
                <a:tc>
                  <a:txBody>
                    <a:bodyPr/>
                    <a:lstStyle/>
                    <a:p>
                      <a:pPr algn="ctr" fontAlgn="b"/>
                      <a:r>
                        <a:rPr lang="en-US" sz="1100" i="1" u="none" strike="noStrike" dirty="0" err="1">
                          <a:effectLst/>
                        </a:rPr>
                        <a:t>Panicum</a:t>
                      </a:r>
                      <a:r>
                        <a:rPr lang="en-US" sz="1100" i="1" u="none" strike="noStrike" dirty="0">
                          <a:effectLst/>
                        </a:rPr>
                        <a:t> </a:t>
                      </a:r>
                      <a:r>
                        <a:rPr lang="en-US" sz="1100" i="1" u="none" strike="noStrike" dirty="0" err="1">
                          <a:effectLst/>
                        </a:rPr>
                        <a:t>virgatum</a:t>
                      </a:r>
                      <a:r>
                        <a:rPr lang="en-US" sz="1100" i="1" u="none" strike="noStrike" dirty="0">
                          <a:effectLst/>
                        </a:rPr>
                        <a:t>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Switchgrass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July-Feb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367728804"/>
                  </a:ext>
                </a:extLst>
              </a:tr>
              <a:tr h="254278">
                <a:tc>
                  <a:txBody>
                    <a:bodyPr/>
                    <a:lstStyle/>
                    <a:p>
                      <a:pPr algn="ctr" fontAlgn="b"/>
                      <a:r>
                        <a:rPr lang="en-US" sz="1100" b="1" i="1" u="none" strike="noStrike" dirty="0" err="1">
                          <a:effectLst/>
                        </a:rPr>
                        <a:t>Phragmites</a:t>
                      </a:r>
                      <a:r>
                        <a:rPr lang="en-US" sz="1100" b="1" i="1" u="none" strike="noStrike" dirty="0">
                          <a:effectLst/>
                        </a:rPr>
                        <a:t> </a:t>
                      </a:r>
                      <a:r>
                        <a:rPr lang="en-US" sz="1100" b="1" i="1" u="none" strike="noStrike" dirty="0" err="1">
                          <a:effectLst/>
                        </a:rPr>
                        <a:t>australis</a:t>
                      </a:r>
                      <a:r>
                        <a:rPr lang="en-US" sz="1100" b="1" i="1" u="none" strike="noStrike" dirty="0">
                          <a:effectLst/>
                        </a:rPr>
                        <a:t> </a:t>
                      </a:r>
                      <a:r>
                        <a:rPr lang="en-US" sz="1100" b="1" i="0" u="none" strike="noStrike" baseline="-25000" dirty="0">
                          <a:effectLst/>
                        </a:rPr>
                        <a:t>3,4,5</a:t>
                      </a:r>
                      <a:endParaRPr lang="en-US" sz="1100" b="1"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b="1" u="none" strike="noStrike" dirty="0" err="1">
                          <a:effectLst/>
                        </a:rPr>
                        <a:t>Phragmites</a:t>
                      </a:r>
                      <a:endParaRPr lang="en-US"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July-Sept</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Grass</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76974560"/>
                  </a:ext>
                </a:extLst>
              </a:tr>
              <a:tr h="292420">
                <a:tc>
                  <a:txBody>
                    <a:bodyPr/>
                    <a:lstStyle/>
                    <a:p>
                      <a:pPr algn="ctr" fontAlgn="b"/>
                      <a:r>
                        <a:rPr lang="en-US" sz="1100" i="1" u="none" strike="noStrike" dirty="0" err="1">
                          <a:effectLst/>
                        </a:rPr>
                        <a:t>Plantago</a:t>
                      </a:r>
                      <a:r>
                        <a:rPr lang="en-US" sz="1100" i="1" u="none" strike="noStrike" dirty="0">
                          <a:effectLst/>
                        </a:rPr>
                        <a:t> major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Plaintain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June-Oct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092500637"/>
                  </a:ext>
                </a:extLst>
              </a:tr>
              <a:tr h="241565">
                <a:tc>
                  <a:txBody>
                    <a:bodyPr/>
                    <a:lstStyle/>
                    <a:p>
                      <a:pPr algn="ctr" fontAlgn="b"/>
                      <a:r>
                        <a:rPr lang="en-US" sz="1100" i="1" u="none" strike="noStrike" dirty="0" err="1">
                          <a:effectLst/>
                        </a:rPr>
                        <a:t>Poa</a:t>
                      </a:r>
                      <a:r>
                        <a:rPr lang="en-US" sz="1100" i="1" u="none" strike="noStrike" dirty="0">
                          <a:effectLst/>
                        </a:rPr>
                        <a:t> </a:t>
                      </a:r>
                      <a:r>
                        <a:rPr lang="en-US" sz="1100" i="1" u="none" strike="noStrike" dirty="0" err="1">
                          <a:effectLst/>
                        </a:rPr>
                        <a:t>annua</a:t>
                      </a:r>
                      <a:r>
                        <a:rPr lang="en-US" sz="1100" i="1" u="none" strike="noStrike" dirty="0">
                          <a:effectLst/>
                        </a:rPr>
                        <a:t> </a:t>
                      </a:r>
                      <a:r>
                        <a:rPr lang="en-US" sz="1100" i="0" u="none" strike="noStrike" baseline="-25000" dirty="0">
                          <a:effectLst/>
                        </a:rPr>
                        <a:t>2</a:t>
                      </a:r>
                      <a:r>
                        <a:rPr lang="en-US" sz="1100" i="1" u="none" strike="noStrike" baseline="-25000" dirty="0">
                          <a:effectLst/>
                        </a:rPr>
                        <a:t>,3,</a:t>
                      </a:r>
                      <a:r>
                        <a:rPr lang="en-US" sz="1100" i="0" u="none" strike="noStrike" baseline="-25000" dirty="0">
                          <a:effectLst/>
                        </a:rPr>
                        <a:t>4</a:t>
                      </a:r>
                      <a:endParaRPr lang="en-US" sz="1100" b="0" i="1" u="none" strike="noStrike" baseline="-25000"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Annual Blue 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May-June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917044785"/>
                  </a:ext>
                </a:extLst>
              </a:tr>
              <a:tr h="266993">
                <a:tc>
                  <a:txBody>
                    <a:bodyPr/>
                    <a:lstStyle/>
                    <a:p>
                      <a:pPr algn="ctr" fontAlgn="b"/>
                      <a:r>
                        <a:rPr lang="en-US" sz="1100" i="1" u="none" strike="noStrike" dirty="0" err="1">
                          <a:effectLst/>
                        </a:rPr>
                        <a:t>Portulaca</a:t>
                      </a:r>
                      <a:r>
                        <a:rPr lang="en-US" sz="1100" i="1" u="none" strike="noStrike" dirty="0">
                          <a:effectLst/>
                        </a:rPr>
                        <a:t> </a:t>
                      </a:r>
                      <a:r>
                        <a:rPr lang="en-US" sz="1100" i="1" u="none" strike="noStrike" dirty="0" err="1">
                          <a:effectLst/>
                        </a:rPr>
                        <a:t>oleracea</a:t>
                      </a:r>
                      <a:r>
                        <a:rPr lang="en-US" sz="1100" i="1" u="none" strike="noStrike" dirty="0">
                          <a:effectLst/>
                        </a:rPr>
                        <a:t> </a:t>
                      </a:r>
                      <a:r>
                        <a:rPr lang="en-US" sz="1100" i="0" u="none" strike="noStrike" baseline="-25000" dirty="0">
                          <a:effectLst/>
                        </a:rPr>
                        <a:t>2,3,4</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Purslane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May-Oct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181461028"/>
                  </a:ext>
                </a:extLst>
              </a:tr>
              <a:tr h="241565">
                <a:tc>
                  <a:txBody>
                    <a:bodyPr/>
                    <a:lstStyle/>
                    <a:p>
                      <a:pPr algn="ctr" fontAlgn="b"/>
                      <a:r>
                        <a:rPr lang="en-US" sz="1100" i="1" u="none" strike="noStrike" dirty="0">
                          <a:effectLst/>
                        </a:rPr>
                        <a:t>Rosa </a:t>
                      </a:r>
                      <a:r>
                        <a:rPr lang="en-US" sz="1100" i="1" u="none" strike="noStrike" dirty="0" err="1">
                          <a:effectLst/>
                        </a:rPr>
                        <a:t>rugosa</a:t>
                      </a:r>
                      <a:r>
                        <a:rPr lang="en-US" sz="1100" i="0" u="none" strike="noStrike" baseline="-25000" dirty="0">
                          <a:effectLst/>
                        </a:rPr>
                        <a:t> 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Beach Rose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May-July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Shrub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600636736"/>
                  </a:ext>
                </a:extLst>
              </a:tr>
              <a:tr h="254278">
                <a:tc>
                  <a:txBody>
                    <a:bodyPr/>
                    <a:lstStyle/>
                    <a:p>
                      <a:pPr algn="ctr" fontAlgn="b"/>
                      <a:r>
                        <a:rPr lang="en-US" sz="1100" i="1" u="none" strike="noStrike" dirty="0">
                          <a:effectLst/>
                        </a:rPr>
                        <a:t>Sedum </a:t>
                      </a:r>
                      <a:r>
                        <a:rPr lang="en-US" sz="1100" i="1" u="none" strike="noStrike" dirty="0" err="1">
                          <a:effectLst/>
                        </a:rPr>
                        <a:t>kamtschaticum</a:t>
                      </a:r>
                      <a:r>
                        <a:rPr lang="en-US" sz="1100" i="1" u="none" strike="noStrike" dirty="0">
                          <a:effectLst/>
                        </a:rPr>
                        <a:t>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Stone Crop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June-Aug</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124526220"/>
                  </a:ext>
                </a:extLst>
              </a:tr>
              <a:tr h="279706">
                <a:tc>
                  <a:txBody>
                    <a:bodyPr/>
                    <a:lstStyle/>
                    <a:p>
                      <a:pPr algn="ctr" fontAlgn="b"/>
                      <a:r>
                        <a:rPr lang="en-US" sz="1100" i="1" u="none" strike="noStrike" dirty="0" err="1">
                          <a:effectLst/>
                        </a:rPr>
                        <a:t>Solidago</a:t>
                      </a:r>
                      <a:r>
                        <a:rPr lang="en-US" sz="1100" i="1" u="none" strike="noStrike" dirty="0">
                          <a:effectLst/>
                        </a:rPr>
                        <a:t> </a:t>
                      </a:r>
                      <a:r>
                        <a:rPr lang="en-US" sz="1100" i="1" u="none" strike="noStrike" dirty="0" err="1">
                          <a:effectLst/>
                        </a:rPr>
                        <a:t>sempervirens</a:t>
                      </a:r>
                      <a:r>
                        <a:rPr lang="en-US" sz="1100" i="1" u="none" strike="noStrike" dirty="0">
                          <a:effectLst/>
                        </a:rPr>
                        <a:t> </a:t>
                      </a:r>
                      <a:r>
                        <a:rPr lang="en-US" sz="1100" i="0" u="none" strike="noStrike" baseline="-25000" dirty="0">
                          <a:effectLst/>
                        </a:rPr>
                        <a:t>2,3,4</a:t>
                      </a:r>
                      <a:r>
                        <a:rPr lang="en-US" sz="1100" i="1" u="none" strike="noStrike" baseline="-25000" dirty="0">
                          <a:effectLst/>
                        </a:rPr>
                        <a:t>,</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Goldenrod</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Aug-Oct</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696102459"/>
                  </a:ext>
                </a:extLst>
              </a:tr>
              <a:tr h="266993">
                <a:tc>
                  <a:txBody>
                    <a:bodyPr/>
                    <a:lstStyle/>
                    <a:p>
                      <a:pPr algn="ctr" fontAlgn="b"/>
                      <a:r>
                        <a:rPr lang="en-US" sz="1100" i="1" u="none" strike="noStrike" dirty="0" err="1">
                          <a:effectLst/>
                        </a:rPr>
                        <a:t>Spartina</a:t>
                      </a:r>
                      <a:r>
                        <a:rPr lang="en-US" sz="1100" i="1" u="none" strike="noStrike" dirty="0">
                          <a:effectLst/>
                        </a:rPr>
                        <a:t> </a:t>
                      </a:r>
                      <a:r>
                        <a:rPr lang="en-US" sz="1100" i="1" u="none" strike="noStrike" dirty="0" err="1">
                          <a:effectLst/>
                        </a:rPr>
                        <a:t>alterniflora</a:t>
                      </a:r>
                      <a:r>
                        <a:rPr lang="en-US" sz="1100" i="1" u="none" strike="noStrike" dirty="0">
                          <a:effectLst/>
                        </a:rPr>
                        <a:t> </a:t>
                      </a:r>
                      <a:r>
                        <a:rPr lang="en-US" sz="1100" i="0" u="none" strike="noStrike" baseline="-25000" dirty="0">
                          <a:effectLst/>
                        </a:rPr>
                        <a:t>3,5</a:t>
                      </a:r>
                      <a:r>
                        <a:rPr lang="en-US" sz="1100" i="1" u="none" strike="noStrike" dirty="0">
                          <a:effectLst/>
                        </a:rPr>
                        <a:t>  </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Smooth Cordgrass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July-Sept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742653537"/>
                  </a:ext>
                </a:extLst>
              </a:tr>
              <a:tr h="254279">
                <a:tc>
                  <a:txBody>
                    <a:bodyPr/>
                    <a:lstStyle/>
                    <a:p>
                      <a:pPr algn="ctr" fontAlgn="b"/>
                      <a:r>
                        <a:rPr lang="en-US" sz="1100" i="1" u="none" strike="noStrike" dirty="0" err="1">
                          <a:effectLst/>
                        </a:rPr>
                        <a:t>Spartina</a:t>
                      </a:r>
                      <a:r>
                        <a:rPr lang="en-US" sz="1100" i="1" u="none" strike="noStrike" dirty="0">
                          <a:effectLst/>
                        </a:rPr>
                        <a:t> patens </a:t>
                      </a:r>
                      <a:r>
                        <a:rPr lang="en-US" sz="1100" i="0" u="none" strike="noStrike" baseline="-25000" dirty="0">
                          <a:effectLst/>
                        </a:rPr>
                        <a:t>3</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Salt Hay</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June-Oct</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Grass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413770059"/>
                  </a:ext>
                </a:extLst>
              </a:tr>
              <a:tr h="254278">
                <a:tc>
                  <a:txBody>
                    <a:bodyPr/>
                    <a:lstStyle/>
                    <a:p>
                      <a:pPr algn="ctr" fontAlgn="b"/>
                      <a:r>
                        <a:rPr lang="en-US" sz="1100" i="1" u="none" strike="noStrike" dirty="0" err="1">
                          <a:effectLst/>
                        </a:rPr>
                        <a:t>Taraxacum</a:t>
                      </a:r>
                      <a:r>
                        <a:rPr lang="en-US" sz="1100" i="1" u="none" strike="noStrike" dirty="0">
                          <a:effectLst/>
                        </a:rPr>
                        <a:t> </a:t>
                      </a:r>
                      <a:r>
                        <a:rPr lang="en-US" sz="1100" i="1" u="none" strike="noStrike" dirty="0" err="1">
                          <a:effectLst/>
                        </a:rPr>
                        <a:t>officinale</a:t>
                      </a:r>
                      <a:r>
                        <a:rPr lang="en-US" sz="1100" i="1" u="none" strike="noStrike" dirty="0">
                          <a:effectLst/>
                        </a:rPr>
                        <a:t> </a:t>
                      </a:r>
                      <a:r>
                        <a:rPr lang="en-US" sz="1100" i="0" u="none" strike="noStrike" baseline="-25000" dirty="0">
                          <a:effectLst/>
                        </a:rPr>
                        <a:t>3</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Dandelion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Multiple </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Herb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4250547889"/>
                  </a:ext>
                </a:extLst>
              </a:tr>
              <a:tr h="369154">
                <a:tc>
                  <a:txBody>
                    <a:bodyPr/>
                    <a:lstStyle/>
                    <a:p>
                      <a:pPr algn="ctr" fontAlgn="b"/>
                      <a:r>
                        <a:rPr lang="en-US" sz="1100" i="1" u="none" strike="noStrike" dirty="0" err="1">
                          <a:effectLst/>
                        </a:rPr>
                        <a:t>Toxicodendron</a:t>
                      </a:r>
                      <a:r>
                        <a:rPr lang="en-US" sz="1100" i="1" u="none" strike="noStrike" dirty="0">
                          <a:effectLst/>
                        </a:rPr>
                        <a:t> </a:t>
                      </a:r>
                      <a:r>
                        <a:rPr lang="en-US" sz="1100" i="1" u="none" strike="noStrike" dirty="0" err="1">
                          <a:effectLst/>
                        </a:rPr>
                        <a:t>radicans</a:t>
                      </a:r>
                      <a:r>
                        <a:rPr lang="en-US" sz="1100" i="1" u="none" strike="noStrike" dirty="0">
                          <a:effectLst/>
                        </a:rPr>
                        <a:t> </a:t>
                      </a:r>
                      <a:r>
                        <a:rPr lang="en-US" sz="1100" i="0" u="none" strike="noStrike" baseline="-25000" dirty="0">
                          <a:effectLst/>
                        </a:rPr>
                        <a:t>5</a:t>
                      </a:r>
                      <a:endParaRPr lang="en-US" sz="11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Poison Ivy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a:effectLst/>
                        </a:rPr>
                        <a:t>May-July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u="none" strike="noStrike" dirty="0">
                          <a:effectLst/>
                        </a:rPr>
                        <a:t>Shrub</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4189918329"/>
                  </a:ext>
                </a:extLst>
              </a:tr>
            </a:tbl>
          </a:graphicData>
        </a:graphic>
      </p:graphicFrame>
      <p:sp>
        <p:nvSpPr>
          <p:cNvPr id="38" name="TextBox 37">
            <a:extLst>
              <a:ext uri="{FF2B5EF4-FFF2-40B4-BE49-F238E27FC236}">
                <a16:creationId xmlns="" xmlns:a16="http://schemas.microsoft.com/office/drawing/2014/main" id="{BE70F5E4-7592-734D-8637-E011DF3C376F}"/>
              </a:ext>
            </a:extLst>
          </p:cNvPr>
          <p:cNvSpPr txBox="1"/>
          <p:nvPr/>
        </p:nvSpPr>
        <p:spPr>
          <a:xfrm>
            <a:off x="30462040" y="5828946"/>
            <a:ext cx="6209134" cy="1046440"/>
          </a:xfrm>
          <a:prstGeom prst="rect">
            <a:avLst/>
          </a:prstGeom>
          <a:noFill/>
        </p:spPr>
        <p:txBody>
          <a:bodyPr wrap="square" rtlCol="0">
            <a:spAutoFit/>
          </a:bodyPr>
          <a:lstStyle/>
          <a:p>
            <a:r>
              <a:rPr lang="en-US" sz="2200" b="1" dirty="0"/>
              <a:t>Table 1. </a:t>
            </a:r>
            <a:r>
              <a:rPr lang="en-US" sz="2000" dirty="0"/>
              <a:t>Average diversity of plots within vs. plots outside 5 meters of the nearest </a:t>
            </a:r>
            <a:r>
              <a:rPr lang="en-US" sz="2000" i="1" dirty="0"/>
              <a:t>P. </a:t>
            </a:r>
            <a:r>
              <a:rPr lang="en-US" sz="2000" i="1" dirty="0" err="1"/>
              <a:t>australis</a:t>
            </a:r>
            <a:r>
              <a:rPr lang="en-US" sz="2000" i="1" dirty="0"/>
              <a:t> </a:t>
            </a:r>
            <a:r>
              <a:rPr lang="en-US" sz="2000" dirty="0"/>
              <a:t>stalk. Plots 5+ m away had significantly greater (p = 0.00) diversity.</a:t>
            </a:r>
            <a:endParaRPr lang="en-US" sz="2200" dirty="0"/>
          </a:p>
        </p:txBody>
      </p:sp>
      <p:sp>
        <p:nvSpPr>
          <p:cNvPr id="67" name="TextBox 66">
            <a:extLst>
              <a:ext uri="{FF2B5EF4-FFF2-40B4-BE49-F238E27FC236}">
                <a16:creationId xmlns="" xmlns:a16="http://schemas.microsoft.com/office/drawing/2014/main" id="{99BEA7FE-4FD8-E546-A77E-5F10BC062583}"/>
              </a:ext>
            </a:extLst>
          </p:cNvPr>
          <p:cNvSpPr txBox="1"/>
          <p:nvPr/>
        </p:nvSpPr>
        <p:spPr>
          <a:xfrm>
            <a:off x="30428052" y="11480896"/>
            <a:ext cx="6540424" cy="1038746"/>
          </a:xfrm>
          <a:prstGeom prst="rect">
            <a:avLst/>
          </a:prstGeom>
          <a:noFill/>
        </p:spPr>
        <p:txBody>
          <a:bodyPr wrap="square" rtlCol="0">
            <a:spAutoFit/>
          </a:bodyPr>
          <a:lstStyle/>
          <a:p>
            <a:r>
              <a:rPr lang="en-US" sz="2000" b="1" dirty="0"/>
              <a:t>Figure 5. </a:t>
            </a:r>
            <a:r>
              <a:rPr lang="en-US" sz="2000" dirty="0"/>
              <a:t>Total percent light absorbance by community type. Although not statistically significant, it is observed that </a:t>
            </a:r>
            <a:r>
              <a:rPr lang="en-US" sz="2000" i="1" dirty="0"/>
              <a:t>P. </a:t>
            </a:r>
            <a:r>
              <a:rPr lang="en-US" sz="2000" i="1" dirty="0" err="1"/>
              <a:t>australis</a:t>
            </a:r>
            <a:r>
              <a:rPr lang="en-US" sz="2000" i="1" dirty="0"/>
              <a:t> </a:t>
            </a:r>
            <a:r>
              <a:rPr lang="en-US" sz="2000" dirty="0"/>
              <a:t>absorbs the most light.</a:t>
            </a:r>
          </a:p>
        </p:txBody>
      </p:sp>
      <p:sp>
        <p:nvSpPr>
          <p:cNvPr id="4" name="TextBox 3">
            <a:extLst>
              <a:ext uri="{FF2B5EF4-FFF2-40B4-BE49-F238E27FC236}">
                <a16:creationId xmlns="" xmlns:a16="http://schemas.microsoft.com/office/drawing/2014/main" id="{B324477F-3FE8-4944-AFDD-0704133CC32F}"/>
              </a:ext>
            </a:extLst>
          </p:cNvPr>
          <p:cNvSpPr txBox="1"/>
          <p:nvPr/>
        </p:nvSpPr>
        <p:spPr>
          <a:xfrm>
            <a:off x="36754258" y="5688803"/>
            <a:ext cx="6020488"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cs typeface="Calibri"/>
              </a:rPr>
              <a:t>Table 2. </a:t>
            </a:r>
            <a:r>
              <a:rPr lang="en-US" sz="1800" dirty="0">
                <a:cs typeface="Calibri"/>
              </a:rPr>
              <a:t>List of plant species and characteristics found in plots throughout the five sites. </a:t>
            </a:r>
            <a:r>
              <a:rPr lang="en-US" sz="1800">
                <a:cs typeface="Calibri"/>
              </a:rPr>
              <a:t>Subscripts indicate at </a:t>
            </a:r>
            <a:r>
              <a:rPr lang="en-US" sz="1800" dirty="0">
                <a:cs typeface="Calibri"/>
              </a:rPr>
              <a:t>what sites the vegetation </a:t>
            </a:r>
            <a:r>
              <a:rPr lang="en-US" sz="1800">
                <a:cs typeface="Calibri"/>
              </a:rPr>
              <a:t>was found. 1</a:t>
            </a:r>
            <a:r>
              <a:rPr lang="en-US" sz="1800" dirty="0">
                <a:cs typeface="Calibri"/>
              </a:rPr>
              <a:t>: Cedar Bonnet 2: Cedar Run Dock Rd. 3: Great Bay Blvd. 4: Sedge Island 5: The Wetlands Institute.</a:t>
            </a:r>
          </a:p>
        </p:txBody>
      </p:sp>
    </p:spTree>
    <p:extLst>
      <p:ext uri="{BB962C8B-B14F-4D97-AF65-F5344CB8AC3E}">
        <p14:creationId xmlns:p14="http://schemas.microsoft.com/office/powerpoint/2010/main" val="380732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1219</Words>
  <Application>Microsoft Office PowerPoint</Application>
  <PresentationFormat>Custom</PresentationFormat>
  <Paragraphs>363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research poster template</dc:title>
  <dc:creator>Graphicsland/MakeSigns.com</dc:creator>
  <cp:keywords>scientific, research, template, custom, poster, presentation, symposium, printing, powerpoint, create, design, example, sample, download</cp:keywords>
  <cp:lastModifiedBy>Wnek, John</cp:lastModifiedBy>
  <cp:revision>12</cp:revision>
  <cp:lastPrinted>2018-08-02T16:13:30Z</cp:lastPrinted>
  <dcterms:modified xsi:type="dcterms:W3CDTF">2020-09-07T03:14:34Z</dcterms:modified>
</cp:coreProperties>
</file>