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
  </p:notesMasterIdLst>
  <p:sldIdLst>
    <p:sldId id="256" r:id="rId2"/>
  </p:sldIdLst>
  <p:sldSz cx="43891200" cy="32918400"/>
  <p:notesSz cx="32100838" cy="42843450"/>
  <p:defaultTextStyle>
    <a:defPPr>
      <a:defRPr lang="en-US"/>
    </a:defPPr>
    <a:lvl1pPr algn="l" rtl="0" eaLnBrk="0" fontAlgn="base" hangingPunct="0">
      <a:spcBef>
        <a:spcPct val="0"/>
      </a:spcBef>
      <a:spcAft>
        <a:spcPct val="0"/>
      </a:spcAft>
      <a:defRPr sz="8600" kern="1200">
        <a:solidFill>
          <a:schemeClr val="tx1"/>
        </a:solidFill>
        <a:latin typeface="Arial" charset="0"/>
        <a:ea typeface="ＭＳ Ｐゴシック" charset="-128"/>
        <a:cs typeface="+mn-cs"/>
      </a:defRPr>
    </a:lvl1pPr>
    <a:lvl2pPr marL="457056" algn="l" rtl="0" eaLnBrk="0" fontAlgn="base" hangingPunct="0">
      <a:spcBef>
        <a:spcPct val="0"/>
      </a:spcBef>
      <a:spcAft>
        <a:spcPct val="0"/>
      </a:spcAft>
      <a:defRPr sz="8600" kern="1200">
        <a:solidFill>
          <a:schemeClr val="tx1"/>
        </a:solidFill>
        <a:latin typeface="Arial" charset="0"/>
        <a:ea typeface="ＭＳ Ｐゴシック" charset="-128"/>
        <a:cs typeface="+mn-cs"/>
      </a:defRPr>
    </a:lvl2pPr>
    <a:lvl3pPr marL="914112" algn="l" rtl="0" eaLnBrk="0" fontAlgn="base" hangingPunct="0">
      <a:spcBef>
        <a:spcPct val="0"/>
      </a:spcBef>
      <a:spcAft>
        <a:spcPct val="0"/>
      </a:spcAft>
      <a:defRPr sz="8600" kern="1200">
        <a:solidFill>
          <a:schemeClr val="tx1"/>
        </a:solidFill>
        <a:latin typeface="Arial" charset="0"/>
        <a:ea typeface="ＭＳ Ｐゴシック" charset="-128"/>
        <a:cs typeface="+mn-cs"/>
      </a:defRPr>
    </a:lvl3pPr>
    <a:lvl4pPr marL="1371158" algn="l" rtl="0" eaLnBrk="0" fontAlgn="base" hangingPunct="0">
      <a:spcBef>
        <a:spcPct val="0"/>
      </a:spcBef>
      <a:spcAft>
        <a:spcPct val="0"/>
      </a:spcAft>
      <a:defRPr sz="8600" kern="1200">
        <a:solidFill>
          <a:schemeClr val="tx1"/>
        </a:solidFill>
        <a:latin typeface="Arial" charset="0"/>
        <a:ea typeface="ＭＳ Ｐゴシック" charset="-128"/>
        <a:cs typeface="+mn-cs"/>
      </a:defRPr>
    </a:lvl4pPr>
    <a:lvl5pPr marL="1828214" algn="l" rtl="0" eaLnBrk="0" fontAlgn="base" hangingPunct="0">
      <a:spcBef>
        <a:spcPct val="0"/>
      </a:spcBef>
      <a:spcAft>
        <a:spcPct val="0"/>
      </a:spcAft>
      <a:defRPr sz="8600" kern="1200">
        <a:solidFill>
          <a:schemeClr val="tx1"/>
        </a:solidFill>
        <a:latin typeface="Arial" charset="0"/>
        <a:ea typeface="ＭＳ Ｐゴシック" charset="-128"/>
        <a:cs typeface="+mn-cs"/>
      </a:defRPr>
    </a:lvl5pPr>
    <a:lvl6pPr marL="2285270" algn="l" defTabSz="914112" rtl="0" eaLnBrk="1" latinLnBrk="0" hangingPunct="1">
      <a:defRPr sz="8600" kern="1200">
        <a:solidFill>
          <a:schemeClr val="tx1"/>
        </a:solidFill>
        <a:latin typeface="Arial" charset="0"/>
        <a:ea typeface="ＭＳ Ｐゴシック" charset="-128"/>
        <a:cs typeface="+mn-cs"/>
      </a:defRPr>
    </a:lvl6pPr>
    <a:lvl7pPr marL="2742326" algn="l" defTabSz="914112" rtl="0" eaLnBrk="1" latinLnBrk="0" hangingPunct="1">
      <a:defRPr sz="8600" kern="1200">
        <a:solidFill>
          <a:schemeClr val="tx1"/>
        </a:solidFill>
        <a:latin typeface="Arial" charset="0"/>
        <a:ea typeface="ＭＳ Ｐゴシック" charset="-128"/>
        <a:cs typeface="+mn-cs"/>
      </a:defRPr>
    </a:lvl7pPr>
    <a:lvl8pPr marL="3199373" algn="l" defTabSz="914112" rtl="0" eaLnBrk="1" latinLnBrk="0" hangingPunct="1">
      <a:defRPr sz="8600" kern="1200">
        <a:solidFill>
          <a:schemeClr val="tx1"/>
        </a:solidFill>
        <a:latin typeface="Arial" charset="0"/>
        <a:ea typeface="ＭＳ Ｐゴシック" charset="-128"/>
        <a:cs typeface="+mn-cs"/>
      </a:defRPr>
    </a:lvl8pPr>
    <a:lvl9pPr marL="3656429" algn="l" defTabSz="914112" rtl="0" eaLnBrk="1" latinLnBrk="0" hangingPunct="1">
      <a:defRPr sz="86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1F3DA"/>
    <a:srgbClr val="67C598"/>
    <a:srgbClr val="80CEA9"/>
    <a:srgbClr val="B9E5CD"/>
    <a:srgbClr val="A2DABF"/>
    <a:srgbClr val="A4DCC1"/>
    <a:srgbClr val="E1F3EA"/>
    <a:srgbClr val="ABDDC5"/>
    <a:srgbClr val="B7E3CE"/>
    <a:srgbClr val="CCE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96"/>
    <p:restoredTop sz="97924" autoAdjust="0"/>
  </p:normalViewPr>
  <p:slideViewPr>
    <p:cSldViewPr>
      <p:cViewPr>
        <p:scale>
          <a:sx n="30" d="100"/>
          <a:sy n="30" d="100"/>
        </p:scale>
        <p:origin x="240" y="157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2000" dirty="0">
                <a:latin typeface="Times New Roman" panose="02020603050405020304" pitchFamily="18" charset="0"/>
                <a:cs typeface="Times New Roman" panose="02020603050405020304" pitchFamily="18" charset="0"/>
              </a:rPr>
              <a:t>Number of terrapins</a:t>
            </a:r>
          </a:p>
        </c:rich>
      </c:tx>
      <c:layout>
        <c:manualLayout>
          <c:xMode val="edge"/>
          <c:yMode val="edge"/>
          <c:x val="0.35933005841198534"/>
          <c:y val="1.6212901271956386E-2"/>
        </c:manualLayout>
      </c:layout>
      <c:overlay val="0"/>
      <c:spPr>
        <a:noFill/>
        <a:ln>
          <a:noFill/>
        </a:ln>
        <a:effectLst/>
      </c:spPr>
    </c:title>
    <c:autoTitleDeleted val="0"/>
    <c:plotArea>
      <c:layout>
        <c:manualLayout>
          <c:layoutTarget val="inner"/>
          <c:xMode val="edge"/>
          <c:yMode val="edge"/>
          <c:x val="0.14832571446111589"/>
          <c:y val="0.13823002893869035"/>
          <c:w val="0.6925199576177733"/>
          <c:h val="0.81990746349014065"/>
        </c:manualLayout>
      </c:layout>
      <c:radarChart>
        <c:radarStyle val="marker"/>
        <c:varyColors val="0"/>
        <c:ser>
          <c:idx val="0"/>
          <c:order val="0"/>
          <c:tx>
            <c:strRef>
              <c:f>Sheet1!$B$1</c:f>
              <c:strCache>
                <c:ptCount val="1"/>
                <c:pt idx="0">
                  <c:v>Number of terrapins</c:v>
                </c:pt>
              </c:strCache>
            </c:strRef>
          </c:tx>
          <c:spPr>
            <a:ln w="28575" cap="rnd">
              <a:solidFill>
                <a:srgbClr val="00B050"/>
              </a:solidFill>
              <a:round/>
            </a:ln>
            <a:effectLst/>
          </c:spPr>
          <c:marker>
            <c:symbol val="none"/>
          </c:marker>
          <c:cat>
            <c:strRef>
              <c:f>Sheet1!$A$2:$A$17</c:f>
              <c:strCache>
                <c:ptCount val="16"/>
                <c:pt idx="0">
                  <c:v>Green NE</c:v>
                </c:pt>
                <c:pt idx="1">
                  <c:v>Green NW</c:v>
                </c:pt>
                <c:pt idx="2">
                  <c:v>Green SE</c:v>
                </c:pt>
                <c:pt idx="3">
                  <c:v>Green SW</c:v>
                </c:pt>
                <c:pt idx="4">
                  <c:v>Blue NE</c:v>
                </c:pt>
                <c:pt idx="5">
                  <c:v>Blue NW</c:v>
                </c:pt>
                <c:pt idx="6">
                  <c:v>Blue SE</c:v>
                </c:pt>
                <c:pt idx="7">
                  <c:v>Blue SW</c:v>
                </c:pt>
                <c:pt idx="8">
                  <c:v>Yellow NE</c:v>
                </c:pt>
                <c:pt idx="9">
                  <c:v>Yellow NW</c:v>
                </c:pt>
                <c:pt idx="10">
                  <c:v>Yellow SE</c:v>
                </c:pt>
                <c:pt idx="11">
                  <c:v>Yellow SW</c:v>
                </c:pt>
                <c:pt idx="12">
                  <c:v>Red NE</c:v>
                </c:pt>
                <c:pt idx="13">
                  <c:v>Red NW</c:v>
                </c:pt>
                <c:pt idx="14">
                  <c:v>Red SE</c:v>
                </c:pt>
                <c:pt idx="15">
                  <c:v>Red SW</c:v>
                </c:pt>
              </c:strCache>
            </c:strRef>
          </c:cat>
          <c:val>
            <c:numRef>
              <c:f>Sheet1!$B$2:$B$17</c:f>
              <c:numCache>
                <c:formatCode>General</c:formatCode>
                <c:ptCount val="16"/>
                <c:pt idx="0">
                  <c:v>16</c:v>
                </c:pt>
                <c:pt idx="1">
                  <c:v>23</c:v>
                </c:pt>
                <c:pt idx="2">
                  <c:v>15</c:v>
                </c:pt>
                <c:pt idx="3">
                  <c:v>6</c:v>
                </c:pt>
                <c:pt idx="4">
                  <c:v>12</c:v>
                </c:pt>
                <c:pt idx="5">
                  <c:v>2</c:v>
                </c:pt>
                <c:pt idx="6">
                  <c:v>1</c:v>
                </c:pt>
                <c:pt idx="7">
                  <c:v>0</c:v>
                </c:pt>
                <c:pt idx="8">
                  <c:v>3</c:v>
                </c:pt>
                <c:pt idx="9">
                  <c:v>1</c:v>
                </c:pt>
                <c:pt idx="10">
                  <c:v>0</c:v>
                </c:pt>
                <c:pt idx="11">
                  <c:v>1</c:v>
                </c:pt>
                <c:pt idx="12">
                  <c:v>5</c:v>
                </c:pt>
                <c:pt idx="13">
                  <c:v>11</c:v>
                </c:pt>
                <c:pt idx="14">
                  <c:v>4</c:v>
                </c:pt>
                <c:pt idx="15">
                  <c:v>0</c:v>
                </c:pt>
              </c:numCache>
            </c:numRef>
          </c:val>
          <c:extLst xmlns:c16r2="http://schemas.microsoft.com/office/drawing/2015/06/chart">
            <c:ext xmlns:c16="http://schemas.microsoft.com/office/drawing/2014/chart" uri="{C3380CC4-5D6E-409C-BE32-E72D297353CC}">
              <c16:uniqueId val="{00000000-6A56-4FD4-8F19-774A477099D6}"/>
            </c:ext>
          </c:extLst>
        </c:ser>
        <c:dLbls>
          <c:showLegendKey val="0"/>
          <c:showVal val="0"/>
          <c:showCatName val="0"/>
          <c:showSerName val="0"/>
          <c:showPercent val="0"/>
          <c:showBubbleSize val="0"/>
        </c:dLbls>
        <c:axId val="86659456"/>
        <c:axId val="86660992"/>
      </c:radarChart>
      <c:catAx>
        <c:axId val="8665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60992"/>
        <c:crosses val="autoZero"/>
        <c:auto val="1"/>
        <c:lblAlgn val="ctr"/>
        <c:lblOffset val="100"/>
        <c:noMultiLvlLbl val="0"/>
      </c:catAx>
      <c:valAx>
        <c:axId val="8666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5945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latin typeface="Times New Roman" panose="02020603050405020304" pitchFamily="18" charset="0"/>
                <a:cs typeface="Times New Roman" panose="02020603050405020304" pitchFamily="18" charset="0"/>
              </a:rPr>
              <a:t>Terrapin</a:t>
            </a:r>
            <a:r>
              <a:rPr lang="en-US" sz="2000" baseline="0" dirty="0">
                <a:latin typeface="Times New Roman" panose="02020603050405020304" pitchFamily="18" charset="0"/>
                <a:cs typeface="Times New Roman" panose="02020603050405020304" pitchFamily="18" charset="0"/>
              </a:rPr>
              <a:t> Color Preference</a:t>
            </a:r>
            <a:endParaRPr lang="en-US" sz="2000" dirty="0">
              <a:latin typeface="Times New Roman" panose="02020603050405020304" pitchFamily="18" charset="0"/>
              <a:cs typeface="Times New Roman" panose="02020603050405020304" pitchFamily="18" charset="0"/>
            </a:endParaRPr>
          </a:p>
        </c:rich>
      </c:tx>
      <c:layout>
        <c:manualLayout>
          <c:xMode val="edge"/>
          <c:yMode val="edge"/>
          <c:x val="0.32712894777273971"/>
          <c:y val="6.555713777144892E-2"/>
        </c:manualLayout>
      </c:layout>
      <c:overlay val="0"/>
      <c:spPr>
        <a:noFill/>
        <a:ln>
          <a:noFill/>
        </a:ln>
        <a:effectLst/>
      </c:spPr>
    </c:title>
    <c:autoTitleDeleted val="0"/>
    <c:plotArea>
      <c:layout>
        <c:manualLayout>
          <c:layoutTarget val="inner"/>
          <c:xMode val="edge"/>
          <c:yMode val="edge"/>
          <c:x val="0.21873377148678713"/>
          <c:y val="0.13194536031230819"/>
          <c:w val="0.60875840113194202"/>
          <c:h val="0.68995335815153536"/>
        </c:manualLayout>
      </c:layout>
      <c:pieChart>
        <c:varyColors val="1"/>
        <c:ser>
          <c:idx val="0"/>
          <c:order val="0"/>
          <c:tx>
            <c:strRef>
              <c:f>Sheet1!$M$1</c:f>
              <c:strCache>
                <c:ptCount val="1"/>
                <c:pt idx="0">
                  <c:v>Terrapins</c:v>
                </c:pt>
              </c:strCache>
            </c:strRef>
          </c:tx>
          <c:dPt>
            <c:idx val="0"/>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B2A3-4019-B9F0-FE5D3B1F74E4}"/>
              </c:ext>
            </c:extLst>
          </c:dPt>
          <c:dPt>
            <c:idx val="1"/>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3-B2A3-4019-B9F0-FE5D3B1F74E4}"/>
              </c:ext>
            </c:extLst>
          </c:dPt>
          <c:dPt>
            <c:idx val="2"/>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5-B2A3-4019-B9F0-FE5D3B1F74E4}"/>
              </c:ext>
            </c:extLst>
          </c:dPt>
          <c:dPt>
            <c:idx val="3"/>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B2A3-4019-B9F0-FE5D3B1F74E4}"/>
              </c:ext>
            </c:extLst>
          </c:dPt>
          <c:dLbls>
            <c:dLbl>
              <c:idx val="0"/>
              <c:layout>
                <c:manualLayout>
                  <c:x val="9.7469378827646537E-3"/>
                  <c:y val="9.2723826188393123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2A3-4019-B9F0-FE5D3B1F74E4}"/>
                </c:ext>
              </c:extLst>
            </c:dLbl>
            <c:dLbl>
              <c:idx val="1"/>
              <c:layout>
                <c:manualLayout>
                  <c:x val="2.522965879265092E-3"/>
                  <c:y val="2.3917322834645583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2A3-4019-B9F0-FE5D3B1F74E4}"/>
                </c:ext>
              </c:extLst>
            </c:dLbl>
            <c:dLbl>
              <c:idx val="2"/>
              <c:layout>
                <c:manualLayout>
                  <c:x val="-1.2187664041994751E-2"/>
                  <c:y val="9.0332458442694656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2A3-4019-B9F0-FE5D3B1F74E4}"/>
                </c:ext>
              </c:extLst>
            </c:dLbl>
            <c:dLbl>
              <c:idx val="3"/>
              <c:layout>
                <c:manualLayout>
                  <c:x val="-1.5948162729658794E-2"/>
                  <c:y val="4.6567147856517936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B2A3-4019-B9F0-FE5D3B1F74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Sheet1!$L$2:$L$5</c:f>
              <c:strCache>
                <c:ptCount val="4"/>
                <c:pt idx="0">
                  <c:v>Green</c:v>
                </c:pt>
                <c:pt idx="1">
                  <c:v>Blue</c:v>
                </c:pt>
                <c:pt idx="2">
                  <c:v>Yellow</c:v>
                </c:pt>
                <c:pt idx="3">
                  <c:v>Red</c:v>
                </c:pt>
              </c:strCache>
            </c:strRef>
          </c:cat>
          <c:val>
            <c:numRef>
              <c:f>Sheet1!$M$2:$M$5</c:f>
              <c:numCache>
                <c:formatCode>General</c:formatCode>
                <c:ptCount val="4"/>
                <c:pt idx="0">
                  <c:v>60</c:v>
                </c:pt>
                <c:pt idx="1">
                  <c:v>15</c:v>
                </c:pt>
                <c:pt idx="2">
                  <c:v>5</c:v>
                </c:pt>
                <c:pt idx="3">
                  <c:v>20</c:v>
                </c:pt>
              </c:numCache>
            </c:numRef>
          </c:val>
          <c:extLst xmlns:c16r2="http://schemas.microsoft.com/office/drawing/2015/06/chart">
            <c:ext xmlns:c16="http://schemas.microsoft.com/office/drawing/2014/chart" uri="{C3380CC4-5D6E-409C-BE32-E72D297353CC}">
              <c16:uniqueId val="{00000008-B2A3-4019-B9F0-FE5D3B1F74E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3501037970793895"/>
          <c:y val="0.82998125317126825"/>
          <c:w val="0.39359995203352416"/>
          <c:h val="0.156455300081696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latin typeface="Times New Roman" panose="02020603050405020304" pitchFamily="18" charset="0"/>
                <a:cs typeface="Times New Roman" panose="02020603050405020304" pitchFamily="18" charset="0"/>
              </a:rPr>
              <a:t>Terrapin</a:t>
            </a:r>
            <a:r>
              <a:rPr lang="en-US" sz="1800" baseline="0">
                <a:latin typeface="Times New Roman" panose="02020603050405020304" pitchFamily="18" charset="0"/>
                <a:cs typeface="Times New Roman" panose="02020603050405020304" pitchFamily="18" charset="0"/>
              </a:rPr>
              <a:t> Color Preference</a:t>
            </a:r>
            <a:endParaRPr lang="en-US" sz="1800">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manualLayout>
          <c:layoutTarget val="inner"/>
          <c:xMode val="edge"/>
          <c:yMode val="edge"/>
          <c:x val="4.1889327191176474E-2"/>
          <c:y val="0.10067071330866874"/>
          <c:w val="0.8707155557305829"/>
          <c:h val="0.82472250162910354"/>
        </c:manualLayout>
      </c:layout>
      <c:barChart>
        <c:barDir val="col"/>
        <c:grouping val="clustered"/>
        <c:varyColors val="0"/>
        <c:ser>
          <c:idx val="1"/>
          <c:order val="0"/>
          <c:spPr>
            <a:solidFill>
              <a:srgbClr val="92D6C1"/>
            </a:solidFill>
            <a:ln>
              <a:noFill/>
            </a:ln>
            <a:effectLst/>
          </c:spPr>
          <c:invertIfNegative val="0"/>
          <c:dLbls>
            <c:dLbl>
              <c:idx val="0"/>
              <c:layout/>
              <c:tx>
                <c:rich>
                  <a:bodyPr/>
                  <a:lstStyle/>
                  <a:p>
                    <a:r>
                      <a:rPr lang="en-US"/>
                      <a:t>a</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2715-40E9-820B-0D2561FC5B6F}"/>
                </c:ext>
              </c:extLst>
            </c:dLbl>
            <c:dLbl>
              <c:idx val="1"/>
              <c:layout/>
              <c:tx>
                <c:rich>
                  <a:bodyPr/>
                  <a:lstStyle/>
                  <a:p>
                    <a:r>
                      <a:rPr lang="en-US"/>
                      <a:t>a</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715-40E9-820B-0D2561FC5B6F}"/>
                </c:ext>
              </c:extLst>
            </c:dLbl>
            <c:dLbl>
              <c:idx val="2"/>
              <c:layout/>
              <c:tx>
                <c:rich>
                  <a:bodyPr/>
                  <a:lstStyle/>
                  <a:p>
                    <a:r>
                      <a:rPr lang="en-US"/>
                      <a:t>a</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2715-40E9-820B-0D2561FC5B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'[Color and Light Preferences of Terrapins.xlsx]Sheet1'!$J$24:$J$27</c:f>
              <c:strCache>
                <c:ptCount val="4"/>
                <c:pt idx="0">
                  <c:v>Yellow</c:v>
                </c:pt>
                <c:pt idx="1">
                  <c:v>Blue</c:v>
                </c:pt>
                <c:pt idx="2">
                  <c:v>Red</c:v>
                </c:pt>
                <c:pt idx="3">
                  <c:v>Green</c:v>
                </c:pt>
              </c:strCache>
            </c:strRef>
          </c:cat>
          <c:val>
            <c:numRef>
              <c:f>'[Color and Light Preferences of Terrapins.xlsx]Sheet1'!$L$24:$L$27</c:f>
              <c:numCache>
                <c:formatCode>General</c:formatCode>
                <c:ptCount val="4"/>
                <c:pt idx="0">
                  <c:v>1.25</c:v>
                </c:pt>
                <c:pt idx="1">
                  <c:v>3.75</c:v>
                </c:pt>
                <c:pt idx="2">
                  <c:v>5</c:v>
                </c:pt>
              </c:numCache>
            </c:numRef>
          </c:val>
          <c:extLst xmlns:c16r2="http://schemas.microsoft.com/office/drawing/2015/06/chart">
            <c:ext xmlns:c16="http://schemas.microsoft.com/office/drawing/2014/chart" uri="{C3380CC4-5D6E-409C-BE32-E72D297353CC}">
              <c16:uniqueId val="{00000003-2715-40E9-820B-0D2561FC5B6F}"/>
            </c:ext>
          </c:extLst>
        </c:ser>
        <c:ser>
          <c:idx val="2"/>
          <c:order val="1"/>
          <c:spPr>
            <a:solidFill>
              <a:srgbClr val="3DB576"/>
            </a:solidFill>
            <a:ln>
              <a:noFill/>
            </a:ln>
            <a:effectLst/>
          </c:spPr>
          <c:invertIfNegative val="0"/>
          <c:dLbls>
            <c:dLbl>
              <c:idx val="2"/>
              <c:layout/>
              <c:tx>
                <c:rich>
                  <a:bodyPr/>
                  <a:lstStyle/>
                  <a:p>
                    <a:r>
                      <a:rPr lang="en-US"/>
                      <a:t>b</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2715-40E9-820B-0D2561FC5B6F}"/>
                </c:ext>
              </c:extLst>
            </c:dLbl>
            <c:dLbl>
              <c:idx val="3"/>
              <c:layout/>
              <c:tx>
                <c:rich>
                  <a:bodyPr/>
                  <a:lstStyle/>
                  <a:p>
                    <a:r>
                      <a:rPr lang="en-US"/>
                      <a:t>b</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715-40E9-820B-0D2561FC5B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'[Color and Light Preferences of Terrapins.xlsx]Sheet1'!$J$24:$J$27</c:f>
              <c:strCache>
                <c:ptCount val="4"/>
                <c:pt idx="0">
                  <c:v>Yellow</c:v>
                </c:pt>
                <c:pt idx="1">
                  <c:v>Blue</c:v>
                </c:pt>
                <c:pt idx="2">
                  <c:v>Red</c:v>
                </c:pt>
                <c:pt idx="3">
                  <c:v>Green</c:v>
                </c:pt>
              </c:strCache>
            </c:strRef>
          </c:cat>
          <c:val>
            <c:numRef>
              <c:f>'[Color and Light Preferences of Terrapins.xlsx]Sheet1'!$M$24:$M$27</c:f>
              <c:numCache>
                <c:formatCode>General</c:formatCode>
                <c:ptCount val="4"/>
                <c:pt idx="2">
                  <c:v>5</c:v>
                </c:pt>
                <c:pt idx="3">
                  <c:v>15</c:v>
                </c:pt>
              </c:numCache>
            </c:numRef>
          </c:val>
          <c:extLst xmlns:c16r2="http://schemas.microsoft.com/office/drawing/2015/06/chart">
            <c:ext xmlns:c16="http://schemas.microsoft.com/office/drawing/2014/chart" uri="{C3380CC4-5D6E-409C-BE32-E72D297353CC}">
              <c16:uniqueId val="{00000006-2715-40E9-820B-0D2561FC5B6F}"/>
            </c:ext>
          </c:extLst>
        </c:ser>
        <c:dLbls>
          <c:dLblPos val="outEnd"/>
          <c:showLegendKey val="0"/>
          <c:showVal val="1"/>
          <c:showCatName val="0"/>
          <c:showSerName val="0"/>
          <c:showPercent val="0"/>
          <c:showBubbleSize val="0"/>
        </c:dLbls>
        <c:gapWidth val="219"/>
        <c:overlap val="-27"/>
        <c:axId val="87055744"/>
        <c:axId val="87061632"/>
      </c:barChart>
      <c:catAx>
        <c:axId val="8705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061632"/>
        <c:crosses val="autoZero"/>
        <c:auto val="1"/>
        <c:lblAlgn val="ctr"/>
        <c:lblOffset val="100"/>
        <c:noMultiLvlLbl val="0"/>
      </c:catAx>
      <c:valAx>
        <c:axId val="870616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05574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Directional</a:t>
            </a:r>
            <a:r>
              <a:rPr lang="en-US" baseline="0">
                <a:latin typeface="Times New Roman" panose="02020603050405020304" pitchFamily="18" charset="0"/>
                <a:cs typeface="Times New Roman" panose="02020603050405020304" pitchFamily="18" charset="0"/>
              </a:rPr>
              <a:t> Preference</a:t>
            </a:r>
            <a:endParaRPr lang="en-US">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pieChart>
        <c:varyColors val="1"/>
        <c:ser>
          <c:idx val="0"/>
          <c:order val="0"/>
          <c:tx>
            <c:strRef>
              <c:f>Sheet1!$T$1</c:f>
              <c:strCache>
                <c:ptCount val="1"/>
                <c:pt idx="0">
                  <c:v>Terrapins</c:v>
                </c:pt>
              </c:strCache>
            </c:strRef>
          </c:tx>
          <c:dPt>
            <c:idx val="0"/>
            <c:bubble3D val="0"/>
            <c:spPr>
              <a:solidFill>
                <a:srgbClr val="7DD7E3"/>
              </a:solidFill>
              <a:ln w="19050">
                <a:solidFill>
                  <a:schemeClr val="lt1"/>
                </a:solidFill>
              </a:ln>
              <a:effectLst/>
            </c:spPr>
            <c:extLst xmlns:c16r2="http://schemas.microsoft.com/office/drawing/2015/06/chart">
              <c:ext xmlns:c16="http://schemas.microsoft.com/office/drawing/2014/chart" uri="{C3380CC4-5D6E-409C-BE32-E72D297353CC}">
                <c16:uniqueId val="{00000001-04CE-47F3-9C13-DF27512AE031}"/>
              </c:ext>
            </c:extLst>
          </c:dPt>
          <c:dPt>
            <c:idx val="1"/>
            <c:bubble3D val="0"/>
            <c:spPr>
              <a:solidFill>
                <a:srgbClr val="3DB576"/>
              </a:solidFill>
              <a:ln w="19050">
                <a:solidFill>
                  <a:schemeClr val="lt1"/>
                </a:solidFill>
              </a:ln>
              <a:effectLst/>
            </c:spPr>
            <c:extLst xmlns:c16r2="http://schemas.microsoft.com/office/drawing/2015/06/chart">
              <c:ext xmlns:c16="http://schemas.microsoft.com/office/drawing/2014/chart" uri="{C3380CC4-5D6E-409C-BE32-E72D297353CC}">
                <c16:uniqueId val="{00000003-04CE-47F3-9C13-DF27512AE031}"/>
              </c:ext>
            </c:extLst>
          </c:dPt>
          <c:dPt>
            <c:idx val="2"/>
            <c:bubble3D val="0"/>
            <c:spPr>
              <a:solidFill>
                <a:srgbClr val="A7EBC1"/>
              </a:solidFill>
              <a:ln w="19050">
                <a:solidFill>
                  <a:schemeClr val="lt1"/>
                </a:solidFill>
              </a:ln>
              <a:effectLst/>
            </c:spPr>
            <c:extLst xmlns:c16r2="http://schemas.microsoft.com/office/drawing/2015/06/chart">
              <c:ext xmlns:c16="http://schemas.microsoft.com/office/drawing/2014/chart" uri="{C3380CC4-5D6E-409C-BE32-E72D297353CC}">
                <c16:uniqueId val="{00000005-04CE-47F3-9C13-DF27512AE031}"/>
              </c:ext>
            </c:extLst>
          </c:dPt>
          <c:dPt>
            <c:idx val="3"/>
            <c:bubble3D val="0"/>
            <c:spPr>
              <a:solidFill>
                <a:srgbClr val="5090EE"/>
              </a:solidFill>
              <a:ln w="19050">
                <a:solidFill>
                  <a:schemeClr val="lt1"/>
                </a:solidFill>
              </a:ln>
              <a:effectLst/>
            </c:spPr>
            <c:extLst xmlns:c16r2="http://schemas.microsoft.com/office/drawing/2015/06/chart">
              <c:ext xmlns:c16="http://schemas.microsoft.com/office/drawing/2014/chart" uri="{C3380CC4-5D6E-409C-BE32-E72D297353CC}">
                <c16:uniqueId val="{00000007-04CE-47F3-9C13-DF27512AE031}"/>
              </c:ext>
            </c:extLst>
          </c:dPt>
          <c:dLbls>
            <c:dLbl>
              <c:idx val="0"/>
              <c:layout>
                <c:manualLayout>
                  <c:x val="5.0933945756780402E-3"/>
                  <c:y val="-2.4168853893263342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4CE-47F3-9C13-DF27512AE031}"/>
                </c:ext>
              </c:extLst>
            </c:dLbl>
            <c:dLbl>
              <c:idx val="1"/>
              <c:layout>
                <c:manualLayout>
                  <c:x val="-9.8206474190726673E-3"/>
                  <c:y val="1.15197579469233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4CE-47F3-9C13-DF27512AE031}"/>
                </c:ext>
              </c:extLst>
            </c:dLbl>
            <c:dLbl>
              <c:idx val="2"/>
              <c:layout>
                <c:manualLayout>
                  <c:x val="-1.6547900262467191E-2"/>
                  <c:y val="1.8388378536016332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04CE-47F3-9C13-DF27512AE031}"/>
                </c:ext>
              </c:extLst>
            </c:dLbl>
            <c:dLbl>
              <c:idx val="3"/>
              <c:layout>
                <c:manualLayout>
                  <c:x val="2.8006233595800525E-2"/>
                  <c:y val="-2.5608048993875764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04CE-47F3-9C13-DF27512AE0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Sheet1!$S$2:$S$5</c:f>
              <c:strCache>
                <c:ptCount val="4"/>
                <c:pt idx="0">
                  <c:v>Northeast</c:v>
                </c:pt>
                <c:pt idx="1">
                  <c:v>Northwest</c:v>
                </c:pt>
                <c:pt idx="2">
                  <c:v>Southeast</c:v>
                </c:pt>
                <c:pt idx="3">
                  <c:v>Southwest</c:v>
                </c:pt>
              </c:strCache>
            </c:strRef>
          </c:cat>
          <c:val>
            <c:numRef>
              <c:f>Sheet1!$T$2:$T$5</c:f>
              <c:numCache>
                <c:formatCode>General</c:formatCode>
                <c:ptCount val="4"/>
                <c:pt idx="0">
                  <c:v>36</c:v>
                </c:pt>
                <c:pt idx="1">
                  <c:v>37</c:v>
                </c:pt>
                <c:pt idx="2">
                  <c:v>20</c:v>
                </c:pt>
                <c:pt idx="3">
                  <c:v>14</c:v>
                </c:pt>
              </c:numCache>
            </c:numRef>
          </c:val>
          <c:extLst xmlns:c16r2="http://schemas.microsoft.com/office/drawing/2015/06/chart">
            <c:ext xmlns:c16="http://schemas.microsoft.com/office/drawing/2014/chart" uri="{C3380CC4-5D6E-409C-BE32-E72D297353CC}">
              <c16:uniqueId val="{00000008-04CE-47F3-9C13-DF27512AE03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3910363" cy="2142173"/>
          </a:xfrm>
          <a:prstGeom prst="rect">
            <a:avLst/>
          </a:prstGeom>
        </p:spPr>
        <p:txBody>
          <a:bodyPr vert="horz" lIns="428247" tIns="214124" rIns="428247" bIns="214124" rtlCol="0"/>
          <a:lstStyle>
            <a:lvl1pPr algn="l" eaLnBrk="1" hangingPunct="1">
              <a:defRPr sz="5600">
                <a:latin typeface="Arial" pitchFamily="34" charset="0"/>
                <a:ea typeface="ＭＳ Ｐゴシック" pitchFamily="34" charset="-128"/>
                <a:cs typeface="+mn-cs"/>
              </a:defRPr>
            </a:lvl1pPr>
          </a:lstStyle>
          <a:p>
            <a:pPr>
              <a:defRPr/>
            </a:pPr>
            <a:endParaRPr lang="en-US" dirty="0"/>
          </a:p>
        </p:txBody>
      </p:sp>
      <p:sp>
        <p:nvSpPr>
          <p:cNvPr id="3" name="Date Placeholder 2"/>
          <p:cNvSpPr>
            <a:spLocks noGrp="1"/>
          </p:cNvSpPr>
          <p:nvPr>
            <p:ph type="dt" idx="1"/>
          </p:nvPr>
        </p:nvSpPr>
        <p:spPr>
          <a:xfrm>
            <a:off x="18183051" y="0"/>
            <a:ext cx="13910363" cy="2142173"/>
          </a:xfrm>
          <a:prstGeom prst="rect">
            <a:avLst/>
          </a:prstGeom>
        </p:spPr>
        <p:txBody>
          <a:bodyPr vert="horz" wrap="square" lIns="428247" tIns="214124" rIns="428247" bIns="214124" numCol="1" anchor="t" anchorCtr="0" compatLnSpc="1">
            <a:prstTxWarp prst="textNoShape">
              <a:avLst/>
            </a:prstTxWarp>
          </a:bodyPr>
          <a:lstStyle>
            <a:lvl1pPr algn="r" eaLnBrk="1" hangingPunct="1">
              <a:defRPr sz="5600" smtClean="0">
                <a:latin typeface="Arial" panose="020B0604020202020204" pitchFamily="34" charset="0"/>
                <a:ea typeface="ＭＳ Ｐゴシック" panose="020B0600070205080204" pitchFamily="34" charset="-128"/>
              </a:defRPr>
            </a:lvl1pPr>
          </a:lstStyle>
          <a:p>
            <a:pPr>
              <a:defRPr/>
            </a:pPr>
            <a:fld id="{10E12874-6462-B546-8E75-F0BF1E77F7F7}" type="datetimeFigureOut">
              <a:rPr lang="en-US" altLang="en-US"/>
              <a:pPr>
                <a:defRPr/>
              </a:pPr>
              <a:t>9/6/2020</a:t>
            </a:fld>
            <a:endParaRPr lang="en-US" altLang="en-US" dirty="0"/>
          </a:p>
        </p:txBody>
      </p:sp>
      <p:sp>
        <p:nvSpPr>
          <p:cNvPr id="4" name="Slide Image Placeholder 3"/>
          <p:cNvSpPr>
            <a:spLocks noGrp="1" noRot="1" noChangeAspect="1"/>
          </p:cNvSpPr>
          <p:nvPr>
            <p:ph type="sldImg" idx="2"/>
          </p:nvPr>
        </p:nvSpPr>
        <p:spPr>
          <a:xfrm>
            <a:off x="5343525" y="3216275"/>
            <a:ext cx="21413788" cy="16060738"/>
          </a:xfrm>
          <a:prstGeom prst="rect">
            <a:avLst/>
          </a:prstGeom>
          <a:noFill/>
          <a:ln w="12700">
            <a:solidFill>
              <a:prstClr val="black"/>
            </a:solidFill>
          </a:ln>
        </p:spPr>
        <p:txBody>
          <a:bodyPr vert="horz" lIns="428247" tIns="214124" rIns="428247" bIns="214124" rtlCol="0" anchor="ctr"/>
          <a:lstStyle/>
          <a:p>
            <a:pPr lvl="0"/>
            <a:endParaRPr lang="en-US" noProof="0" dirty="0" smtClean="0"/>
          </a:p>
        </p:txBody>
      </p:sp>
      <p:sp>
        <p:nvSpPr>
          <p:cNvPr id="5" name="Notes Placeholder 4"/>
          <p:cNvSpPr>
            <a:spLocks noGrp="1"/>
          </p:cNvSpPr>
          <p:nvPr>
            <p:ph type="body" sz="quarter" idx="3"/>
          </p:nvPr>
        </p:nvSpPr>
        <p:spPr>
          <a:xfrm>
            <a:off x="3210085" y="20350641"/>
            <a:ext cx="25680669" cy="19279552"/>
          </a:xfrm>
          <a:prstGeom prst="rect">
            <a:avLst/>
          </a:prstGeom>
        </p:spPr>
        <p:txBody>
          <a:bodyPr vert="horz" lIns="428247" tIns="214124" rIns="428247" bIns="21412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40693840"/>
            <a:ext cx="13910363" cy="2142173"/>
          </a:xfrm>
          <a:prstGeom prst="rect">
            <a:avLst/>
          </a:prstGeom>
        </p:spPr>
        <p:txBody>
          <a:bodyPr vert="horz" lIns="428247" tIns="214124" rIns="428247" bIns="214124" rtlCol="0" anchor="b"/>
          <a:lstStyle>
            <a:lvl1pPr algn="l" eaLnBrk="1" hangingPunct="1">
              <a:defRPr sz="5600">
                <a:latin typeface="Arial" pitchFamily="34" charset="0"/>
                <a:ea typeface="ＭＳ Ｐゴシック" pitchFamily="34" charset="-128"/>
                <a:cs typeface="+mn-cs"/>
              </a:defRPr>
            </a:lvl1pPr>
          </a:lstStyle>
          <a:p>
            <a:pPr>
              <a:defRPr/>
            </a:pPr>
            <a:endParaRPr lang="en-US" dirty="0"/>
          </a:p>
        </p:txBody>
      </p:sp>
      <p:sp>
        <p:nvSpPr>
          <p:cNvPr id="7" name="Slide Number Placeholder 6"/>
          <p:cNvSpPr>
            <a:spLocks noGrp="1"/>
          </p:cNvSpPr>
          <p:nvPr>
            <p:ph type="sldNum" sz="quarter" idx="5"/>
          </p:nvPr>
        </p:nvSpPr>
        <p:spPr>
          <a:xfrm>
            <a:off x="18183051" y="40693840"/>
            <a:ext cx="13910363" cy="2142173"/>
          </a:xfrm>
          <a:prstGeom prst="rect">
            <a:avLst/>
          </a:prstGeom>
        </p:spPr>
        <p:txBody>
          <a:bodyPr vert="horz" wrap="square" lIns="428247" tIns="214124" rIns="428247" bIns="214124" numCol="1" anchor="b" anchorCtr="0" compatLnSpc="1">
            <a:prstTxWarp prst="textNoShape">
              <a:avLst/>
            </a:prstTxWarp>
          </a:bodyPr>
          <a:lstStyle>
            <a:lvl1pPr algn="r" eaLnBrk="1" hangingPunct="1">
              <a:defRPr sz="5600" smtClean="0">
                <a:latin typeface="Arial" panose="020B0604020202020204" pitchFamily="34" charset="0"/>
                <a:ea typeface="ＭＳ Ｐゴシック" panose="020B0600070205080204" pitchFamily="34" charset="-128"/>
              </a:defRPr>
            </a:lvl1pPr>
          </a:lstStyle>
          <a:p>
            <a:pPr>
              <a:defRPr/>
            </a:pPr>
            <a:fld id="{4331DCCF-9A07-A04F-B26B-848431654B34}" type="slidenum">
              <a:rPr lang="en-US" altLang="en-US"/>
              <a:pPr>
                <a:defRPr/>
              </a:pPr>
              <a:t>‹#›</a:t>
            </a:fld>
            <a:endParaRPr lang="en-US" altLang="en-US" dirty="0"/>
          </a:p>
        </p:txBody>
      </p:sp>
    </p:spTree>
    <p:extLst>
      <p:ext uri="{BB962C8B-B14F-4D97-AF65-F5344CB8AC3E}">
        <p14:creationId xmlns:p14="http://schemas.microsoft.com/office/powerpoint/2010/main" val="1720513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ＭＳ Ｐゴシック" charset="0"/>
        <a:cs typeface="ＭＳ Ｐゴシック" charset="0"/>
      </a:defRPr>
    </a:lvl1pPr>
    <a:lvl2pPr marL="457056" algn="l" rtl="0" eaLnBrk="0" fontAlgn="base" hangingPunct="0">
      <a:spcBef>
        <a:spcPct val="30000"/>
      </a:spcBef>
      <a:spcAft>
        <a:spcPct val="0"/>
      </a:spcAft>
      <a:defRPr sz="1000" kern="1200">
        <a:solidFill>
          <a:schemeClr val="tx1"/>
        </a:solidFill>
        <a:latin typeface="+mn-lt"/>
        <a:ea typeface="ＭＳ Ｐゴシック" charset="0"/>
        <a:cs typeface="+mn-cs"/>
      </a:defRPr>
    </a:lvl2pPr>
    <a:lvl3pPr marL="914112" algn="l" rtl="0" eaLnBrk="0" fontAlgn="base" hangingPunct="0">
      <a:spcBef>
        <a:spcPct val="30000"/>
      </a:spcBef>
      <a:spcAft>
        <a:spcPct val="0"/>
      </a:spcAft>
      <a:defRPr sz="1000" kern="1200">
        <a:solidFill>
          <a:schemeClr val="tx1"/>
        </a:solidFill>
        <a:latin typeface="+mn-lt"/>
        <a:ea typeface="ＭＳ Ｐゴシック" charset="0"/>
        <a:cs typeface="+mn-cs"/>
      </a:defRPr>
    </a:lvl3pPr>
    <a:lvl4pPr marL="1371158" algn="l" rtl="0" eaLnBrk="0" fontAlgn="base" hangingPunct="0">
      <a:spcBef>
        <a:spcPct val="30000"/>
      </a:spcBef>
      <a:spcAft>
        <a:spcPct val="0"/>
      </a:spcAft>
      <a:defRPr sz="1000" kern="1200">
        <a:solidFill>
          <a:schemeClr val="tx1"/>
        </a:solidFill>
        <a:latin typeface="+mn-lt"/>
        <a:ea typeface="ＭＳ Ｐゴシック" charset="0"/>
        <a:cs typeface="+mn-cs"/>
      </a:defRPr>
    </a:lvl4pPr>
    <a:lvl5pPr marL="1828214" algn="l" rtl="0" eaLnBrk="0" fontAlgn="base" hangingPunct="0">
      <a:spcBef>
        <a:spcPct val="30000"/>
      </a:spcBef>
      <a:spcAft>
        <a:spcPct val="0"/>
      </a:spcAft>
      <a:defRPr sz="1000" kern="1200">
        <a:solidFill>
          <a:schemeClr val="tx1"/>
        </a:solidFill>
        <a:latin typeface="+mn-lt"/>
        <a:ea typeface="ＭＳ Ｐゴシック" charset="0"/>
        <a:cs typeface="+mn-cs"/>
      </a:defRPr>
    </a:lvl5pPr>
    <a:lvl6pPr marL="2285270" algn="l" defTabSz="914112" rtl="0" eaLnBrk="1" latinLnBrk="0" hangingPunct="1">
      <a:defRPr sz="1000" kern="1200">
        <a:solidFill>
          <a:schemeClr val="tx1"/>
        </a:solidFill>
        <a:latin typeface="+mn-lt"/>
        <a:ea typeface="+mn-ea"/>
        <a:cs typeface="+mn-cs"/>
      </a:defRPr>
    </a:lvl6pPr>
    <a:lvl7pPr marL="2742326" algn="l" defTabSz="914112" rtl="0" eaLnBrk="1" latinLnBrk="0" hangingPunct="1">
      <a:defRPr sz="1000" kern="1200">
        <a:solidFill>
          <a:schemeClr val="tx1"/>
        </a:solidFill>
        <a:latin typeface="+mn-lt"/>
        <a:ea typeface="+mn-ea"/>
        <a:cs typeface="+mn-cs"/>
      </a:defRPr>
    </a:lvl7pPr>
    <a:lvl8pPr marL="3199373" algn="l" defTabSz="914112" rtl="0" eaLnBrk="1" latinLnBrk="0" hangingPunct="1">
      <a:defRPr sz="1000" kern="1200">
        <a:solidFill>
          <a:schemeClr val="tx1"/>
        </a:solidFill>
        <a:latin typeface="+mn-lt"/>
        <a:ea typeface="+mn-ea"/>
        <a:cs typeface="+mn-cs"/>
      </a:defRPr>
    </a:lvl8pPr>
    <a:lvl9pPr marL="3656429" algn="l" defTabSz="91411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5600">
                <a:solidFill>
                  <a:schemeClr val="tx1"/>
                </a:solidFill>
                <a:latin typeface="Calibri" charset="0"/>
                <a:ea typeface="ＭＳ Ｐゴシック" charset="-128"/>
              </a:defRPr>
            </a:lvl1pPr>
            <a:lvl2pPr marL="3479527" indent="-1338281">
              <a:spcBef>
                <a:spcPct val="30000"/>
              </a:spcBef>
              <a:defRPr sz="5600">
                <a:solidFill>
                  <a:schemeClr val="tx1"/>
                </a:solidFill>
                <a:latin typeface="Calibri" charset="0"/>
                <a:ea typeface="ＭＳ Ｐゴシック" charset="-128"/>
              </a:defRPr>
            </a:lvl2pPr>
            <a:lvl3pPr marL="5353115" indent="-1070623">
              <a:spcBef>
                <a:spcPct val="30000"/>
              </a:spcBef>
              <a:defRPr sz="5600">
                <a:solidFill>
                  <a:schemeClr val="tx1"/>
                </a:solidFill>
                <a:latin typeface="Calibri" charset="0"/>
                <a:ea typeface="ＭＳ Ｐゴシック" charset="-128"/>
              </a:defRPr>
            </a:lvl3pPr>
            <a:lvl4pPr marL="7494361" indent="-1070623">
              <a:spcBef>
                <a:spcPct val="30000"/>
              </a:spcBef>
              <a:defRPr sz="5600">
                <a:solidFill>
                  <a:schemeClr val="tx1"/>
                </a:solidFill>
                <a:latin typeface="Calibri" charset="0"/>
                <a:ea typeface="ＭＳ Ｐゴシック" charset="-128"/>
              </a:defRPr>
            </a:lvl4pPr>
            <a:lvl5pPr marL="9635612" indent="-1070623">
              <a:spcBef>
                <a:spcPct val="30000"/>
              </a:spcBef>
              <a:defRPr sz="5600">
                <a:solidFill>
                  <a:schemeClr val="tx1"/>
                </a:solidFill>
                <a:latin typeface="Calibri" charset="0"/>
                <a:ea typeface="ＭＳ Ｐゴシック" charset="-128"/>
              </a:defRPr>
            </a:lvl5pPr>
            <a:lvl6pPr marL="11776858" indent="-1070623" eaLnBrk="0" fontAlgn="base" hangingPunct="0">
              <a:spcBef>
                <a:spcPct val="30000"/>
              </a:spcBef>
              <a:spcAft>
                <a:spcPct val="0"/>
              </a:spcAft>
              <a:defRPr sz="5600">
                <a:solidFill>
                  <a:schemeClr val="tx1"/>
                </a:solidFill>
                <a:latin typeface="Calibri" charset="0"/>
                <a:ea typeface="ＭＳ Ｐゴシック" charset="-128"/>
              </a:defRPr>
            </a:lvl6pPr>
            <a:lvl7pPr marL="13918104" indent="-1070623" eaLnBrk="0" fontAlgn="base" hangingPunct="0">
              <a:spcBef>
                <a:spcPct val="30000"/>
              </a:spcBef>
              <a:spcAft>
                <a:spcPct val="0"/>
              </a:spcAft>
              <a:defRPr sz="5600">
                <a:solidFill>
                  <a:schemeClr val="tx1"/>
                </a:solidFill>
                <a:latin typeface="Calibri" charset="0"/>
                <a:ea typeface="ＭＳ Ｐゴシック" charset="-128"/>
              </a:defRPr>
            </a:lvl7pPr>
            <a:lvl8pPr marL="16059350" indent="-1070623" eaLnBrk="0" fontAlgn="base" hangingPunct="0">
              <a:spcBef>
                <a:spcPct val="30000"/>
              </a:spcBef>
              <a:spcAft>
                <a:spcPct val="0"/>
              </a:spcAft>
              <a:defRPr sz="5600">
                <a:solidFill>
                  <a:schemeClr val="tx1"/>
                </a:solidFill>
                <a:latin typeface="Calibri" charset="0"/>
                <a:ea typeface="ＭＳ Ｐゴシック" charset="-128"/>
              </a:defRPr>
            </a:lvl8pPr>
            <a:lvl9pPr marL="18200596" indent="-1070623" eaLnBrk="0" fontAlgn="base" hangingPunct="0">
              <a:spcBef>
                <a:spcPct val="30000"/>
              </a:spcBef>
              <a:spcAft>
                <a:spcPct val="0"/>
              </a:spcAft>
              <a:defRPr sz="5600">
                <a:solidFill>
                  <a:schemeClr val="tx1"/>
                </a:solidFill>
                <a:latin typeface="Calibri" charset="0"/>
                <a:ea typeface="ＭＳ Ｐゴシック" charset="-128"/>
              </a:defRPr>
            </a:lvl9pPr>
          </a:lstStyle>
          <a:p>
            <a:pPr>
              <a:spcBef>
                <a:spcPct val="0"/>
              </a:spcBef>
            </a:pPr>
            <a:fld id="{94201077-DCDF-CA49-8686-7F29F2F3E845}" type="slidenum">
              <a:rPr lang="en-US" altLang="en-US">
                <a:latin typeface="Arial" charset="0"/>
              </a:rPr>
              <a:pPr>
                <a:spcBef>
                  <a:spcPct val="0"/>
                </a:spcBef>
              </a:pPr>
              <a:t>1</a:t>
            </a:fld>
            <a:endParaRPr lang="en-US" altLang="en-US" dirty="0">
              <a:latin typeface="Arial" charset="0"/>
            </a:endParaRPr>
          </a:p>
        </p:txBody>
      </p:sp>
    </p:spTree>
    <p:extLst>
      <p:ext uri="{BB962C8B-B14F-4D97-AF65-F5344CB8AC3E}">
        <p14:creationId xmlns:p14="http://schemas.microsoft.com/office/powerpoint/2010/main" val="796616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4708901B-7B27-0645-97EF-637E2D5B93C9}" type="slidenum">
              <a:rPr lang="en-US" altLang="en-US" smtClean="0"/>
              <a:pPr>
                <a:defRPr/>
              </a:pPr>
              <a:t>‹#›</a:t>
            </a:fld>
            <a:endParaRPr lang="en-US" altLang="en-US" dirty="0"/>
          </a:p>
        </p:txBody>
      </p:sp>
    </p:spTree>
    <p:extLst>
      <p:ext uri="{BB962C8B-B14F-4D97-AF65-F5344CB8AC3E}">
        <p14:creationId xmlns:p14="http://schemas.microsoft.com/office/powerpoint/2010/main" val="350146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5D6C9A9-1B42-A748-959C-76E028388753}" type="slidenum">
              <a:rPr lang="en-US" altLang="en-US" smtClean="0"/>
              <a:pPr>
                <a:defRPr/>
              </a:pPr>
              <a:t>‹#›</a:t>
            </a:fld>
            <a:endParaRPr lang="en-US" altLang="en-US" dirty="0"/>
          </a:p>
        </p:txBody>
      </p:sp>
    </p:spTree>
    <p:extLst>
      <p:ext uri="{BB962C8B-B14F-4D97-AF65-F5344CB8AC3E}">
        <p14:creationId xmlns:p14="http://schemas.microsoft.com/office/powerpoint/2010/main" val="9362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0"/>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70"/>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F93BB51-025D-DA49-92B2-53102C3A35B7}" type="slidenum">
              <a:rPr lang="en-US" altLang="en-US" smtClean="0"/>
              <a:pPr>
                <a:defRPr/>
              </a:pPr>
              <a:t>‹#›</a:t>
            </a:fld>
            <a:endParaRPr lang="en-US" altLang="en-US" dirty="0"/>
          </a:p>
        </p:txBody>
      </p:sp>
    </p:spTree>
    <p:extLst>
      <p:ext uri="{BB962C8B-B14F-4D97-AF65-F5344CB8AC3E}">
        <p14:creationId xmlns:p14="http://schemas.microsoft.com/office/powerpoint/2010/main" val="4641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C7DA0428-5129-8B4D-9704-E9220E8F694E}" type="slidenum">
              <a:rPr lang="en-US" altLang="en-US" smtClean="0"/>
              <a:pPr>
                <a:defRPr/>
              </a:pPr>
              <a:t>‹#›</a:t>
            </a:fld>
            <a:endParaRPr lang="en-US" altLang="en-US" dirty="0"/>
          </a:p>
        </p:txBody>
      </p:sp>
    </p:spTree>
    <p:extLst>
      <p:ext uri="{BB962C8B-B14F-4D97-AF65-F5344CB8AC3E}">
        <p14:creationId xmlns:p14="http://schemas.microsoft.com/office/powerpoint/2010/main" val="36350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7A37285-2685-FA49-A522-0F7B534FB965}" type="slidenum">
              <a:rPr lang="en-US" altLang="en-US" smtClean="0"/>
              <a:pPr>
                <a:defRPr/>
              </a:pPr>
              <a:t>‹#›</a:t>
            </a:fld>
            <a:endParaRPr lang="en-US" altLang="en-US" dirty="0"/>
          </a:p>
        </p:txBody>
      </p:sp>
    </p:spTree>
    <p:extLst>
      <p:ext uri="{BB962C8B-B14F-4D97-AF65-F5344CB8AC3E}">
        <p14:creationId xmlns:p14="http://schemas.microsoft.com/office/powerpoint/2010/main" val="232628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7"/>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7"/>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E491FBED-0102-C24A-B167-76E108FCAF40}" type="slidenum">
              <a:rPr lang="en-US" altLang="en-US" smtClean="0"/>
              <a:pPr>
                <a:defRPr/>
              </a:pPr>
              <a:t>‹#›</a:t>
            </a:fld>
            <a:endParaRPr lang="en-US" altLang="en-US" dirty="0"/>
          </a:p>
        </p:txBody>
      </p:sp>
    </p:spTree>
    <p:extLst>
      <p:ext uri="{BB962C8B-B14F-4D97-AF65-F5344CB8AC3E}">
        <p14:creationId xmlns:p14="http://schemas.microsoft.com/office/powerpoint/2010/main" val="162830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55042E26-A2E6-214F-8CAD-BF43AEA3AEE9}" type="slidenum">
              <a:rPr lang="en-US" altLang="en-US" smtClean="0"/>
              <a:pPr>
                <a:defRPr/>
              </a:pPr>
              <a:t>‹#›</a:t>
            </a:fld>
            <a:endParaRPr lang="en-US" altLang="en-US" dirty="0"/>
          </a:p>
        </p:txBody>
      </p:sp>
    </p:spTree>
    <p:extLst>
      <p:ext uri="{BB962C8B-B14F-4D97-AF65-F5344CB8AC3E}">
        <p14:creationId xmlns:p14="http://schemas.microsoft.com/office/powerpoint/2010/main" val="316152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D9382CA0-FED0-F345-B060-8E2187C67787}" type="slidenum">
              <a:rPr lang="en-US" altLang="en-US" smtClean="0"/>
              <a:pPr>
                <a:defRPr/>
              </a:pPr>
              <a:t>‹#›</a:t>
            </a:fld>
            <a:endParaRPr lang="en-US" altLang="en-US" dirty="0"/>
          </a:p>
        </p:txBody>
      </p:sp>
    </p:spTree>
    <p:extLst>
      <p:ext uri="{BB962C8B-B14F-4D97-AF65-F5344CB8AC3E}">
        <p14:creationId xmlns:p14="http://schemas.microsoft.com/office/powerpoint/2010/main" val="236549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99A5FB09-227D-8F42-85FE-1077F70ECFAC}" type="slidenum">
              <a:rPr lang="en-US" altLang="en-US" smtClean="0"/>
              <a:pPr>
                <a:defRPr/>
              </a:pPr>
              <a:t>‹#›</a:t>
            </a:fld>
            <a:endParaRPr lang="en-US" altLang="en-US" dirty="0"/>
          </a:p>
        </p:txBody>
      </p:sp>
    </p:spTree>
    <p:extLst>
      <p:ext uri="{BB962C8B-B14F-4D97-AF65-F5344CB8AC3E}">
        <p14:creationId xmlns:p14="http://schemas.microsoft.com/office/powerpoint/2010/main" val="331698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808D4E23-C041-8D4C-B36F-E43DC9D8607F}" type="slidenum">
              <a:rPr lang="en-US" altLang="en-US" smtClean="0"/>
              <a:pPr>
                <a:defRPr/>
              </a:pPr>
              <a:t>‹#›</a:t>
            </a:fld>
            <a:endParaRPr lang="en-US" altLang="en-US" dirty="0"/>
          </a:p>
        </p:txBody>
      </p:sp>
    </p:spTree>
    <p:extLst>
      <p:ext uri="{BB962C8B-B14F-4D97-AF65-F5344CB8AC3E}">
        <p14:creationId xmlns:p14="http://schemas.microsoft.com/office/powerpoint/2010/main" val="371840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CB53B69-86AE-F54D-9EC7-F10BFC347F3B}" type="slidenum">
              <a:rPr lang="en-US" altLang="en-US" smtClean="0"/>
              <a:pPr>
                <a:defRPr/>
              </a:pPr>
              <a:t>‹#›</a:t>
            </a:fld>
            <a:endParaRPr lang="en-US" altLang="en-US" dirty="0"/>
          </a:p>
        </p:txBody>
      </p:sp>
    </p:spTree>
    <p:extLst>
      <p:ext uri="{BB962C8B-B14F-4D97-AF65-F5344CB8AC3E}">
        <p14:creationId xmlns:p14="http://schemas.microsoft.com/office/powerpoint/2010/main" val="3033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40" tIns="219422" rIns="438840" bIns="21942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7"/>
            <a:ext cx="39502080" cy="21724622"/>
          </a:xfrm>
          <a:prstGeom prst="rect">
            <a:avLst/>
          </a:prstGeom>
        </p:spPr>
        <p:txBody>
          <a:bodyPr vert="horz" lIns="438840" tIns="219422" rIns="438840" bIns="219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840" tIns="219422" rIns="438840" bIns="219422" rtlCol="0" anchor="ctr"/>
          <a:lstStyle>
            <a:lvl1pPr algn="l">
              <a:defRPr sz="580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840" tIns="219422" rIns="438840" bIns="219422" rtlCol="0" anchor="ctr"/>
          <a:lstStyle>
            <a:lvl1pPr algn="ctr">
              <a:defRPr sz="58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840" tIns="219422" rIns="438840" bIns="219422" rtlCol="0" anchor="ctr"/>
          <a:lstStyle>
            <a:lvl1pPr algn="r">
              <a:defRPr sz="5800">
                <a:solidFill>
                  <a:schemeClr val="tx1">
                    <a:tint val="75000"/>
                  </a:schemeClr>
                </a:solidFill>
              </a:defRPr>
            </a:lvl1pPr>
          </a:lstStyle>
          <a:p>
            <a:pPr>
              <a:defRPr/>
            </a:pPr>
            <a:fld id="{0B2D4098-E7F6-454F-BF90-B52985524E75}" type="slidenum">
              <a:rPr lang="en-US" altLang="en-US" smtClean="0"/>
              <a:pPr>
                <a:defRPr/>
              </a:pPr>
              <a:t>‹#›</a:t>
            </a:fld>
            <a:endParaRPr lang="en-US" altLang="en-US" dirty="0"/>
          </a:p>
        </p:txBody>
      </p:sp>
    </p:spTree>
    <p:extLst>
      <p:ext uri="{BB962C8B-B14F-4D97-AF65-F5344CB8AC3E}">
        <p14:creationId xmlns:p14="http://schemas.microsoft.com/office/powerpoint/2010/main" val="243836907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4388419" rtl="0" eaLnBrk="1" latinLnBrk="0" hangingPunct="1">
        <a:spcBef>
          <a:spcPct val="0"/>
        </a:spcBef>
        <a:buNone/>
        <a:defRPr sz="21100" kern="1200">
          <a:solidFill>
            <a:schemeClr val="tx1"/>
          </a:solidFill>
          <a:latin typeface="+mj-lt"/>
          <a:ea typeface="+mj-ea"/>
          <a:cs typeface="+mj-cs"/>
        </a:defRPr>
      </a:lvl1pPr>
    </p:titleStyle>
    <p:bodyStyle>
      <a:lvl1pPr marL="1645656" indent="-1645656" algn="l" defTabSz="4388419"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5589" indent="-1371379" algn="l" defTabSz="4388419"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5522" indent="-1097102" algn="l" defTabSz="4388419"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79731" indent="-1097102" algn="l" defTabSz="438841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3941" indent="-1097102" algn="l" defTabSz="438841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8150" indent="-1097102" algn="l" defTabSz="438841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2360" indent="-1097102" algn="l" defTabSz="438841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6565" indent="-1097102" algn="l" defTabSz="438841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0774" indent="-1097102" algn="l" defTabSz="438841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chart" Target="../charts/chart1.xm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chart" Target="../charts/chart4.xml"/><Relationship Id="rId5" Type="http://schemas.openxmlformats.org/officeDocument/2006/relationships/image" Target="../media/image3.jpeg"/><Relationship Id="rId10" Type="http://schemas.openxmlformats.org/officeDocument/2006/relationships/image" Target="../media/image5.jpg"/><Relationship Id="rId4" Type="http://schemas.openxmlformats.org/officeDocument/2006/relationships/image" Target="../media/image2.jpe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1F3DA"/>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597" y="381007"/>
            <a:ext cx="42255144" cy="4884005"/>
          </a:xfrm>
          <a:solidFill>
            <a:srgbClr val="67C598"/>
          </a:solidFill>
          <a:ln w="228600">
            <a:solidFill>
              <a:srgbClr val="399368"/>
            </a:solidFill>
            <a:miter lim="800000"/>
            <a:headEnd/>
            <a:tailEnd/>
          </a:ln>
        </p:spPr>
        <p:txBody>
          <a:bodyPr>
            <a:normAutofit fontScale="90000"/>
          </a:bodyPr>
          <a:lstStyle/>
          <a:p>
            <a:r>
              <a:rPr lang="en-US" altLang="en-US" sz="7700" b="1" dirty="0">
                <a:solidFill>
                  <a:schemeClr val="bg1"/>
                </a:solidFill>
                <a:latin typeface="Times New Roman" panose="02020603050405020304" pitchFamily="18" charset="0"/>
                <a:ea typeface="ＭＳ Ｐゴシック" charset="-128"/>
                <a:cs typeface="Times New Roman" panose="02020603050405020304" pitchFamily="18" charset="0"/>
              </a:rPr>
              <a:t/>
            </a:r>
            <a:br>
              <a:rPr lang="en-US" altLang="en-US" sz="7700" b="1" dirty="0">
                <a:solidFill>
                  <a:schemeClr val="bg1"/>
                </a:solidFill>
                <a:latin typeface="Times New Roman" panose="02020603050405020304" pitchFamily="18" charset="0"/>
                <a:ea typeface="ＭＳ Ｐゴシック" charset="-128"/>
                <a:cs typeface="Times New Roman" panose="02020603050405020304" pitchFamily="18" charset="0"/>
              </a:rPr>
            </a:br>
            <a:r>
              <a:rPr lang="en-US" altLang="en-US" sz="9300" b="1" dirty="0">
                <a:solidFill>
                  <a:schemeClr val="bg1"/>
                </a:solidFill>
                <a:latin typeface="Times New Roman" panose="02020603050405020304" pitchFamily="18" charset="0"/>
                <a:ea typeface="ＭＳ Ｐゴシック" charset="-128"/>
                <a:cs typeface="Times New Roman" panose="02020603050405020304" pitchFamily="18" charset="0"/>
              </a:rPr>
              <a:t>The Effects of Color Exposure on </a:t>
            </a:r>
            <a:r>
              <a:rPr lang="en-US" altLang="en-US" sz="9300" b="1" dirty="0" smtClean="0">
                <a:solidFill>
                  <a:schemeClr val="bg1"/>
                </a:solidFill>
                <a:latin typeface="Times New Roman" panose="02020603050405020304" pitchFamily="18" charset="0"/>
                <a:ea typeface="ＭＳ Ｐゴシック" charset="-128"/>
                <a:cs typeface="Times New Roman" panose="02020603050405020304" pitchFamily="18" charset="0"/>
              </a:rPr>
              <a:t>the </a:t>
            </a:r>
            <a:r>
              <a:rPr lang="en-US" altLang="en-US" sz="9300" b="1" dirty="0">
                <a:solidFill>
                  <a:schemeClr val="bg1"/>
                </a:solidFill>
                <a:latin typeface="Times New Roman" panose="02020603050405020304" pitchFamily="18" charset="0"/>
                <a:ea typeface="ＭＳ Ｐゴシック" charset="-128"/>
                <a:cs typeface="Times New Roman" panose="02020603050405020304" pitchFamily="18" charset="0"/>
              </a:rPr>
              <a:t>Directional Preferences </a:t>
            </a:r>
            <a:r>
              <a:rPr lang="en-US" altLang="en-US" sz="9300" b="1" dirty="0" smtClean="0">
                <a:solidFill>
                  <a:schemeClr val="bg1"/>
                </a:solidFill>
                <a:latin typeface="Times New Roman" panose="02020603050405020304" pitchFamily="18" charset="0"/>
                <a:ea typeface="ＭＳ Ｐゴシック" charset="-128"/>
                <a:cs typeface="Times New Roman" panose="02020603050405020304" pitchFamily="18" charset="0"/>
              </a:rPr>
              <a:t/>
            </a:r>
            <a:br>
              <a:rPr lang="en-US" altLang="en-US" sz="9300" b="1" dirty="0" smtClean="0">
                <a:solidFill>
                  <a:schemeClr val="bg1"/>
                </a:solidFill>
                <a:latin typeface="Times New Roman" panose="02020603050405020304" pitchFamily="18" charset="0"/>
                <a:ea typeface="ＭＳ Ｐゴシック" charset="-128"/>
                <a:cs typeface="Times New Roman" panose="02020603050405020304" pitchFamily="18" charset="0"/>
              </a:rPr>
            </a:br>
            <a:r>
              <a:rPr lang="en-US" altLang="en-US" sz="9300" b="1" dirty="0" smtClean="0">
                <a:solidFill>
                  <a:schemeClr val="bg1"/>
                </a:solidFill>
                <a:latin typeface="Times New Roman" panose="02020603050405020304" pitchFamily="18" charset="0"/>
                <a:ea typeface="ＭＳ Ｐゴシック" charset="-128"/>
                <a:cs typeface="Times New Roman" panose="02020603050405020304" pitchFamily="18" charset="0"/>
              </a:rPr>
              <a:t>of </a:t>
            </a:r>
            <a:r>
              <a:rPr lang="en-US" altLang="en-US" sz="9300" b="1" dirty="0" err="1" smtClean="0">
                <a:solidFill>
                  <a:schemeClr val="bg1"/>
                </a:solidFill>
                <a:latin typeface="Times New Roman" panose="02020603050405020304" pitchFamily="18" charset="0"/>
                <a:ea typeface="ＭＳ Ｐゴシック" charset="-128"/>
                <a:cs typeface="Times New Roman" panose="02020603050405020304" pitchFamily="18" charset="0"/>
              </a:rPr>
              <a:t>Diamonback</a:t>
            </a:r>
            <a:r>
              <a:rPr lang="en-US" altLang="en-US" sz="9300" b="1" dirty="0" smtClean="0">
                <a:solidFill>
                  <a:schemeClr val="bg1"/>
                </a:solidFill>
                <a:latin typeface="Times New Roman" panose="02020603050405020304" pitchFamily="18" charset="0"/>
                <a:ea typeface="ＭＳ Ｐゴシック" charset="-128"/>
                <a:cs typeface="Times New Roman" panose="02020603050405020304" pitchFamily="18" charset="0"/>
              </a:rPr>
              <a:t> Terrapin</a:t>
            </a:r>
            <a:r>
              <a:rPr lang="en-US" altLang="en-US" sz="9300" b="1" i="1" dirty="0" smtClean="0">
                <a:solidFill>
                  <a:schemeClr val="bg1"/>
                </a:solidFill>
                <a:latin typeface="Times New Roman" panose="02020603050405020304" pitchFamily="18" charset="0"/>
                <a:ea typeface="ＭＳ Ｐゴシック" charset="-128"/>
                <a:cs typeface="Times New Roman" panose="02020603050405020304" pitchFamily="18" charset="0"/>
              </a:rPr>
              <a:t>, </a:t>
            </a:r>
            <a:r>
              <a:rPr lang="en-US" altLang="en-US" sz="9300" b="1" i="1" dirty="0" err="1" smtClean="0">
                <a:solidFill>
                  <a:schemeClr val="bg1"/>
                </a:solidFill>
                <a:latin typeface="Times New Roman" panose="02020603050405020304" pitchFamily="18" charset="0"/>
                <a:ea typeface="ＭＳ Ｐゴシック" charset="-128"/>
                <a:cs typeface="Times New Roman" panose="02020603050405020304" pitchFamily="18" charset="0"/>
              </a:rPr>
              <a:t>Malaclemys</a:t>
            </a:r>
            <a:r>
              <a:rPr lang="en-US" altLang="en-US" sz="9300" b="1" i="1" dirty="0" smtClean="0">
                <a:solidFill>
                  <a:schemeClr val="bg1"/>
                </a:solidFill>
                <a:latin typeface="Times New Roman" panose="02020603050405020304" pitchFamily="18" charset="0"/>
                <a:ea typeface="ＭＳ Ｐゴシック" charset="-128"/>
                <a:cs typeface="Times New Roman" panose="02020603050405020304" pitchFamily="18" charset="0"/>
              </a:rPr>
              <a:t> terrapin</a:t>
            </a:r>
            <a:r>
              <a:rPr lang="en-US" altLang="en-US" sz="9300" b="1" dirty="0" smtClean="0">
                <a:solidFill>
                  <a:schemeClr val="bg1"/>
                </a:solidFill>
                <a:latin typeface="Times New Roman" panose="02020603050405020304" pitchFamily="18" charset="0"/>
                <a:ea typeface="ＭＳ Ｐゴシック" charset="-128"/>
                <a:cs typeface="Times New Roman" panose="02020603050405020304" pitchFamily="18" charset="0"/>
              </a:rPr>
              <a:t>, Hatchlings </a:t>
            </a:r>
            <a:r>
              <a:rPr lang="en-US" altLang="en-US" sz="9300" b="1" i="1" dirty="0" smtClean="0">
                <a:solidFill>
                  <a:schemeClr val="bg1"/>
                </a:solidFill>
                <a:latin typeface="Times New Roman" panose="02020603050405020304" pitchFamily="18" charset="0"/>
                <a:ea typeface="ＭＳ Ｐゴシック" charset="-128"/>
                <a:cs typeface="Times New Roman" panose="02020603050405020304" pitchFamily="18" charset="0"/>
              </a:rPr>
              <a:t> </a:t>
            </a:r>
            <a:r>
              <a:rPr lang="en-US" altLang="en-US" sz="9600" b="1" dirty="0">
                <a:solidFill>
                  <a:schemeClr val="bg1"/>
                </a:solidFill>
                <a:latin typeface="Rockwell" charset="0"/>
                <a:ea typeface="ＭＳ Ｐゴシック" charset="-128"/>
              </a:rPr>
              <a:t/>
            </a:r>
            <a:br>
              <a:rPr lang="en-US" altLang="en-US" sz="9600" b="1" dirty="0">
                <a:solidFill>
                  <a:schemeClr val="bg1"/>
                </a:solidFill>
                <a:latin typeface="Rockwell" charset="0"/>
                <a:ea typeface="ＭＳ Ｐゴシック" charset="-128"/>
              </a:rPr>
            </a:br>
            <a:r>
              <a:rPr lang="en-US" altLang="en-US" sz="4900" b="1" dirty="0">
                <a:solidFill>
                  <a:schemeClr val="bg1"/>
                </a:solidFill>
                <a:latin typeface="Times New Roman" panose="02020603050405020304" pitchFamily="18" charset="0"/>
                <a:ea typeface="ＭＳ Ｐゴシック" charset="-128"/>
                <a:cs typeface="Times New Roman" panose="02020603050405020304" pitchFamily="18" charset="0"/>
              </a:rPr>
              <a:t>Emma Riley </a:t>
            </a:r>
            <a:br>
              <a:rPr lang="en-US" altLang="en-US" sz="4900" b="1" dirty="0">
                <a:solidFill>
                  <a:schemeClr val="bg1"/>
                </a:solidFill>
                <a:latin typeface="Times New Roman" panose="02020603050405020304" pitchFamily="18" charset="0"/>
                <a:ea typeface="ＭＳ Ｐゴシック" charset="-128"/>
                <a:cs typeface="Times New Roman" panose="02020603050405020304" pitchFamily="18" charset="0"/>
              </a:rPr>
            </a:br>
            <a:r>
              <a:rPr lang="en-US" altLang="en-US" sz="4900" b="1" dirty="0" smtClean="0">
                <a:solidFill>
                  <a:schemeClr val="bg1"/>
                </a:solidFill>
                <a:latin typeface="Times New Roman" panose="02020603050405020304" pitchFamily="18" charset="0"/>
                <a:ea typeface="ＭＳ Ｐゴシック" charset="-128"/>
                <a:cs typeface="Times New Roman" panose="02020603050405020304" pitchFamily="18" charset="0"/>
              </a:rPr>
              <a:t>Marine Academy of Technology and Environmental Science, Project Terrapin, Manahawkin, NJ </a:t>
            </a:r>
            <a:r>
              <a:rPr lang="en-US" altLang="en-US" sz="4900" b="1" dirty="0">
                <a:solidFill>
                  <a:schemeClr val="bg1"/>
                </a:solidFill>
                <a:latin typeface="Arial"/>
                <a:ea typeface="ＭＳ Ｐゴシック" charset="-128"/>
                <a:cs typeface="Arial"/>
              </a:rPr>
              <a:t/>
            </a:r>
            <a:br>
              <a:rPr lang="en-US" altLang="en-US" sz="4900" b="1" dirty="0">
                <a:solidFill>
                  <a:schemeClr val="bg1"/>
                </a:solidFill>
                <a:latin typeface="Arial"/>
                <a:ea typeface="ＭＳ Ｐゴシック" charset="-128"/>
                <a:cs typeface="Arial"/>
              </a:rPr>
            </a:br>
            <a:endParaRPr lang="en-US" altLang="en-US" sz="4900" b="1" dirty="0">
              <a:solidFill>
                <a:schemeClr val="bg1"/>
              </a:solidFill>
              <a:latin typeface="Arial"/>
              <a:ea typeface="Arial" charset="0"/>
              <a:cs typeface="Arial"/>
            </a:endParaRPr>
          </a:p>
        </p:txBody>
      </p:sp>
      <p:sp>
        <p:nvSpPr>
          <p:cNvPr id="22" name="TextBox 21"/>
          <p:cNvSpPr txBox="1"/>
          <p:nvPr/>
        </p:nvSpPr>
        <p:spPr bwMode="auto">
          <a:xfrm>
            <a:off x="33257771" y="13534184"/>
            <a:ext cx="9606970" cy="769440"/>
          </a:xfrm>
          <a:prstGeom prst="rect">
            <a:avLst/>
          </a:prstGeom>
          <a:solidFill>
            <a:srgbClr val="399368"/>
          </a:solidFill>
          <a:ln w="114300" cmpd="sng">
            <a:noFill/>
          </a:ln>
        </p:spPr>
        <p:txBody>
          <a:bodyPr lIns="91411" tIns="45701" rIns="91411" bIns="45701">
            <a:spAutoFit/>
          </a:bodyPr>
          <a:lstStyle/>
          <a:p>
            <a:pPr algn="ctr" eaLnBrk="1" hangingPunct="1">
              <a:defRPr/>
            </a:pPr>
            <a:r>
              <a:rPr lang="en-US" sz="4300" b="1" dirty="0">
                <a:solidFill>
                  <a:schemeClr val="bg1"/>
                </a:solidFill>
                <a:latin typeface="Times New Roman" panose="02020603050405020304" pitchFamily="18" charset="0"/>
                <a:ea typeface="Arial" charset="0"/>
                <a:cs typeface="Times New Roman" panose="02020603050405020304" pitchFamily="18" charset="0"/>
              </a:rPr>
              <a:t>Conclusion</a:t>
            </a:r>
          </a:p>
        </p:txBody>
      </p:sp>
      <p:sp>
        <p:nvSpPr>
          <p:cNvPr id="31" name="TextBox 30"/>
          <p:cNvSpPr txBox="1"/>
          <p:nvPr/>
        </p:nvSpPr>
        <p:spPr bwMode="auto">
          <a:xfrm>
            <a:off x="33213902" y="26250022"/>
            <a:ext cx="9601200" cy="769440"/>
          </a:xfrm>
          <a:prstGeom prst="rect">
            <a:avLst/>
          </a:prstGeom>
          <a:solidFill>
            <a:srgbClr val="399368"/>
          </a:solidFill>
          <a:ln w="114300" cmpd="sng">
            <a:noFill/>
          </a:ln>
        </p:spPr>
        <p:txBody>
          <a:bodyPr lIns="91411" tIns="45701" rIns="91411" bIns="45701">
            <a:spAutoFit/>
          </a:bodyPr>
          <a:lstStyle/>
          <a:p>
            <a:pPr algn="ctr" eaLnBrk="1" hangingPunct="1">
              <a:defRPr/>
            </a:pPr>
            <a:r>
              <a:rPr lang="en-US" sz="4300" b="1" dirty="0">
                <a:solidFill>
                  <a:schemeClr val="bg1"/>
                </a:solidFill>
                <a:latin typeface="Times New Roman" panose="02020603050405020304" pitchFamily="18" charset="0"/>
                <a:ea typeface="Arial" charset="0"/>
                <a:cs typeface="Times New Roman" panose="02020603050405020304" pitchFamily="18" charset="0"/>
              </a:rPr>
              <a:t>References</a:t>
            </a:r>
          </a:p>
        </p:txBody>
      </p:sp>
      <p:sp>
        <p:nvSpPr>
          <p:cNvPr id="95" name="TextBox 94"/>
          <p:cNvSpPr txBox="1"/>
          <p:nvPr/>
        </p:nvSpPr>
        <p:spPr>
          <a:xfrm>
            <a:off x="1760702" y="16845105"/>
            <a:ext cx="3540835" cy="246202"/>
          </a:xfrm>
          <a:prstGeom prst="rect">
            <a:avLst/>
          </a:prstGeom>
          <a:noFill/>
        </p:spPr>
        <p:txBody>
          <a:bodyPr wrap="square" lIns="91411" tIns="45701" rIns="91411" bIns="45701" rtlCol="0">
            <a:spAutoFit/>
          </a:bodyPr>
          <a:lstStyle/>
          <a:p>
            <a:endParaRPr lang="en-US" sz="1000" dirty="0"/>
          </a:p>
        </p:txBody>
      </p:sp>
      <p:sp>
        <p:nvSpPr>
          <p:cNvPr id="64" name="TextBox 63"/>
          <p:cNvSpPr txBox="1"/>
          <p:nvPr/>
        </p:nvSpPr>
        <p:spPr bwMode="auto">
          <a:xfrm>
            <a:off x="11806032" y="18965291"/>
            <a:ext cx="20193000" cy="762000"/>
          </a:xfrm>
          <a:prstGeom prst="rect">
            <a:avLst/>
          </a:prstGeom>
          <a:solidFill>
            <a:srgbClr val="399368"/>
          </a:solidFill>
          <a:ln w="114300">
            <a:noFill/>
          </a:ln>
        </p:spPr>
        <p:txBody>
          <a:bodyPr wrap="square" lIns="91411" tIns="45701" rIns="91411" bIns="45701">
            <a:spAutoFit/>
          </a:bodyPr>
          <a:lstStyle/>
          <a:p>
            <a:pPr algn="ctr" eaLnBrk="1" hangingPunct="1">
              <a:defRPr/>
            </a:pPr>
            <a:r>
              <a:rPr lang="en-US" sz="4300" b="1" dirty="0">
                <a:solidFill>
                  <a:schemeClr val="bg1"/>
                </a:solidFill>
                <a:latin typeface="Times New Roman" panose="02020603050405020304" pitchFamily="18" charset="0"/>
                <a:ea typeface="Arial" charset="0"/>
                <a:cs typeface="Times New Roman" panose="02020603050405020304" pitchFamily="18" charset="0"/>
              </a:rPr>
              <a:t>Results</a:t>
            </a:r>
          </a:p>
        </p:txBody>
      </p:sp>
      <p:grpSp>
        <p:nvGrpSpPr>
          <p:cNvPr id="72" name="Group 71"/>
          <p:cNvGrpSpPr/>
          <p:nvPr/>
        </p:nvGrpSpPr>
        <p:grpSpPr>
          <a:xfrm>
            <a:off x="33213902" y="22640792"/>
            <a:ext cx="9606970" cy="1230361"/>
            <a:chOff x="33070800" y="22776359"/>
            <a:chExt cx="9606969" cy="1230363"/>
          </a:xfrm>
        </p:grpSpPr>
        <p:sp>
          <p:nvSpPr>
            <p:cNvPr id="87" name="TextBox 86"/>
            <p:cNvSpPr txBox="1"/>
            <p:nvPr/>
          </p:nvSpPr>
          <p:spPr bwMode="auto">
            <a:xfrm>
              <a:off x="33070800" y="22776359"/>
              <a:ext cx="9606969" cy="754054"/>
            </a:xfrm>
            <a:prstGeom prst="rect">
              <a:avLst/>
            </a:prstGeom>
            <a:solidFill>
              <a:srgbClr val="399368"/>
            </a:solidFill>
            <a:ln w="114300" cmpd="sng">
              <a:noFill/>
            </a:ln>
          </p:spPr>
          <p:txBody>
            <a:bodyPr>
              <a:spAutoFit/>
            </a:bodyPr>
            <a:lstStyle/>
            <a:p>
              <a:pPr algn="ctr" eaLnBrk="1" hangingPunct="1">
                <a:defRPr/>
              </a:pPr>
              <a:r>
                <a:rPr lang="en-US" sz="4300" b="1" dirty="0">
                  <a:solidFill>
                    <a:schemeClr val="bg1"/>
                  </a:solidFill>
                  <a:latin typeface="Times New Roman" panose="02020603050405020304" pitchFamily="18" charset="0"/>
                  <a:ea typeface="Arial" charset="0"/>
                  <a:cs typeface="Times New Roman" panose="02020603050405020304" pitchFamily="18" charset="0"/>
                </a:rPr>
                <a:t>Acknowledgements</a:t>
              </a:r>
            </a:p>
          </p:txBody>
        </p:sp>
        <p:sp>
          <p:nvSpPr>
            <p:cNvPr id="71" name="TextBox 70"/>
            <p:cNvSpPr txBox="1"/>
            <p:nvPr/>
          </p:nvSpPr>
          <p:spPr>
            <a:xfrm>
              <a:off x="33070800" y="23622000"/>
              <a:ext cx="9601199" cy="384722"/>
            </a:xfrm>
            <a:prstGeom prst="rect">
              <a:avLst/>
            </a:prstGeom>
            <a:noFill/>
          </p:spPr>
          <p:txBody>
            <a:bodyPr wrap="square" rtlCol="0">
              <a:spAutoFit/>
            </a:bodyPr>
            <a:lstStyle/>
            <a:p>
              <a:pPr algn="just"/>
              <a:endParaRPr lang="en-US" sz="1900" dirty="0"/>
            </a:p>
          </p:txBody>
        </p:sp>
      </p:grpSp>
      <p:sp>
        <p:nvSpPr>
          <p:cNvPr id="14" name="TextBox 13"/>
          <p:cNvSpPr txBox="1"/>
          <p:nvPr/>
        </p:nvSpPr>
        <p:spPr bwMode="auto">
          <a:xfrm>
            <a:off x="609597" y="12408131"/>
            <a:ext cx="9778450" cy="754014"/>
          </a:xfrm>
          <a:prstGeom prst="rect">
            <a:avLst/>
          </a:prstGeom>
          <a:solidFill>
            <a:srgbClr val="399368"/>
          </a:solidFill>
          <a:ln w="114300">
            <a:noFill/>
          </a:ln>
        </p:spPr>
        <p:txBody>
          <a:bodyPr wrap="square" lIns="91411" tIns="45701" rIns="91411" bIns="45701">
            <a:spAutoFit/>
          </a:bodyPr>
          <a:lstStyle/>
          <a:p>
            <a:pPr algn="ctr" eaLnBrk="1" hangingPunct="1">
              <a:defRPr/>
            </a:pPr>
            <a:r>
              <a:rPr lang="en-US" sz="4300" b="1" dirty="0">
                <a:solidFill>
                  <a:schemeClr val="bg1"/>
                </a:solidFill>
                <a:latin typeface="Times New Roman" panose="02020603050405020304" pitchFamily="18" charset="0"/>
                <a:ea typeface="Arial" charset="0"/>
                <a:cs typeface="Times New Roman" panose="02020603050405020304" pitchFamily="18" charset="0"/>
              </a:rPr>
              <a:t>Introduction</a:t>
            </a:r>
          </a:p>
        </p:txBody>
      </p:sp>
      <p:sp>
        <p:nvSpPr>
          <p:cNvPr id="20" name="TextBox 19"/>
          <p:cNvSpPr txBox="1"/>
          <p:nvPr/>
        </p:nvSpPr>
        <p:spPr bwMode="auto">
          <a:xfrm>
            <a:off x="33299400" y="5715000"/>
            <a:ext cx="9601200" cy="769440"/>
          </a:xfrm>
          <a:prstGeom prst="rect">
            <a:avLst/>
          </a:prstGeom>
          <a:solidFill>
            <a:srgbClr val="399368"/>
          </a:solidFill>
          <a:ln w="114300">
            <a:noFill/>
          </a:ln>
        </p:spPr>
        <p:txBody>
          <a:bodyPr wrap="square" lIns="91411" tIns="45701" rIns="91411" bIns="45701">
            <a:spAutoFit/>
          </a:bodyPr>
          <a:lstStyle/>
          <a:p>
            <a:pPr algn="ctr" eaLnBrk="1" hangingPunct="1">
              <a:defRPr/>
            </a:pPr>
            <a:r>
              <a:rPr lang="en-US" sz="4300" b="1" dirty="0">
                <a:solidFill>
                  <a:schemeClr val="bg1"/>
                </a:solidFill>
                <a:latin typeface="Times New Roman" panose="02020603050405020304" pitchFamily="18" charset="0"/>
                <a:ea typeface="Arial" charset="0"/>
                <a:cs typeface="Times New Roman" panose="02020603050405020304" pitchFamily="18" charset="0"/>
              </a:rPr>
              <a:t> Discussion</a:t>
            </a:r>
          </a:p>
        </p:txBody>
      </p:sp>
      <p:grpSp>
        <p:nvGrpSpPr>
          <p:cNvPr id="10" name="Group 9"/>
          <p:cNvGrpSpPr/>
          <p:nvPr/>
        </p:nvGrpSpPr>
        <p:grpSpPr>
          <a:xfrm>
            <a:off x="11728188" y="7609829"/>
            <a:ext cx="20270844" cy="8758505"/>
            <a:chOff x="12114156" y="16648064"/>
            <a:chExt cx="20270844" cy="8758504"/>
          </a:xfrm>
        </p:grpSpPr>
        <p:grpSp>
          <p:nvGrpSpPr>
            <p:cNvPr id="27" name="Group 26"/>
            <p:cNvGrpSpPr/>
            <p:nvPr/>
          </p:nvGrpSpPr>
          <p:grpSpPr>
            <a:xfrm>
              <a:off x="12114156" y="16648064"/>
              <a:ext cx="20193000" cy="8758504"/>
              <a:chOff x="12114156" y="16648064"/>
              <a:chExt cx="20193000" cy="8758504"/>
            </a:xfrm>
          </p:grpSpPr>
          <p:sp>
            <p:nvSpPr>
              <p:cNvPr id="55" name="TextBox 54"/>
              <p:cNvSpPr txBox="1"/>
              <p:nvPr/>
            </p:nvSpPr>
            <p:spPr bwMode="auto">
              <a:xfrm>
                <a:off x="12114156" y="16648064"/>
                <a:ext cx="20193000" cy="754053"/>
              </a:xfrm>
              <a:prstGeom prst="rect">
                <a:avLst/>
              </a:prstGeom>
              <a:solidFill>
                <a:srgbClr val="399368"/>
              </a:solidFill>
              <a:ln w="114300">
                <a:noFill/>
              </a:ln>
            </p:spPr>
            <p:txBody>
              <a:bodyPr wrap="square">
                <a:spAutoFit/>
              </a:bodyPr>
              <a:lstStyle/>
              <a:p>
                <a:pPr algn="ctr" eaLnBrk="1" hangingPunct="1">
                  <a:defRPr/>
                </a:pPr>
                <a:r>
                  <a:rPr lang="en-US" sz="4300" b="1" dirty="0">
                    <a:solidFill>
                      <a:schemeClr val="bg1"/>
                    </a:solidFill>
                    <a:latin typeface="Times New Roman" panose="02020603050405020304" pitchFamily="18" charset="0"/>
                    <a:ea typeface="Arial" charset="0"/>
                    <a:cs typeface="Times New Roman" panose="02020603050405020304" pitchFamily="18" charset="0"/>
                  </a:rPr>
                  <a:t>Procedure</a:t>
                </a:r>
              </a:p>
            </p:txBody>
          </p:sp>
          <p:sp>
            <p:nvSpPr>
              <p:cNvPr id="26" name="TextBox 25"/>
              <p:cNvSpPr txBox="1"/>
              <p:nvPr/>
            </p:nvSpPr>
            <p:spPr>
              <a:xfrm>
                <a:off x="12115800" y="17373601"/>
                <a:ext cx="4648200" cy="8032967"/>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grpSp>
        <p:sp>
          <p:nvSpPr>
            <p:cNvPr id="3" name="Rectangle 2"/>
            <p:cNvSpPr/>
            <p:nvPr/>
          </p:nvSpPr>
          <p:spPr>
            <a:xfrm>
              <a:off x="26365200" y="17754601"/>
              <a:ext cx="6019800" cy="677108"/>
            </a:xfrm>
            <a:prstGeom prst="rect">
              <a:avLst/>
            </a:prstGeom>
          </p:spPr>
          <p:txBody>
            <a:bodyPr wrap="square">
              <a:spAutoFit/>
            </a:bodyPr>
            <a:lstStyle/>
            <a:p>
              <a:pPr algn="just"/>
              <a:endParaRPr lang="en-US" sz="1900" dirty="0"/>
            </a:p>
            <a:p>
              <a:pPr algn="just"/>
              <a:endParaRPr lang="en-US" sz="1900" b="1" dirty="0"/>
            </a:p>
          </p:txBody>
        </p:sp>
      </p:grpSp>
      <p:sp>
        <p:nvSpPr>
          <p:cNvPr id="73" name="TextBox 72"/>
          <p:cNvSpPr txBox="1"/>
          <p:nvPr/>
        </p:nvSpPr>
        <p:spPr bwMode="auto">
          <a:xfrm>
            <a:off x="11734802" y="5477756"/>
            <a:ext cx="20193000" cy="769440"/>
          </a:xfrm>
          <a:prstGeom prst="rect">
            <a:avLst/>
          </a:prstGeom>
          <a:solidFill>
            <a:srgbClr val="399368"/>
          </a:solidFill>
          <a:ln w="114300" cmpd="sng">
            <a:noFill/>
            <a:miter lim="800000"/>
          </a:ln>
        </p:spPr>
        <p:txBody>
          <a:bodyPr wrap="square" lIns="91411" tIns="45701" rIns="91411" bIns="45701">
            <a:spAutoFit/>
          </a:bodyPr>
          <a:lstStyle/>
          <a:p>
            <a:pPr algn="ctr" eaLnBrk="1" hangingPunct="1">
              <a:defRPr/>
            </a:pPr>
            <a:r>
              <a:rPr lang="en-US" sz="4300" b="1" dirty="0">
                <a:solidFill>
                  <a:schemeClr val="bg1"/>
                </a:solidFill>
                <a:latin typeface="Times New Roman" panose="02020603050405020304" pitchFamily="18" charset="0"/>
                <a:ea typeface="Arial" charset="0"/>
                <a:cs typeface="Times New Roman" panose="02020603050405020304" pitchFamily="18" charset="0"/>
              </a:rPr>
              <a:t>Objective</a:t>
            </a:r>
          </a:p>
        </p:txBody>
      </p:sp>
      <p:sp>
        <p:nvSpPr>
          <p:cNvPr id="2" name="Rectangle 1"/>
          <p:cNvSpPr/>
          <p:nvPr/>
        </p:nvSpPr>
        <p:spPr>
          <a:xfrm>
            <a:off x="609597" y="6903936"/>
            <a:ext cx="9778448" cy="5062886"/>
          </a:xfrm>
          <a:prstGeom prst="rect">
            <a:avLst/>
          </a:prstGeom>
          <a:solidFill>
            <a:schemeClr val="bg1"/>
          </a:solidFill>
        </p:spPr>
        <p:txBody>
          <a:bodyPr wrap="square" lIns="91411" tIns="45701" rIns="91411" bIns="45701">
            <a:spAutoFit/>
          </a:bodyPr>
          <a:lstStyle/>
          <a:p>
            <a:pPr algn="just">
              <a:spcBef>
                <a:spcPts val="0"/>
              </a:spcBef>
              <a:spcAft>
                <a:spcPts val="0"/>
              </a:spcAft>
            </a:pPr>
            <a:r>
              <a:rPr lang="en-US" sz="1900" dirty="0">
                <a:solidFill>
                  <a:srgbClr val="000000"/>
                </a:solidFill>
                <a:latin typeface="Times New Roman" panose="02020603050405020304" pitchFamily="18" charset="0"/>
              </a:rPr>
              <a:t>The Northern Diamondback Terrapin (</a:t>
            </a:r>
            <a:r>
              <a:rPr lang="en-US" sz="1900" i="1" dirty="0" err="1">
                <a:solidFill>
                  <a:srgbClr val="000000"/>
                </a:solidFill>
                <a:latin typeface="Times New Roman" panose="02020603050405020304" pitchFamily="18" charset="0"/>
              </a:rPr>
              <a:t>Malaclemys</a:t>
            </a:r>
            <a:r>
              <a:rPr lang="en-US" sz="1900" i="1" dirty="0">
                <a:solidFill>
                  <a:srgbClr val="000000"/>
                </a:solidFill>
                <a:latin typeface="Times New Roman" panose="02020603050405020304" pitchFamily="18" charset="0"/>
              </a:rPr>
              <a:t> terrapin terrapin) </a:t>
            </a:r>
            <a:r>
              <a:rPr lang="en-US" sz="1900" dirty="0">
                <a:solidFill>
                  <a:srgbClr val="000000"/>
                </a:solidFill>
                <a:latin typeface="Times New Roman" panose="02020603050405020304" pitchFamily="18" charset="0"/>
              </a:rPr>
              <a:t>is a native turtle species to the east and Gulf coasts of the United States. In recent years, there have been many conservation efforts for the protection of this species as well as research done to better determine populations. Terrapins nest on shoreline areas along Barnegat Bay and hatchlings emerge from the nests, then make their way to salt marshes. In previous studies, hatchlings had a tendency to travel northwest because of their orientation where they hatch and location in relation to the water; however, there are other factors that may affect this, such as color. Do these factors have a significant effect on the directional preference of hatchling terrapins? To answer this question, I determined the orientation of 100 terrapin hatchlings from North Sedge Island.  Hatchlings were placed in a large circular arena to determine their color preference as related to the initial nest site on the Island. Each terrapin was place in the center of the arena, under an opaque container, then released and monitored to see their first directional instinct. A majority of the hatchlings were observed to gravitate towards shades of green. The hatchlings used hatched at North Sedge Island as well as at MATES. It was concluded that the hatchlings do have a color preference but it can be swayed by their ability to use the magnetic field to navigate. This study indicates that terrapin hatchlings can be affected by man made structures and vegetation around nests. </a:t>
            </a:r>
            <a:endParaRPr lang="en-US" sz="1900" dirty="0"/>
          </a:p>
          <a:p>
            <a:endParaRPr lang="en-US" sz="1900" dirty="0"/>
          </a:p>
        </p:txBody>
      </p:sp>
      <p:sp>
        <p:nvSpPr>
          <p:cNvPr id="4" name="TextBox 3"/>
          <p:cNvSpPr txBox="1"/>
          <p:nvPr/>
        </p:nvSpPr>
        <p:spPr>
          <a:xfrm>
            <a:off x="11734802" y="6391227"/>
            <a:ext cx="20188030" cy="1138752"/>
          </a:xfrm>
          <a:prstGeom prst="rect">
            <a:avLst/>
          </a:prstGeom>
          <a:solidFill>
            <a:schemeClr val="bg1"/>
          </a:solidFill>
        </p:spPr>
        <p:txBody>
          <a:bodyPr wrap="square" lIns="91411" tIns="45701" rIns="91411" bIns="45701" rtlCol="0">
            <a:spAutoFit/>
          </a:bodyPr>
          <a:lstStyle/>
          <a:p>
            <a:pPr algn="ctr"/>
            <a:r>
              <a:rPr lang="en-US" sz="3400" dirty="0">
                <a:latin typeface="Times New Roman" panose="02020603050405020304" pitchFamily="18" charset="0"/>
                <a:cs typeface="Times New Roman" panose="02020603050405020304" pitchFamily="18" charset="0"/>
              </a:rPr>
              <a:t>To determine whether hatchlings have a color preference and to determine whether color exposure has a greater effect on directional preference than the magnetic field. </a:t>
            </a:r>
          </a:p>
        </p:txBody>
      </p:sp>
      <p:sp>
        <p:nvSpPr>
          <p:cNvPr id="6" name="Rectangle 5"/>
          <p:cNvSpPr/>
          <p:nvPr/>
        </p:nvSpPr>
        <p:spPr>
          <a:xfrm>
            <a:off x="609597" y="13379756"/>
            <a:ext cx="9777518" cy="9710312"/>
          </a:xfrm>
          <a:prstGeom prst="rect">
            <a:avLst/>
          </a:prstGeom>
          <a:solidFill>
            <a:schemeClr val="bg1"/>
          </a:solidFill>
        </p:spPr>
        <p:txBody>
          <a:bodyPr wrap="square" lIns="91411" tIns="45701" rIns="91411" bIns="45701">
            <a:spAutoFit/>
          </a:bodyPr>
          <a:lstStyle/>
          <a:p>
            <a:pPr>
              <a:spcBef>
                <a:spcPts val="0"/>
              </a:spcBef>
              <a:spcAft>
                <a:spcPts val="0"/>
              </a:spcAft>
              <a:buFont typeface="Arial" panose="020B0604020202020204" pitchFamily="34" charset="0"/>
              <a:buChar char="•"/>
            </a:pPr>
            <a:r>
              <a:rPr lang="en-US" sz="2500" dirty="0">
                <a:solidFill>
                  <a:srgbClr val="000000"/>
                </a:solidFill>
                <a:latin typeface="Times New Roman" panose="02020603050405020304" pitchFamily="18" charset="0"/>
              </a:rPr>
              <a:t>The </a:t>
            </a:r>
            <a:r>
              <a:rPr lang="en-US" sz="2500" i="1" dirty="0" err="1">
                <a:solidFill>
                  <a:srgbClr val="000000"/>
                </a:solidFill>
                <a:latin typeface="Times New Roman" panose="02020603050405020304" pitchFamily="18" charset="0"/>
              </a:rPr>
              <a:t>Malaclemys</a:t>
            </a:r>
            <a:r>
              <a:rPr lang="en-US" sz="2500" i="1" dirty="0">
                <a:solidFill>
                  <a:srgbClr val="000000"/>
                </a:solidFill>
                <a:latin typeface="Times New Roman" panose="02020603050405020304" pitchFamily="18" charset="0"/>
              </a:rPr>
              <a:t> terrapin </a:t>
            </a:r>
            <a:r>
              <a:rPr lang="en-US" sz="2500" i="1" dirty="0" err="1">
                <a:solidFill>
                  <a:srgbClr val="000000"/>
                </a:solidFill>
                <a:latin typeface="Times New Roman" panose="02020603050405020304" pitchFamily="18" charset="0"/>
              </a:rPr>
              <a:t>terrapin</a:t>
            </a:r>
            <a:r>
              <a:rPr lang="en-US" sz="2500" dirty="0">
                <a:solidFill>
                  <a:srgbClr val="000000"/>
                </a:solidFill>
                <a:latin typeface="Times New Roman" panose="02020603050405020304" pitchFamily="18" charset="0"/>
              </a:rPr>
              <a:t>, also known as the Northern Diamondback terrapin, is a species native to the northeastern coast of the US. They are a keystone species for estuaries as they are often the first indicator of any water impurities (</a:t>
            </a:r>
            <a:r>
              <a:rPr lang="en-US" sz="2500" dirty="0" err="1">
                <a:solidFill>
                  <a:srgbClr val="000000"/>
                </a:solidFill>
                <a:latin typeface="Times New Roman" panose="02020603050405020304" pitchFamily="18" charset="0"/>
              </a:rPr>
              <a:t>Brennessel</a:t>
            </a:r>
            <a:r>
              <a:rPr lang="en-US" sz="2500" dirty="0">
                <a:solidFill>
                  <a:srgbClr val="000000"/>
                </a:solidFill>
                <a:latin typeface="Times New Roman" panose="02020603050405020304" pitchFamily="18" charset="0"/>
              </a:rPr>
              <a:t> 164).</a:t>
            </a:r>
          </a:p>
          <a:p>
            <a:pPr>
              <a:spcBef>
                <a:spcPts val="0"/>
              </a:spcBef>
              <a:spcAft>
                <a:spcPts val="0"/>
              </a:spcAft>
              <a:buFont typeface="Arial" panose="020B0604020202020204" pitchFamily="34" charset="0"/>
              <a:buChar char="•"/>
            </a:pPr>
            <a:r>
              <a:rPr lang="en-US" sz="2500" dirty="0">
                <a:solidFill>
                  <a:srgbClr val="000000"/>
                </a:solidFill>
                <a:latin typeface="Times New Roman" panose="02020603050405020304" pitchFamily="18" charset="0"/>
              </a:rPr>
              <a:t>They are also the only turtle that inhabits coastal marshes to spend their entire life in brackish water, and make a home in the Barnegat Bay (“Diamondback Terrapin” 1). They are a special concern species in New Jersey and tend to hatch in the late summer and early fall from their nests underneath the sand (Feinberg &amp; Burke 1). </a:t>
            </a:r>
          </a:p>
          <a:p>
            <a:pPr>
              <a:spcBef>
                <a:spcPts val="0"/>
              </a:spcBef>
              <a:spcAft>
                <a:spcPts val="0"/>
              </a:spcAft>
              <a:buFont typeface="Arial" panose="020B0604020202020204" pitchFamily="34" charset="0"/>
              <a:buChar char="•"/>
            </a:pPr>
            <a:r>
              <a:rPr lang="en-US" sz="2500" dirty="0">
                <a:solidFill>
                  <a:srgbClr val="000000"/>
                </a:solidFill>
                <a:latin typeface="Times New Roman" panose="02020603050405020304" pitchFamily="18" charset="0"/>
              </a:rPr>
              <a:t>I have observed in my previous study that it appears as those these turtles have a directional preference based on their nesting location. It has been noted that in different species of turtles that also have this instinct, that artificial light has a large effect on where the hatchlings and migrating adults will go. </a:t>
            </a:r>
          </a:p>
          <a:p>
            <a:pPr>
              <a:spcBef>
                <a:spcPts val="0"/>
              </a:spcBef>
              <a:spcAft>
                <a:spcPts val="0"/>
              </a:spcAft>
              <a:buFont typeface="Arial" panose="020B0604020202020204" pitchFamily="34" charset="0"/>
              <a:buChar char="•"/>
            </a:pPr>
            <a:r>
              <a:rPr lang="en-US" sz="2500" dirty="0">
                <a:solidFill>
                  <a:srgbClr val="000000"/>
                </a:solidFill>
                <a:latin typeface="Times New Roman" panose="02020603050405020304" pitchFamily="18" charset="0"/>
              </a:rPr>
              <a:t>In this experiment, I plan to test to see if color affects their directional preferences as well as to see if they have a preferred color choice for their surroundings.</a:t>
            </a:r>
          </a:p>
          <a:p>
            <a:pPr>
              <a:spcBef>
                <a:spcPts val="0"/>
              </a:spcBef>
              <a:spcAft>
                <a:spcPts val="0"/>
              </a:spcAft>
              <a:buFont typeface="Arial" panose="020B0604020202020204" pitchFamily="34" charset="0"/>
              <a:buChar char="•"/>
            </a:pPr>
            <a:r>
              <a:rPr lang="en-US" sz="2500" dirty="0">
                <a:solidFill>
                  <a:srgbClr val="000000"/>
                </a:solidFill>
                <a:latin typeface="Times New Roman" panose="02020603050405020304" pitchFamily="18" charset="0"/>
              </a:rPr>
              <a:t>I will do this by giving them a choice of primary and secondary colors in another test to see which ones they gravitate towards. I will rotate these colors into different directions to compare my previous research to the color choices and locations and determine whether color or direction have greater influence.</a:t>
            </a:r>
          </a:p>
          <a:p>
            <a:pPr>
              <a:spcBef>
                <a:spcPts val="0"/>
              </a:spcBef>
              <a:spcAft>
                <a:spcPts val="0"/>
              </a:spcAft>
              <a:buFont typeface="Arial" panose="020B0604020202020204" pitchFamily="34" charset="0"/>
              <a:buChar char="•"/>
            </a:pPr>
            <a:r>
              <a:rPr lang="en-US" sz="2500" dirty="0">
                <a:solidFill>
                  <a:srgbClr val="000000"/>
                </a:solidFill>
                <a:latin typeface="Times New Roman" panose="02020603050405020304" pitchFamily="18" charset="0"/>
              </a:rPr>
              <a:t>This research is important because when building turtle gardens and safe areas for these turtles, preferences like this need to be thought of to create the best environment possible.</a:t>
            </a:r>
          </a:p>
        </p:txBody>
      </p:sp>
      <p:sp>
        <p:nvSpPr>
          <p:cNvPr id="7" name="Rectangle 6"/>
          <p:cNvSpPr/>
          <p:nvPr/>
        </p:nvSpPr>
        <p:spPr>
          <a:xfrm>
            <a:off x="11729827" y="8961070"/>
            <a:ext cx="10377283" cy="3046987"/>
          </a:xfrm>
          <a:prstGeom prst="rect">
            <a:avLst/>
          </a:prstGeom>
        </p:spPr>
        <p:txBody>
          <a:bodyPr wrap="square" lIns="91411" tIns="45701" rIns="91411" bIns="45701">
            <a:spAutoFit/>
          </a:bodyPr>
          <a:lstStyle/>
          <a:p>
            <a:pPr>
              <a:spcBef>
                <a:spcPts val="0"/>
              </a:spcBef>
              <a:spcAft>
                <a:spcPts val="0"/>
              </a:spcAft>
            </a:pPr>
            <a:endParaRPr lang="en-US" sz="1900" dirty="0"/>
          </a:p>
          <a:p>
            <a:r>
              <a:rPr lang="en-US" dirty="0"/>
              <a:t/>
            </a:r>
            <a:br>
              <a:rPr lang="en-US" dirty="0"/>
            </a:br>
            <a:endParaRPr lang="en-US" dirty="0"/>
          </a:p>
        </p:txBody>
      </p:sp>
      <p:sp>
        <p:nvSpPr>
          <p:cNvPr id="15" name="Rectangle 14"/>
          <p:cNvSpPr/>
          <p:nvPr/>
        </p:nvSpPr>
        <p:spPr>
          <a:xfrm>
            <a:off x="11728188" y="8539989"/>
            <a:ext cx="6219209" cy="9694923"/>
          </a:xfrm>
          <a:prstGeom prst="rect">
            <a:avLst/>
          </a:prstGeom>
          <a:solidFill>
            <a:schemeClr val="bg1"/>
          </a:solidFill>
        </p:spPr>
        <p:txBody>
          <a:bodyPr wrap="square" lIns="91411" tIns="45701" rIns="91411" bIns="45701">
            <a:spAutoFit/>
          </a:bodyPr>
          <a:lstStyle/>
          <a:p>
            <a:pPr>
              <a:spcBef>
                <a:spcPts val="0"/>
              </a:spcBef>
              <a:spcAft>
                <a:spcPts val="0"/>
              </a:spcAft>
            </a:pPr>
            <a:r>
              <a:rPr lang="en-US" sz="2600" b="1" dirty="0">
                <a:solidFill>
                  <a:srgbClr val="000000"/>
                </a:solidFill>
                <a:latin typeface="Times New Roman" panose="02020603050405020304" pitchFamily="18" charset="0"/>
              </a:rPr>
              <a:t>Methodology:</a:t>
            </a:r>
            <a:endParaRPr lang="en-US" sz="2600" dirty="0"/>
          </a:p>
          <a:p>
            <a:pPr>
              <a:spcBef>
                <a:spcPts val="0"/>
              </a:spcBef>
              <a:spcAft>
                <a:spcPts val="0"/>
              </a:spcAft>
              <a:buFont typeface="+mj-lt"/>
              <a:buAutoNum type="arabicPeriod"/>
            </a:pPr>
            <a:r>
              <a:rPr lang="en-US" sz="2600" dirty="0">
                <a:solidFill>
                  <a:srgbClr val="000000"/>
                </a:solidFill>
                <a:latin typeface="Times New Roman" panose="02020603050405020304" pitchFamily="18" charset="0"/>
              </a:rPr>
              <a:t>Terrapin Usage, Quantity, and Specifics</a:t>
            </a:r>
          </a:p>
          <a:p>
            <a:pPr>
              <a:spcBef>
                <a:spcPts val="0"/>
              </a:spcBef>
              <a:spcAft>
                <a:spcPts val="0"/>
              </a:spcAft>
            </a:pPr>
            <a:r>
              <a:rPr lang="en-US" sz="2600" dirty="0">
                <a:solidFill>
                  <a:srgbClr val="000000"/>
                </a:solidFill>
                <a:latin typeface="Times New Roman" panose="02020603050405020304" pitchFamily="18" charset="0"/>
              </a:rPr>
              <a:t>           a. Double previous hatchling and trial  numbers, aim for 100+               </a:t>
            </a:r>
            <a:endParaRPr lang="en-US" sz="2600" dirty="0"/>
          </a:p>
          <a:p>
            <a:pPr>
              <a:spcBef>
                <a:spcPts val="0"/>
              </a:spcBef>
              <a:spcAft>
                <a:spcPts val="0"/>
              </a:spcAft>
            </a:pPr>
            <a:r>
              <a:rPr lang="en-US" sz="2600" dirty="0">
                <a:solidFill>
                  <a:srgbClr val="000000"/>
                </a:solidFill>
                <a:latin typeface="Times New Roman" panose="02020603050405020304" pitchFamily="18" charset="0"/>
              </a:rPr>
              <a:t>           b. Have hatchlings from multiple broods </a:t>
            </a:r>
            <a:endParaRPr lang="en-US" sz="2600" dirty="0"/>
          </a:p>
          <a:p>
            <a:pPr>
              <a:spcBef>
                <a:spcPts val="0"/>
              </a:spcBef>
              <a:spcAft>
                <a:spcPts val="0"/>
              </a:spcAft>
            </a:pPr>
            <a:r>
              <a:rPr lang="en-US" sz="2600" dirty="0">
                <a:solidFill>
                  <a:srgbClr val="000000"/>
                </a:solidFill>
                <a:latin typeface="Times New Roman" panose="02020603050405020304" pitchFamily="18" charset="0"/>
              </a:rPr>
              <a:t>           c. Nesting locations on North Sedge Island</a:t>
            </a:r>
            <a:endParaRPr lang="en-US" sz="2600" dirty="0"/>
          </a:p>
          <a:p>
            <a:pPr>
              <a:spcBef>
                <a:spcPts val="0"/>
              </a:spcBef>
              <a:spcAft>
                <a:spcPts val="0"/>
              </a:spcAft>
            </a:pPr>
            <a:r>
              <a:rPr lang="en-US" sz="2600" dirty="0">
                <a:solidFill>
                  <a:srgbClr val="000000"/>
                </a:solidFill>
                <a:latin typeface="Times New Roman" panose="02020603050405020304" pitchFamily="18" charset="0"/>
              </a:rPr>
              <a:t>           d. Each hatchling placed individually in the center of a circular arena and I will monitor which direction they turn in using a magnetic compass and protractor</a:t>
            </a:r>
            <a:endParaRPr lang="en-US" sz="2600" dirty="0"/>
          </a:p>
          <a:p>
            <a:pPr>
              <a:spcBef>
                <a:spcPts val="0"/>
              </a:spcBef>
              <a:spcAft>
                <a:spcPts val="0"/>
              </a:spcAft>
            </a:pPr>
            <a:r>
              <a:rPr lang="en-US" sz="2600" dirty="0">
                <a:solidFill>
                  <a:srgbClr val="000000"/>
                </a:solidFill>
                <a:latin typeface="Times New Roman" panose="02020603050405020304" pitchFamily="18" charset="0"/>
              </a:rPr>
              <a:t>    2.     Arena/Testing Setup </a:t>
            </a:r>
            <a:endParaRPr lang="en-US" sz="2600" dirty="0"/>
          </a:p>
          <a:p>
            <a:pPr>
              <a:spcBef>
                <a:spcPts val="0"/>
              </a:spcBef>
              <a:spcAft>
                <a:spcPts val="0"/>
              </a:spcAft>
            </a:pPr>
            <a:r>
              <a:rPr lang="en-US" sz="2600" dirty="0">
                <a:solidFill>
                  <a:srgbClr val="000000"/>
                </a:solidFill>
                <a:latin typeface="Times New Roman" panose="02020603050405020304" pitchFamily="18" charset="0"/>
              </a:rPr>
              <a:t>            a.  Arenas will be set up as circular plastic bins</a:t>
            </a:r>
            <a:endParaRPr lang="en-US" sz="2600" dirty="0"/>
          </a:p>
          <a:p>
            <a:pPr>
              <a:spcBef>
                <a:spcPts val="0"/>
              </a:spcBef>
              <a:spcAft>
                <a:spcPts val="0"/>
              </a:spcAft>
            </a:pPr>
            <a:r>
              <a:rPr lang="en-US" sz="2600" dirty="0">
                <a:solidFill>
                  <a:srgbClr val="000000"/>
                </a:solidFill>
                <a:latin typeface="Times New Roman" panose="02020603050405020304" pitchFamily="18" charset="0"/>
              </a:rPr>
              <a:t>            b. Hatchlings will be covered for 30 seconds with a cup to disorient them </a:t>
            </a:r>
            <a:endParaRPr lang="en-US" sz="2600" dirty="0"/>
          </a:p>
          <a:p>
            <a:pPr>
              <a:spcBef>
                <a:spcPts val="0"/>
              </a:spcBef>
              <a:spcAft>
                <a:spcPts val="0"/>
              </a:spcAft>
            </a:pPr>
            <a:r>
              <a:rPr lang="en-US" sz="2600" dirty="0">
                <a:solidFill>
                  <a:srgbClr val="000000"/>
                </a:solidFill>
                <a:latin typeface="Times New Roman" panose="02020603050405020304" pitchFamily="18" charset="0"/>
              </a:rPr>
              <a:t>            c. Make color swatches of basic colors to put on the edge of the bin</a:t>
            </a:r>
            <a:endParaRPr lang="en-US" sz="2600" dirty="0"/>
          </a:p>
          <a:p>
            <a:pPr>
              <a:spcBef>
                <a:spcPts val="0"/>
              </a:spcBef>
              <a:spcAft>
                <a:spcPts val="0"/>
              </a:spcAft>
            </a:pPr>
            <a:r>
              <a:rPr lang="en-US" sz="2600" dirty="0">
                <a:solidFill>
                  <a:srgbClr val="000000"/>
                </a:solidFill>
                <a:latin typeface="Times New Roman" panose="02020603050405020304" pitchFamily="18" charset="0"/>
              </a:rPr>
              <a:t>     3. Monitoring and Testing</a:t>
            </a:r>
            <a:endParaRPr lang="en-US" sz="2600" dirty="0"/>
          </a:p>
          <a:p>
            <a:pPr>
              <a:spcBef>
                <a:spcPts val="0"/>
              </a:spcBef>
              <a:spcAft>
                <a:spcPts val="0"/>
              </a:spcAft>
            </a:pPr>
            <a:r>
              <a:rPr lang="en-US" sz="2600" dirty="0">
                <a:solidFill>
                  <a:srgbClr val="000000"/>
                </a:solidFill>
                <a:latin typeface="Times New Roman" panose="02020603050405020304" pitchFamily="18" charset="0"/>
              </a:rPr>
              <a:t>             a.  Hatchlings will be monitored from early September to mid February</a:t>
            </a:r>
            <a:endParaRPr lang="en-US" sz="2600" dirty="0"/>
          </a:p>
          <a:p>
            <a:pPr>
              <a:spcBef>
                <a:spcPts val="0"/>
              </a:spcBef>
              <a:spcAft>
                <a:spcPts val="0"/>
              </a:spcAft>
            </a:pPr>
            <a:r>
              <a:rPr lang="en-US" sz="2600" dirty="0">
                <a:solidFill>
                  <a:srgbClr val="000000"/>
                </a:solidFill>
                <a:latin typeface="Times New Roman" panose="02020603050405020304" pitchFamily="18" charset="0"/>
              </a:rPr>
              <a:t>             b.    Data will be collected and analyzed in order to come to a </a:t>
            </a:r>
            <a:r>
              <a:rPr lang="en-US" sz="2600" dirty="0" smtClean="0">
                <a:solidFill>
                  <a:srgbClr val="000000"/>
                </a:solidFill>
                <a:latin typeface="Times New Roman" panose="02020603050405020304" pitchFamily="18" charset="0"/>
              </a:rPr>
              <a:t>conclusion</a:t>
            </a:r>
          </a:p>
        </p:txBody>
      </p:sp>
      <p:sp>
        <p:nvSpPr>
          <p:cNvPr id="16" name="Rectangle 15"/>
          <p:cNvSpPr/>
          <p:nvPr/>
        </p:nvSpPr>
        <p:spPr>
          <a:xfrm>
            <a:off x="22835014" y="8543723"/>
            <a:ext cx="4409669" cy="2092842"/>
          </a:xfrm>
          <a:prstGeom prst="rect">
            <a:avLst/>
          </a:prstGeom>
          <a:solidFill>
            <a:schemeClr val="bg1"/>
          </a:solidFill>
        </p:spPr>
        <p:txBody>
          <a:bodyPr wrap="square" lIns="91411" tIns="45701" rIns="91411" bIns="45701">
            <a:spAutoFit/>
          </a:bodyPr>
          <a:lstStyle/>
          <a:p>
            <a:pPr>
              <a:spcBef>
                <a:spcPts val="0"/>
              </a:spcBef>
              <a:spcAft>
                <a:spcPts val="0"/>
              </a:spcAft>
            </a:pPr>
            <a:r>
              <a:rPr lang="en-US" sz="2600" b="1" dirty="0">
                <a:solidFill>
                  <a:srgbClr val="000000"/>
                </a:solidFill>
                <a:latin typeface="Times New Roman" panose="02020603050405020304" pitchFamily="18" charset="0"/>
              </a:rPr>
              <a:t>Study Site:</a:t>
            </a:r>
            <a:endParaRPr lang="en-US" sz="2600" dirty="0"/>
          </a:p>
          <a:p>
            <a:pPr>
              <a:spcBef>
                <a:spcPts val="0"/>
              </a:spcBef>
              <a:spcAft>
                <a:spcPts val="0"/>
              </a:spcAft>
            </a:pPr>
            <a:r>
              <a:rPr lang="en-US" sz="2600" dirty="0">
                <a:solidFill>
                  <a:srgbClr val="000000"/>
                </a:solidFill>
                <a:latin typeface="Times New Roman" panose="02020603050405020304" pitchFamily="18" charset="0"/>
              </a:rPr>
              <a:t>A lab at the Marine Academy of Technology and Environmental Science in Manahawkin, N.J</a:t>
            </a:r>
            <a:r>
              <a:rPr lang="en-US" sz="2600" dirty="0" smtClean="0">
                <a:solidFill>
                  <a:srgbClr val="000000"/>
                </a:solidFill>
                <a:latin typeface="Times New Roman" panose="02020603050405020304" pitchFamily="18" charset="0"/>
              </a:rPr>
              <a:t>.</a:t>
            </a:r>
            <a:endParaRPr lang="en-US" sz="2600"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75850" y="24749376"/>
            <a:ext cx="7248533" cy="5107366"/>
          </a:xfrm>
          <a:prstGeom prst="rect">
            <a:avLst/>
          </a:prstGeom>
        </p:spPr>
      </p:pic>
      <p:sp>
        <p:nvSpPr>
          <p:cNvPr id="30" name="TextBox 29"/>
          <p:cNvSpPr txBox="1"/>
          <p:nvPr/>
        </p:nvSpPr>
        <p:spPr>
          <a:xfrm>
            <a:off x="6246433" y="31252381"/>
            <a:ext cx="5107367" cy="677088"/>
          </a:xfrm>
          <a:prstGeom prst="rect">
            <a:avLst/>
          </a:prstGeom>
          <a:solidFill>
            <a:schemeClr val="bg1"/>
          </a:solidFill>
        </p:spPr>
        <p:txBody>
          <a:bodyPr wrap="square" lIns="91411" tIns="45701" rIns="91411" bIns="45701" rtlCol="0">
            <a:spAutoFit/>
          </a:bodyPr>
          <a:lstStyle/>
          <a:p>
            <a:r>
              <a:rPr lang="en-US" sz="1900" dirty="0">
                <a:latin typeface="Times New Roman" panose="02020603050405020304" pitchFamily="18" charset="0"/>
                <a:cs typeface="Times New Roman" panose="02020603050405020304" pitchFamily="18" charset="0"/>
              </a:rPr>
              <a:t>Figure 2: Checking in on hatchlings to be used for research.</a:t>
            </a: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2447" y="24610836"/>
            <a:ext cx="7198090" cy="5334002"/>
          </a:xfrm>
          <a:prstGeom prst="rect">
            <a:avLst/>
          </a:prstGeom>
        </p:spPr>
      </p:pic>
      <p:sp>
        <p:nvSpPr>
          <p:cNvPr id="34" name="TextBox 33"/>
          <p:cNvSpPr txBox="1"/>
          <p:nvPr/>
        </p:nvSpPr>
        <p:spPr>
          <a:xfrm>
            <a:off x="609597" y="31252381"/>
            <a:ext cx="5334002" cy="677088"/>
          </a:xfrm>
          <a:prstGeom prst="rect">
            <a:avLst/>
          </a:prstGeom>
          <a:solidFill>
            <a:schemeClr val="bg1"/>
          </a:solidFill>
        </p:spPr>
        <p:txBody>
          <a:bodyPr wrap="square" lIns="91411" tIns="45701" rIns="91411" bIns="45701" rtlCol="0">
            <a:spAutoFit/>
          </a:bodyPr>
          <a:lstStyle/>
          <a:p>
            <a:r>
              <a:rPr lang="en-US" sz="1900" dirty="0">
                <a:latin typeface="Times New Roman" panose="02020603050405020304" pitchFamily="18" charset="0"/>
                <a:cs typeface="Times New Roman" panose="02020603050405020304" pitchFamily="18" charset="0"/>
              </a:rPr>
              <a:t>Figure 1: </a:t>
            </a:r>
            <a:r>
              <a:rPr lang="en-US" sz="1900" dirty="0" err="1">
                <a:latin typeface="Times New Roman" panose="02020603050405020304" pitchFamily="18" charset="0"/>
                <a:cs typeface="Times New Roman" panose="02020603050405020304" pitchFamily="18" charset="0"/>
              </a:rPr>
              <a:t>Malaclemys</a:t>
            </a:r>
            <a:r>
              <a:rPr lang="en-US" sz="1900" dirty="0">
                <a:latin typeface="Times New Roman" panose="02020603050405020304" pitchFamily="18" charset="0"/>
                <a:cs typeface="Times New Roman" panose="02020603050405020304" pitchFamily="18" charset="0"/>
              </a:rPr>
              <a:t> terrapin terrapins from Project Terrapin Hatchling </a:t>
            </a:r>
            <a:r>
              <a:rPr lang="en-US" sz="1900" dirty="0" err="1">
                <a:latin typeface="Times New Roman" panose="02020603050405020304" pitchFamily="18" charset="0"/>
                <a:cs typeface="Times New Roman" panose="02020603050405020304" pitchFamily="18" charset="0"/>
              </a:rPr>
              <a:t>Headstart</a:t>
            </a:r>
            <a:r>
              <a:rPr lang="en-US" sz="1900" dirty="0">
                <a:latin typeface="Times New Roman" panose="02020603050405020304" pitchFamily="18" charset="0"/>
                <a:cs typeface="Times New Roman" panose="02020603050405020304" pitchFamily="18" charset="0"/>
              </a:rPr>
              <a:t> Program.</a:t>
            </a: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7836053" y="13504801"/>
            <a:ext cx="5032771" cy="4092728"/>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2029285" y="11530511"/>
            <a:ext cx="5960454" cy="4470342"/>
          </a:xfrm>
          <a:prstGeom prst="rect">
            <a:avLst/>
          </a:prstGeom>
        </p:spPr>
      </p:pic>
      <p:sp>
        <p:nvSpPr>
          <p:cNvPr id="39" name="TextBox 38"/>
          <p:cNvSpPr txBox="1"/>
          <p:nvPr/>
        </p:nvSpPr>
        <p:spPr>
          <a:xfrm>
            <a:off x="18344175" y="18184378"/>
            <a:ext cx="4092728" cy="677070"/>
          </a:xfrm>
          <a:prstGeom prst="rect">
            <a:avLst/>
          </a:prstGeom>
          <a:solidFill>
            <a:schemeClr val="bg1"/>
          </a:solidFill>
        </p:spPr>
        <p:txBody>
          <a:bodyPr wrap="square" lIns="91411" tIns="45701" rIns="91411" bIns="45701" rtlCol="0">
            <a:spAutoFit/>
          </a:bodyPr>
          <a:lstStyle/>
          <a:p>
            <a:r>
              <a:rPr lang="en-US" sz="1900" dirty="0">
                <a:latin typeface="Times New Roman" panose="02020603050405020304" pitchFamily="18" charset="0"/>
                <a:cs typeface="Times New Roman" panose="02020603050405020304" pitchFamily="18" charset="0"/>
              </a:rPr>
              <a:t>Figure 3: Covering a hatchling with an opaque covering</a:t>
            </a:r>
          </a:p>
        </p:txBody>
      </p:sp>
      <p:sp>
        <p:nvSpPr>
          <p:cNvPr id="40" name="TextBox 39"/>
          <p:cNvSpPr txBox="1"/>
          <p:nvPr/>
        </p:nvSpPr>
        <p:spPr>
          <a:xfrm>
            <a:off x="22774341" y="17050447"/>
            <a:ext cx="4470343" cy="677070"/>
          </a:xfrm>
          <a:prstGeom prst="rect">
            <a:avLst/>
          </a:prstGeom>
          <a:solidFill>
            <a:schemeClr val="bg1"/>
          </a:solidFill>
        </p:spPr>
        <p:txBody>
          <a:bodyPr wrap="square" lIns="91411" tIns="45701" rIns="91411" bIns="45701" rtlCol="0">
            <a:spAutoFit/>
          </a:bodyPr>
          <a:lstStyle/>
          <a:p>
            <a:r>
              <a:rPr lang="en-US" sz="1900" dirty="0">
                <a:latin typeface="Times New Roman" panose="02020603050405020304" pitchFamily="18" charset="0"/>
                <a:cs typeface="Times New Roman" panose="02020603050405020304" pitchFamily="18" charset="0"/>
              </a:rPr>
              <a:t>Figure 4: Lifting the covering with a sting to minimize the shadows cast over arena </a:t>
            </a:r>
          </a:p>
        </p:txBody>
      </p:sp>
      <p:graphicFrame>
        <p:nvGraphicFramePr>
          <p:cNvPr id="108" name="Chart 107"/>
          <p:cNvGraphicFramePr>
            <a:graphicFrameLocks/>
          </p:cNvGraphicFramePr>
          <p:nvPr>
            <p:extLst>
              <p:ext uri="{D42A27DB-BD31-4B8C-83A1-F6EECF244321}">
                <p14:modId xmlns:p14="http://schemas.microsoft.com/office/powerpoint/2010/main" val="4129813120"/>
              </p:ext>
            </p:extLst>
          </p:nvPr>
        </p:nvGraphicFramePr>
        <p:xfrm>
          <a:off x="13373360" y="19925696"/>
          <a:ext cx="7519235" cy="49575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7" name="Chart 126"/>
          <p:cNvGraphicFramePr>
            <a:graphicFrameLocks/>
          </p:cNvGraphicFramePr>
          <p:nvPr>
            <p:extLst>
              <p:ext uri="{D42A27DB-BD31-4B8C-83A1-F6EECF244321}">
                <p14:modId xmlns:p14="http://schemas.microsoft.com/office/powerpoint/2010/main" val="770125661"/>
              </p:ext>
            </p:extLst>
          </p:nvPr>
        </p:nvGraphicFramePr>
        <p:xfrm>
          <a:off x="23305153" y="19944844"/>
          <a:ext cx="7438543" cy="4940941"/>
        </p:xfrm>
        <a:graphic>
          <a:graphicData uri="http://schemas.openxmlformats.org/drawingml/2006/chart">
            <c:chart xmlns:c="http://schemas.openxmlformats.org/drawingml/2006/chart" xmlns:r="http://schemas.openxmlformats.org/officeDocument/2006/relationships" r:id="rId8"/>
          </a:graphicData>
        </a:graphic>
      </p:graphicFrame>
      <p:sp>
        <p:nvSpPr>
          <p:cNvPr id="41" name="TextBox 40"/>
          <p:cNvSpPr txBox="1"/>
          <p:nvPr/>
        </p:nvSpPr>
        <p:spPr>
          <a:xfrm>
            <a:off x="13281045" y="25075555"/>
            <a:ext cx="7611550" cy="969458"/>
          </a:xfrm>
          <a:prstGeom prst="rect">
            <a:avLst/>
          </a:prstGeom>
          <a:solidFill>
            <a:schemeClr val="bg1"/>
          </a:solidFill>
        </p:spPr>
        <p:txBody>
          <a:bodyPr wrap="square" lIns="91411" tIns="45701" rIns="91411" bIns="45701" rtlCol="0">
            <a:spAutoFit/>
          </a:bodyPr>
          <a:lstStyle/>
          <a:p>
            <a:r>
              <a:rPr lang="en-US" sz="1900" dirty="0">
                <a:latin typeface="Times New Roman" panose="02020603050405020304" pitchFamily="18" charset="0"/>
                <a:cs typeface="Times New Roman" panose="02020603050405020304" pitchFamily="18" charset="0"/>
              </a:rPr>
              <a:t>Figure 5: The number of terrapins that gravitated towards each color and direction. It can be seen that terrapins overwhelmingly gravitated towards the color green. </a:t>
            </a:r>
          </a:p>
        </p:txBody>
      </p:sp>
      <p:sp>
        <p:nvSpPr>
          <p:cNvPr id="42" name="TextBox 41"/>
          <p:cNvSpPr txBox="1"/>
          <p:nvPr/>
        </p:nvSpPr>
        <p:spPr>
          <a:xfrm>
            <a:off x="23357626" y="25103339"/>
            <a:ext cx="7418852" cy="969458"/>
          </a:xfrm>
          <a:prstGeom prst="rect">
            <a:avLst/>
          </a:prstGeom>
          <a:solidFill>
            <a:schemeClr val="bg1"/>
          </a:solidFill>
        </p:spPr>
        <p:txBody>
          <a:bodyPr wrap="square" lIns="91411" tIns="45701" rIns="91411" bIns="45701" rtlCol="0">
            <a:spAutoFit/>
          </a:bodyPr>
          <a:lstStyle/>
          <a:p>
            <a:r>
              <a:rPr lang="en-US" sz="1900" dirty="0">
                <a:latin typeface="Times New Roman" panose="02020603050405020304" pitchFamily="18" charset="0"/>
                <a:cs typeface="Times New Roman" panose="02020603050405020304" pitchFamily="18" charset="0"/>
              </a:rPr>
              <a:t>Figure 6: Number of terrapins that gravitated towards color only. This shows that regardless of the direction the color was facing, hatchlings overwhelmingly chose green.</a:t>
            </a:r>
          </a:p>
        </p:txBody>
      </p:sp>
      <p:sp>
        <p:nvSpPr>
          <p:cNvPr id="5" name="Rectangle 4"/>
          <p:cNvSpPr/>
          <p:nvPr/>
        </p:nvSpPr>
        <p:spPr>
          <a:xfrm>
            <a:off x="27692972" y="8543723"/>
            <a:ext cx="4226170" cy="10064255"/>
          </a:xfrm>
          <a:prstGeom prst="rect">
            <a:avLst/>
          </a:prstGeom>
          <a:solidFill>
            <a:schemeClr val="bg1"/>
          </a:solidFill>
        </p:spPr>
        <p:txBody>
          <a:bodyPr wrap="square" lIns="91411" tIns="45701" rIns="91411" bIns="45701">
            <a:spAutoFit/>
          </a:bodyPr>
          <a:lstStyle/>
          <a:p>
            <a:r>
              <a:rPr lang="en-US" sz="2400" b="1" dirty="0">
                <a:latin typeface="Times New Roman" panose="02020603050405020304" pitchFamily="18" charset="0"/>
                <a:cs typeface="Times New Roman" panose="02020603050405020304" pitchFamily="18" charset="0"/>
              </a:rPr>
              <a:t>Statistical Analysis: </a:t>
            </a:r>
            <a:endParaRPr lang="en-US" sz="2400" b="1"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792" indent="-342792">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ANOVA single factor was run on the data with an alpha of 0.05. A P-value of 0.011 was obtained, demonstrating a significant difference in the data and showing a preference of color in the hatchlings.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792" indent="-342792">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determine whether color or directional preference was a greater driving factor, a Tukey HSD test was performed with a mean square of 49.125, a harmonic mean sample size of 4.00, and an alpha of 0.05</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792" indent="-342792">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An ANOVA then yielded a value of 0.409, thus showing that the color seemed to be the driving force for terrapin movement. </a:t>
            </a:r>
            <a:endParaRPr lang="en-US" sz="1200" dirty="0"/>
          </a:p>
          <a:p>
            <a:pPr marL="342792" indent="-342792">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33252002" y="14618911"/>
            <a:ext cx="9612739" cy="7786709"/>
          </a:xfrm>
          <a:prstGeom prst="rect">
            <a:avLst/>
          </a:prstGeom>
          <a:solidFill>
            <a:schemeClr val="bg1"/>
          </a:solidFill>
        </p:spPr>
        <p:txBody>
          <a:bodyPr wrap="square" lIns="91411" tIns="45701" rIns="91411" bIns="45701">
            <a:spAutoFit/>
          </a:bodyPr>
          <a:lstStyle/>
          <a:p>
            <a:pPr marL="342792" indent="-342792">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In conclusion, the hatchlings did in fact seem to have a color preference and generally gravitated towards green. </a:t>
            </a:r>
          </a:p>
          <a:p>
            <a:pPr marL="342792" indent="-342792">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Color was also found to be a greater driving force than initial directional preference on terrapin movement. </a:t>
            </a:r>
          </a:p>
          <a:p>
            <a:pPr marL="342792" indent="-342792">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When an ANOVA single factor was run using an alpha of 0.05, a P-value of 0.011 was obtained, showing a statistical difference in the color choice of these terrapins. However, when further analysis was done, although yellow and blue were statistically different than green, red was not. </a:t>
            </a:r>
          </a:p>
          <a:p>
            <a:pPr marL="342792" indent="-342792">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In the future, more testing could be done with larger sample sizes and trials to determine whether red and green are statistically different, and to conclude with greater confidence that the preferred color is indeed green. </a:t>
            </a:r>
          </a:p>
          <a:p>
            <a:pPr marL="342792" indent="-342792">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This research is important because in order to help conserve and raise the terrapin population, we need to be familiar with their behavior and instincts. Their color preference could be used in aiding those building turtle gardens or in case of man made structures being built near nesting sites. These turtle gardens can create an environment best suited for hatchling survival and structures can be made to deter terrapins from heading in the wrong direction after hatching. </a:t>
            </a:r>
          </a:p>
        </p:txBody>
      </p:sp>
      <p:sp>
        <p:nvSpPr>
          <p:cNvPr id="43" name="TextBox 42"/>
          <p:cNvSpPr txBox="1"/>
          <p:nvPr/>
        </p:nvSpPr>
        <p:spPr bwMode="auto">
          <a:xfrm>
            <a:off x="609597" y="5849820"/>
            <a:ext cx="9781042" cy="754014"/>
          </a:xfrm>
          <a:prstGeom prst="rect">
            <a:avLst/>
          </a:prstGeom>
          <a:solidFill>
            <a:srgbClr val="399368"/>
          </a:solidFill>
          <a:ln w="114300">
            <a:noFill/>
          </a:ln>
        </p:spPr>
        <p:txBody>
          <a:bodyPr wrap="square" lIns="91411" tIns="45701" rIns="91411" bIns="45701">
            <a:spAutoFit/>
          </a:bodyPr>
          <a:lstStyle/>
          <a:p>
            <a:pPr algn="ctr" eaLnBrk="1" hangingPunct="1">
              <a:defRPr/>
            </a:pPr>
            <a:r>
              <a:rPr lang="en-US" sz="4300" b="1" dirty="0">
                <a:solidFill>
                  <a:schemeClr val="bg1"/>
                </a:solidFill>
                <a:latin typeface="Times New Roman" panose="02020603050405020304" pitchFamily="18" charset="0"/>
                <a:ea typeface="Arial" charset="0"/>
                <a:cs typeface="Times New Roman" panose="02020603050405020304" pitchFamily="18" charset="0"/>
              </a:rPr>
              <a:t>Abstract </a:t>
            </a:r>
          </a:p>
        </p:txBody>
      </p:sp>
      <p:sp>
        <p:nvSpPr>
          <p:cNvPr id="12" name="Rectangle 1"/>
          <p:cNvSpPr>
            <a:spLocks noChangeArrowheads="1"/>
          </p:cNvSpPr>
          <p:nvPr/>
        </p:nvSpPr>
        <p:spPr bwMode="auto">
          <a:xfrm>
            <a:off x="20266399" y="16570594"/>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13327202" y="31384346"/>
            <a:ext cx="7611550" cy="969496"/>
          </a:xfrm>
          <a:prstGeom prst="rect">
            <a:avLst/>
          </a:prstGeom>
          <a:solidFill>
            <a:schemeClr val="bg1"/>
          </a:solidFill>
        </p:spPr>
        <p:txBody>
          <a:bodyPr wrap="square" rtlCol="0">
            <a:spAutoFit/>
          </a:bodyPr>
          <a:lstStyle/>
          <a:p>
            <a:r>
              <a:rPr lang="en-US" sz="1900" dirty="0" smtClean="0">
                <a:latin typeface="Times New Roman" panose="02020603050405020304" pitchFamily="18" charset="0"/>
                <a:cs typeface="Times New Roman" panose="02020603050405020304" pitchFamily="18" charset="0"/>
              </a:rPr>
              <a:t>Figure 7: The color preference of hatchlings based on the Tukey’s HSD test. It shows that yellow, blue, and red are related and that green and red are related. </a:t>
            </a:r>
            <a:endParaRPr lang="en-US" sz="1900" dirty="0">
              <a:latin typeface="Times New Roman" panose="02020603050405020304" pitchFamily="18" charset="0"/>
              <a:cs typeface="Times New Roman" panose="02020603050405020304" pitchFamily="18" charset="0"/>
            </a:endParaRPr>
          </a:p>
        </p:txBody>
      </p:sp>
      <p:sp>
        <p:nvSpPr>
          <p:cNvPr id="18" name="Rectangle 17"/>
          <p:cNvSpPr/>
          <p:nvPr/>
        </p:nvSpPr>
        <p:spPr>
          <a:xfrm>
            <a:off x="33293630" y="27443426"/>
            <a:ext cx="9612739" cy="4524315"/>
          </a:xfrm>
          <a:prstGeom prst="rect">
            <a:avLst/>
          </a:prstGeom>
          <a:solidFill>
            <a:schemeClr val="bg1"/>
          </a:solidFill>
        </p:spPr>
        <p:txBody>
          <a:bodyPr wrap="square">
            <a:spAutoFit/>
          </a:bodyPr>
          <a:lstStyle/>
          <a:p>
            <a:r>
              <a:rPr lang="en-US" sz="2400" dirty="0">
                <a:latin typeface="Times New Roman" panose="02020603050405020304" pitchFamily="18" charset="0"/>
                <a:cs typeface="Times New Roman" panose="02020603050405020304" pitchFamily="18" charset="0"/>
              </a:rPr>
              <a:t>Diamondback Terrapin. (2015). Retrieved October 01, 2016, from http://www.aqua.org/explore/animals/diamondback-terrapin</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Feinberg, J., &amp; Burke, R. (2003). Nesting Ecology and Predation of Diamondback Terrapins, </a:t>
            </a:r>
            <a:r>
              <a:rPr lang="en-US" sz="2400" dirty="0" err="1">
                <a:latin typeface="Times New Roman" panose="02020603050405020304" pitchFamily="18" charset="0"/>
                <a:cs typeface="Times New Roman" panose="02020603050405020304" pitchFamily="18" charset="0"/>
              </a:rPr>
              <a:t>Malaclemys</a:t>
            </a:r>
            <a:r>
              <a:rPr lang="en-US" sz="2400" dirty="0">
                <a:latin typeface="Times New Roman" panose="02020603050405020304" pitchFamily="18" charset="0"/>
                <a:cs typeface="Times New Roman" panose="02020603050405020304" pitchFamily="18" charset="0"/>
              </a:rPr>
              <a:t> terrapin, at Gateway National Recreation Area, New York. </a:t>
            </a:r>
            <a:r>
              <a:rPr lang="en-US" sz="2400" i="1" dirty="0">
                <a:latin typeface="Times New Roman" panose="02020603050405020304" pitchFamily="18" charset="0"/>
                <a:cs typeface="Times New Roman" panose="02020603050405020304" pitchFamily="18" charset="0"/>
              </a:rPr>
              <a:t>Journal of Herpetology,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37</a:t>
            </a:r>
            <a:r>
              <a:rPr lang="en-US" sz="2400" dirty="0">
                <a:latin typeface="Times New Roman" panose="02020603050405020304" pitchFamily="18" charset="0"/>
                <a:cs typeface="Times New Roman" panose="02020603050405020304" pitchFamily="18" charset="0"/>
              </a:rPr>
              <a:t>(3), 517-526. Retrieved from http://www.jstor.org/stable/1566055</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Irwin, W. P., &amp; </a:t>
            </a:r>
            <a:r>
              <a:rPr lang="en-US" sz="2400" dirty="0" err="1">
                <a:latin typeface="Times New Roman" panose="02020603050405020304" pitchFamily="18" charset="0"/>
                <a:cs typeface="Times New Roman" panose="02020603050405020304" pitchFamily="18" charset="0"/>
              </a:rPr>
              <a:t>Lohmann</a:t>
            </a:r>
            <a:r>
              <a:rPr lang="en-US" sz="2400" dirty="0">
                <a:latin typeface="Times New Roman" panose="02020603050405020304" pitchFamily="18" charset="0"/>
                <a:cs typeface="Times New Roman" panose="02020603050405020304" pitchFamily="18" charset="0"/>
              </a:rPr>
              <a:t>, K. J. (2002, October 28). Magnet-induced disorientation in hatchling loggerhead sea turtles. The Journal of Experimental Biology 206, 497-501</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9" name="Rectangle 18"/>
          <p:cNvSpPr/>
          <p:nvPr/>
        </p:nvSpPr>
        <p:spPr>
          <a:xfrm>
            <a:off x="33309652" y="6905514"/>
            <a:ext cx="9601200" cy="6247864"/>
          </a:xfrm>
          <a:prstGeom prst="rect">
            <a:avLst/>
          </a:prstGeom>
          <a:solidFill>
            <a:schemeClr val="bg1"/>
          </a:solidFill>
        </p:spPr>
        <p:txBody>
          <a:bodyPr wrap="square">
            <a:spAutoFit/>
          </a:bodyPr>
          <a:lstStyle/>
          <a:p>
            <a:r>
              <a:rPr lang="en-US" sz="2500" dirty="0">
                <a:latin typeface="Times New Roman" panose="02020603050405020304" pitchFamily="18" charset="0"/>
                <a:cs typeface="Times New Roman" panose="02020603050405020304" pitchFamily="18" charset="0"/>
              </a:rPr>
              <a:t>Based upon the statistical analysis done, it does seem that hatchlings have a general color preference. When an ANOVA was run using an alpha of 0.05, a </a:t>
            </a:r>
            <a:r>
              <a:rPr lang="en-US" sz="2500" dirty="0" smtClean="0">
                <a:latin typeface="Times New Roman" panose="02020603050405020304" pitchFamily="18" charset="0"/>
                <a:cs typeface="Times New Roman" panose="02020603050405020304" pitchFamily="18" charset="0"/>
              </a:rPr>
              <a:t>P-value of </a:t>
            </a:r>
            <a:r>
              <a:rPr lang="en-US" sz="2500" dirty="0">
                <a:latin typeface="Times New Roman" panose="02020603050405020304" pitchFamily="18" charset="0"/>
                <a:cs typeface="Times New Roman" panose="02020603050405020304" pitchFamily="18" charset="0"/>
              </a:rPr>
              <a:t>0.011 showed that there was a statistical difference in the preferred colors for the terrapins. However, when further statistical analysis was performed, it was seen that green was statistically different than both yellow and blue, but not statistically different from red. To ensure that this was not biased by a predisposed directional preference, a Tukey HSD test was run with a harmonic mean sample size of 4.000 and an alpha of 0.05. From these results, an ANOVA was run and yielded a P-value of 0.409, showing that color was in fact the driving force for movement and not the directional preference. In order to better see whether green and red are statistically different or not, larger sample sizes could be used in the future, which would also determine if green truly is their preferred color. I could also have tested outside and inside to see if this would have an effect on their color choices as well.  </a:t>
            </a:r>
            <a:endParaRPr lang="en-US" sz="2500" dirty="0" smtClean="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p:sp>
        <p:nvSpPr>
          <p:cNvPr id="21" name="Rectangle 20"/>
          <p:cNvSpPr/>
          <p:nvPr/>
        </p:nvSpPr>
        <p:spPr>
          <a:xfrm>
            <a:off x="33271552" y="23604050"/>
            <a:ext cx="9612739" cy="2308324"/>
          </a:xfrm>
          <a:prstGeom prst="rect">
            <a:avLst/>
          </a:prstGeom>
          <a:solidFill>
            <a:schemeClr val="bg1"/>
          </a:solidFill>
        </p:spPr>
        <p:txBody>
          <a:bodyPr wrap="square">
            <a:spAutoFit/>
          </a:bodyPr>
          <a:lstStyle/>
          <a:p>
            <a:r>
              <a:rPr lang="en-US" sz="2400" dirty="0">
                <a:latin typeface="Times New Roman" panose="02020603050405020304" pitchFamily="18" charset="0"/>
                <a:cs typeface="Times New Roman" panose="02020603050405020304" pitchFamily="18" charset="0"/>
              </a:rPr>
              <a:t>I would like to thank my research advisors for all of their assistance in supplying me with the materials needed, a testing location, and aiding me in analyzing my data. I would also like to thank my parents for providing me with rides to and from the school as well as their support, and my friends for also assisting me with all of my trials.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graphicFrame>
        <p:nvGraphicFramePr>
          <p:cNvPr id="48" name="Chart 47"/>
          <p:cNvGraphicFramePr>
            <a:graphicFrameLocks/>
          </p:cNvGraphicFramePr>
          <p:nvPr>
            <p:extLst>
              <p:ext uri="{D42A27DB-BD31-4B8C-83A1-F6EECF244321}">
                <p14:modId xmlns:p14="http://schemas.microsoft.com/office/powerpoint/2010/main" val="622374967"/>
              </p:ext>
            </p:extLst>
          </p:nvPr>
        </p:nvGraphicFramePr>
        <p:xfrm>
          <a:off x="13376757" y="26229505"/>
          <a:ext cx="7515838" cy="5022877"/>
        </p:xfrm>
        <a:graphic>
          <a:graphicData uri="http://schemas.openxmlformats.org/drawingml/2006/chart">
            <c:chart xmlns:c="http://schemas.openxmlformats.org/drawingml/2006/chart" xmlns:r="http://schemas.openxmlformats.org/officeDocument/2006/relationships" r:id="rId9"/>
          </a:graphicData>
        </a:graphic>
      </p:graphicFrame>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43727" y="8540652"/>
            <a:ext cx="4234283" cy="3629525"/>
          </a:xfrm>
          <a:prstGeom prst="rect">
            <a:avLst/>
          </a:prstGeom>
        </p:spPr>
      </p:pic>
      <p:graphicFrame>
        <p:nvGraphicFramePr>
          <p:cNvPr id="47" name="Chart 46"/>
          <p:cNvGraphicFramePr>
            <a:graphicFrameLocks/>
          </p:cNvGraphicFramePr>
          <p:nvPr>
            <p:extLst>
              <p:ext uri="{D42A27DB-BD31-4B8C-83A1-F6EECF244321}">
                <p14:modId xmlns:p14="http://schemas.microsoft.com/office/powerpoint/2010/main" val="657173644"/>
              </p:ext>
            </p:extLst>
          </p:nvPr>
        </p:nvGraphicFramePr>
        <p:xfrm>
          <a:off x="23383686" y="26250022"/>
          <a:ext cx="7418852" cy="5021250"/>
        </p:xfrm>
        <a:graphic>
          <a:graphicData uri="http://schemas.openxmlformats.org/drawingml/2006/chart">
            <c:chart xmlns:c="http://schemas.openxmlformats.org/drawingml/2006/chart" xmlns:r="http://schemas.openxmlformats.org/officeDocument/2006/relationships" r:id="rId11"/>
          </a:graphicData>
        </a:graphic>
      </p:graphicFrame>
      <p:sp>
        <p:nvSpPr>
          <p:cNvPr id="23" name="TextBox 22"/>
          <p:cNvSpPr txBox="1"/>
          <p:nvPr/>
        </p:nvSpPr>
        <p:spPr>
          <a:xfrm>
            <a:off x="23337935" y="31385469"/>
            <a:ext cx="7438543" cy="969496"/>
          </a:xfrm>
          <a:prstGeom prst="rect">
            <a:avLst/>
          </a:prstGeom>
          <a:solidFill>
            <a:schemeClr val="bg1"/>
          </a:solidFill>
        </p:spPr>
        <p:txBody>
          <a:bodyPr wrap="square" rtlCol="0">
            <a:spAutoFit/>
          </a:bodyPr>
          <a:lstStyle/>
          <a:p>
            <a:r>
              <a:rPr lang="en-US" sz="1900" dirty="0" smtClean="0">
                <a:latin typeface="Times New Roman" panose="02020603050405020304" pitchFamily="18" charset="0"/>
                <a:cs typeface="Times New Roman" panose="02020603050405020304" pitchFamily="18" charset="0"/>
              </a:rPr>
              <a:t>Figure 8: The directional preferences of the hatchlings used for this research. It can be seen that as the terrapins remain in captivity, they lose some directional sense. </a:t>
            </a:r>
            <a:endParaRPr lang="en-US" sz="19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8306075" y="12252041"/>
            <a:ext cx="4092728" cy="677108"/>
          </a:xfrm>
          <a:prstGeom prst="rect">
            <a:avLst/>
          </a:prstGeom>
          <a:solidFill>
            <a:schemeClr val="bg1"/>
          </a:solidFill>
        </p:spPr>
        <p:txBody>
          <a:bodyPr wrap="square" rtlCol="0">
            <a:spAutoFit/>
          </a:bodyPr>
          <a:lstStyle/>
          <a:p>
            <a:r>
              <a:rPr lang="en-US" sz="1900" dirty="0" smtClean="0">
                <a:latin typeface="Times New Roman" panose="02020603050405020304" pitchFamily="18" charset="0"/>
                <a:cs typeface="Times New Roman" panose="02020603050405020304" pitchFamily="18" charset="0"/>
              </a:rPr>
              <a:t>Figure 3: Map of nesting location and test location.</a:t>
            </a:r>
            <a:endParaRPr lang="en-US" sz="1900" dirty="0">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xmlns="" id="{C9232DE0-75E1-4A87-9AD7-492F36E12563}"/>
              </a:ext>
            </a:extLst>
          </p:cNvPr>
          <p:cNvPicPr>
            <a:picLocks noChangeAspect="1"/>
          </p:cNvPicPr>
          <p:nvPr/>
        </p:nvPicPr>
        <p:blipFill rotWithShape="1">
          <a:blip r:embed="rId12">
            <a:extLst>
              <a:ext uri="{28A0092B-C50C-407E-A947-70E740481C1C}">
                <a14:useLocalDpi xmlns:a14="http://schemas.microsoft.com/office/drawing/2010/main" val="0"/>
              </a:ext>
            </a:extLst>
          </a:blip>
          <a:srcRect r="69577"/>
          <a:stretch/>
        </p:blipFill>
        <p:spPr>
          <a:xfrm>
            <a:off x="2689324" y="1447800"/>
            <a:ext cx="2675783" cy="2586832"/>
          </a:xfrm>
          <a:prstGeom prst="rect">
            <a:avLst/>
          </a:prstGeom>
        </p:spPr>
      </p:pic>
      <p:pic>
        <p:nvPicPr>
          <p:cNvPr id="50" name="Picture 49"/>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56800" y="1646600"/>
            <a:ext cx="7355541" cy="229860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82937</TotalTime>
  <Words>1186</Words>
  <Application>Microsoft Office PowerPoint</Application>
  <PresentationFormat>Custom</PresentationFormat>
  <Paragraphs>85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The Effects of Color Exposure on the Directional Preferences  of Diamonback Terrapin, Malaclemys terrapin, Hatchlings   Emma Riley  Marine Academy of Technology and Environmental Science, Project Terrapin, Manahawkin, NJ  </vt:lpstr>
    </vt:vector>
  </TitlesOfParts>
  <Company>OCVTS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jwnek</dc:creator>
  <cp:lastModifiedBy>Wnek, John</cp:lastModifiedBy>
  <cp:revision>375</cp:revision>
  <cp:lastPrinted>2018-02-13T12:42:40Z</cp:lastPrinted>
  <dcterms:created xsi:type="dcterms:W3CDTF">2009-03-20T03:11:57Z</dcterms:created>
  <dcterms:modified xsi:type="dcterms:W3CDTF">2020-09-07T03:13:24Z</dcterms:modified>
</cp:coreProperties>
</file>