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3891200" cy="32918400"/>
  <p:notesSz cx="9296400" cy="7010400"/>
  <p:defaultTextStyle>
    <a:defPPr>
      <a:defRPr lang="en-US"/>
    </a:defPPr>
    <a:lvl1pPr algn="l" rtl="0" fontAlgn="base">
      <a:spcBef>
        <a:spcPct val="0"/>
      </a:spcBef>
      <a:spcAft>
        <a:spcPct val="0"/>
      </a:spcAft>
      <a:defRPr sz="1839" kern="1200">
        <a:solidFill>
          <a:schemeClr val="tx1"/>
        </a:solidFill>
        <a:latin typeface="Arial" charset="0"/>
        <a:ea typeface="+mn-ea"/>
        <a:cs typeface="Arial" charset="0"/>
      </a:defRPr>
    </a:lvl1pPr>
    <a:lvl2pPr marL="435993" algn="l" rtl="0" fontAlgn="base">
      <a:spcBef>
        <a:spcPct val="0"/>
      </a:spcBef>
      <a:spcAft>
        <a:spcPct val="0"/>
      </a:spcAft>
      <a:defRPr sz="1839" kern="1200">
        <a:solidFill>
          <a:schemeClr val="tx1"/>
        </a:solidFill>
        <a:latin typeface="Arial" charset="0"/>
        <a:ea typeface="+mn-ea"/>
        <a:cs typeface="Arial" charset="0"/>
      </a:defRPr>
    </a:lvl2pPr>
    <a:lvl3pPr marL="871986" algn="l" rtl="0" fontAlgn="base">
      <a:spcBef>
        <a:spcPct val="0"/>
      </a:spcBef>
      <a:spcAft>
        <a:spcPct val="0"/>
      </a:spcAft>
      <a:defRPr sz="1839" kern="1200">
        <a:solidFill>
          <a:schemeClr val="tx1"/>
        </a:solidFill>
        <a:latin typeface="Arial" charset="0"/>
        <a:ea typeface="+mn-ea"/>
        <a:cs typeface="Arial" charset="0"/>
      </a:defRPr>
    </a:lvl3pPr>
    <a:lvl4pPr marL="1307979" algn="l" rtl="0" fontAlgn="base">
      <a:spcBef>
        <a:spcPct val="0"/>
      </a:spcBef>
      <a:spcAft>
        <a:spcPct val="0"/>
      </a:spcAft>
      <a:defRPr sz="1839" kern="1200">
        <a:solidFill>
          <a:schemeClr val="tx1"/>
        </a:solidFill>
        <a:latin typeface="Arial" charset="0"/>
        <a:ea typeface="+mn-ea"/>
        <a:cs typeface="Arial" charset="0"/>
      </a:defRPr>
    </a:lvl4pPr>
    <a:lvl5pPr marL="1743973" algn="l" rtl="0" fontAlgn="base">
      <a:spcBef>
        <a:spcPct val="0"/>
      </a:spcBef>
      <a:spcAft>
        <a:spcPct val="0"/>
      </a:spcAft>
      <a:defRPr sz="1839" kern="1200">
        <a:solidFill>
          <a:schemeClr val="tx1"/>
        </a:solidFill>
        <a:latin typeface="Arial" charset="0"/>
        <a:ea typeface="+mn-ea"/>
        <a:cs typeface="Arial" charset="0"/>
      </a:defRPr>
    </a:lvl5pPr>
    <a:lvl6pPr marL="2179965" algn="l" defTabSz="871986" rtl="0" eaLnBrk="1" latinLnBrk="0" hangingPunct="1">
      <a:defRPr sz="1839" kern="1200">
        <a:solidFill>
          <a:schemeClr val="tx1"/>
        </a:solidFill>
        <a:latin typeface="Arial" charset="0"/>
        <a:ea typeface="+mn-ea"/>
        <a:cs typeface="Arial" charset="0"/>
      </a:defRPr>
    </a:lvl6pPr>
    <a:lvl7pPr marL="2615959" algn="l" defTabSz="871986" rtl="0" eaLnBrk="1" latinLnBrk="0" hangingPunct="1">
      <a:defRPr sz="1839" kern="1200">
        <a:solidFill>
          <a:schemeClr val="tx1"/>
        </a:solidFill>
        <a:latin typeface="Arial" charset="0"/>
        <a:ea typeface="+mn-ea"/>
        <a:cs typeface="Arial" charset="0"/>
      </a:defRPr>
    </a:lvl7pPr>
    <a:lvl8pPr marL="3051952" algn="l" defTabSz="871986" rtl="0" eaLnBrk="1" latinLnBrk="0" hangingPunct="1">
      <a:defRPr sz="1839" kern="1200">
        <a:solidFill>
          <a:schemeClr val="tx1"/>
        </a:solidFill>
        <a:latin typeface="Arial" charset="0"/>
        <a:ea typeface="+mn-ea"/>
        <a:cs typeface="Arial" charset="0"/>
      </a:defRPr>
    </a:lvl8pPr>
    <a:lvl9pPr marL="3487946" algn="l" defTabSz="871986" rtl="0" eaLnBrk="1" latinLnBrk="0" hangingPunct="1">
      <a:defRPr sz="1839"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8080FF"/>
    <a:srgbClr val="9999FF"/>
    <a:srgbClr val="6AB6B4"/>
    <a:srgbClr val="4E9C9C"/>
    <a:srgbClr val="800000"/>
    <a:srgbClr val="0099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56" autoAdjust="0"/>
    <p:restoredTop sz="94660"/>
  </p:normalViewPr>
  <p:slideViewPr>
    <p:cSldViewPr>
      <p:cViewPr>
        <p:scale>
          <a:sx n="33" d="100"/>
          <a:sy n="33" d="100"/>
        </p:scale>
        <p:origin x="1020" y="1800"/>
      </p:cViewPr>
      <p:guideLst>
        <p:guide orient="horz" pos="10368"/>
        <p:guide pos="13824"/>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eappl\Documents\Project%20Terrapin\Yearl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latin typeface="Arial" panose="020B0604020202020204" pitchFamily="34" charset="0"/>
                <a:cs typeface="Arial" panose="020B0604020202020204" pitchFamily="34" charset="0"/>
              </a:rPr>
              <a:t>Figure 6: Nest Site Selection After</a:t>
            </a:r>
            <a:r>
              <a:rPr lang="en-US" sz="1800" b="1" baseline="0" dirty="0">
                <a:latin typeface="Arial" panose="020B0604020202020204" pitchFamily="34" charset="0"/>
                <a:cs typeface="Arial" panose="020B0604020202020204" pitchFamily="34" charset="0"/>
              </a:rPr>
              <a:t> Four Years</a:t>
            </a:r>
            <a:endParaRPr lang="en-US" sz="1800" b="1" dirty="0">
              <a:latin typeface="Arial" panose="020B0604020202020204" pitchFamily="34" charset="0"/>
              <a:cs typeface="Arial" panose="020B0604020202020204" pitchFamily="34" charset="0"/>
            </a:endParaRPr>
          </a:p>
        </c:rich>
      </c:tx>
      <c:layout/>
      <c:overlay val="0"/>
      <c:spPr>
        <a:noFill/>
        <a:ln>
          <a:noFill/>
        </a:ln>
        <a:effectLst/>
      </c:spPr>
    </c:title>
    <c:autoTitleDeleted val="0"/>
    <c:plotArea>
      <c:layout/>
      <c:barChart>
        <c:barDir val="col"/>
        <c:grouping val="stacked"/>
        <c:varyColors val="0"/>
        <c:ser>
          <c:idx val="0"/>
          <c:order val="0"/>
          <c:tx>
            <c:strRef>
              <c:f>Sheet4!$B$1</c:f>
              <c:strCache>
                <c:ptCount val="1"/>
                <c:pt idx="0">
                  <c:v>2015</c:v>
                </c:pt>
              </c:strCache>
            </c:strRef>
          </c:tx>
          <c:spPr>
            <a:solidFill>
              <a:srgbClr val="FF0000"/>
            </a:solidFill>
            <a:ln>
              <a:noFill/>
            </a:ln>
            <a:effectLst/>
          </c:spPr>
          <c:invertIfNegative val="0"/>
          <c:cat>
            <c:strRef>
              <c:f>Sheet4!$A$2:$A$4</c:f>
              <c:strCache>
                <c:ptCount val="3"/>
                <c:pt idx="0">
                  <c:v>Control</c:v>
                </c:pt>
                <c:pt idx="1">
                  <c:v>Medium</c:v>
                </c:pt>
                <c:pt idx="2">
                  <c:v>High</c:v>
                </c:pt>
              </c:strCache>
            </c:strRef>
          </c:cat>
          <c:val>
            <c:numRef>
              <c:f>Sheet4!$B$2:$B$4</c:f>
              <c:numCache>
                <c:formatCode>General</c:formatCode>
                <c:ptCount val="3"/>
                <c:pt idx="0">
                  <c:v>13</c:v>
                </c:pt>
                <c:pt idx="1">
                  <c:v>9</c:v>
                </c:pt>
                <c:pt idx="2">
                  <c:v>8</c:v>
                </c:pt>
              </c:numCache>
            </c:numRef>
          </c:val>
          <c:extLst xmlns:c16r2="http://schemas.microsoft.com/office/drawing/2015/06/chart">
            <c:ext xmlns:c16="http://schemas.microsoft.com/office/drawing/2014/chart" uri="{C3380CC4-5D6E-409C-BE32-E72D297353CC}">
              <c16:uniqueId val="{00000000-2C85-441B-BC9E-78DD836911E4}"/>
            </c:ext>
          </c:extLst>
        </c:ser>
        <c:ser>
          <c:idx val="1"/>
          <c:order val="1"/>
          <c:tx>
            <c:strRef>
              <c:f>Sheet4!$C$1</c:f>
              <c:strCache>
                <c:ptCount val="1"/>
                <c:pt idx="0">
                  <c:v>2016</c:v>
                </c:pt>
              </c:strCache>
            </c:strRef>
          </c:tx>
          <c:spPr>
            <a:solidFill>
              <a:srgbClr val="FFFF00"/>
            </a:solidFill>
            <a:ln>
              <a:noFill/>
            </a:ln>
            <a:effectLst/>
          </c:spPr>
          <c:invertIfNegative val="0"/>
          <c:cat>
            <c:strRef>
              <c:f>Sheet4!$A$2:$A$4</c:f>
              <c:strCache>
                <c:ptCount val="3"/>
                <c:pt idx="0">
                  <c:v>Control</c:v>
                </c:pt>
                <c:pt idx="1">
                  <c:v>Medium</c:v>
                </c:pt>
                <c:pt idx="2">
                  <c:v>High</c:v>
                </c:pt>
              </c:strCache>
            </c:strRef>
          </c:cat>
          <c:val>
            <c:numRef>
              <c:f>Sheet4!$C$2:$C$4</c:f>
              <c:numCache>
                <c:formatCode>General</c:formatCode>
                <c:ptCount val="3"/>
                <c:pt idx="0">
                  <c:v>9</c:v>
                </c:pt>
                <c:pt idx="1">
                  <c:v>13</c:v>
                </c:pt>
                <c:pt idx="2">
                  <c:v>10</c:v>
                </c:pt>
              </c:numCache>
            </c:numRef>
          </c:val>
          <c:extLst xmlns:c16r2="http://schemas.microsoft.com/office/drawing/2015/06/chart">
            <c:ext xmlns:c16="http://schemas.microsoft.com/office/drawing/2014/chart" uri="{C3380CC4-5D6E-409C-BE32-E72D297353CC}">
              <c16:uniqueId val="{00000001-2C85-441B-BC9E-78DD836911E4}"/>
            </c:ext>
          </c:extLst>
        </c:ser>
        <c:ser>
          <c:idx val="2"/>
          <c:order val="2"/>
          <c:tx>
            <c:strRef>
              <c:f>Sheet4!$D$1</c:f>
              <c:strCache>
                <c:ptCount val="1"/>
                <c:pt idx="0">
                  <c:v>2017</c:v>
                </c:pt>
              </c:strCache>
            </c:strRef>
          </c:tx>
          <c:spPr>
            <a:solidFill>
              <a:srgbClr val="00B050"/>
            </a:solidFill>
            <a:ln>
              <a:noFill/>
            </a:ln>
            <a:effectLst/>
          </c:spPr>
          <c:invertIfNegative val="0"/>
          <c:cat>
            <c:strRef>
              <c:f>Sheet4!$A$2:$A$4</c:f>
              <c:strCache>
                <c:ptCount val="3"/>
                <c:pt idx="0">
                  <c:v>Control</c:v>
                </c:pt>
                <c:pt idx="1">
                  <c:v>Medium</c:v>
                </c:pt>
                <c:pt idx="2">
                  <c:v>High</c:v>
                </c:pt>
              </c:strCache>
            </c:strRef>
          </c:cat>
          <c:val>
            <c:numRef>
              <c:f>Sheet4!$D$2:$D$4</c:f>
              <c:numCache>
                <c:formatCode>General</c:formatCode>
                <c:ptCount val="3"/>
                <c:pt idx="0">
                  <c:v>8</c:v>
                </c:pt>
                <c:pt idx="1">
                  <c:v>7</c:v>
                </c:pt>
                <c:pt idx="2">
                  <c:v>5</c:v>
                </c:pt>
              </c:numCache>
            </c:numRef>
          </c:val>
          <c:extLst xmlns:c16r2="http://schemas.microsoft.com/office/drawing/2015/06/chart">
            <c:ext xmlns:c16="http://schemas.microsoft.com/office/drawing/2014/chart" uri="{C3380CC4-5D6E-409C-BE32-E72D297353CC}">
              <c16:uniqueId val="{00000002-2C85-441B-BC9E-78DD836911E4}"/>
            </c:ext>
          </c:extLst>
        </c:ser>
        <c:ser>
          <c:idx val="3"/>
          <c:order val="3"/>
          <c:tx>
            <c:strRef>
              <c:f>Sheet4!$E$1</c:f>
              <c:strCache>
                <c:ptCount val="1"/>
                <c:pt idx="0">
                  <c:v>2018</c:v>
                </c:pt>
              </c:strCache>
            </c:strRef>
          </c:tx>
          <c:spPr>
            <a:solidFill>
              <a:srgbClr val="002060"/>
            </a:solidFill>
            <a:ln>
              <a:noFill/>
            </a:ln>
            <a:effectLst/>
          </c:spPr>
          <c:invertIfNegative val="0"/>
          <c:cat>
            <c:strRef>
              <c:f>Sheet4!$A$2:$A$4</c:f>
              <c:strCache>
                <c:ptCount val="3"/>
                <c:pt idx="0">
                  <c:v>Control</c:v>
                </c:pt>
                <c:pt idx="1">
                  <c:v>Medium</c:v>
                </c:pt>
                <c:pt idx="2">
                  <c:v>High</c:v>
                </c:pt>
              </c:strCache>
            </c:strRef>
          </c:cat>
          <c:val>
            <c:numRef>
              <c:f>Sheet4!$E$2:$E$4</c:f>
              <c:numCache>
                <c:formatCode>General</c:formatCode>
                <c:ptCount val="3"/>
                <c:pt idx="0">
                  <c:v>9</c:v>
                </c:pt>
                <c:pt idx="1">
                  <c:v>2</c:v>
                </c:pt>
                <c:pt idx="2">
                  <c:v>0</c:v>
                </c:pt>
              </c:numCache>
            </c:numRef>
          </c:val>
          <c:extLst xmlns:c16r2="http://schemas.microsoft.com/office/drawing/2015/06/chart">
            <c:ext xmlns:c16="http://schemas.microsoft.com/office/drawing/2014/chart" uri="{C3380CC4-5D6E-409C-BE32-E72D297353CC}">
              <c16:uniqueId val="{00000003-2C85-441B-BC9E-78DD836911E4}"/>
            </c:ext>
          </c:extLst>
        </c:ser>
        <c:dLbls>
          <c:showLegendKey val="0"/>
          <c:showVal val="0"/>
          <c:showCatName val="0"/>
          <c:showSerName val="0"/>
          <c:showPercent val="0"/>
          <c:showBubbleSize val="0"/>
        </c:dLbls>
        <c:gapWidth val="150"/>
        <c:overlap val="100"/>
        <c:axId val="45909504"/>
        <c:axId val="45911424"/>
      </c:barChart>
      <c:catAx>
        <c:axId val="4590950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latin typeface="Arial" panose="020B0604020202020204" pitchFamily="34" charset="0"/>
                    <a:cs typeface="Arial" panose="020B0604020202020204" pitchFamily="34" charset="0"/>
                  </a:rPr>
                  <a:t>Conductivity</a:t>
                </a:r>
                <a:r>
                  <a:rPr lang="en-US" sz="1600" baseline="0">
                    <a:latin typeface="Arial" panose="020B0604020202020204" pitchFamily="34" charset="0"/>
                    <a:cs typeface="Arial" panose="020B0604020202020204" pitchFamily="34" charset="0"/>
                  </a:rPr>
                  <a:t> Type</a:t>
                </a:r>
                <a:endParaRPr lang="en-US" sz="1600">
                  <a:latin typeface="Arial" panose="020B0604020202020204" pitchFamily="34" charset="0"/>
                  <a:cs typeface="Arial" panose="020B0604020202020204" pitchFamily="34" charset="0"/>
                </a:endParaRP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911424"/>
        <c:crosses val="autoZero"/>
        <c:auto val="1"/>
        <c:lblAlgn val="ctr"/>
        <c:lblOffset val="100"/>
        <c:noMultiLvlLbl val="0"/>
      </c:catAx>
      <c:valAx>
        <c:axId val="45911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latin typeface="Arial" panose="020B0604020202020204" pitchFamily="34" charset="0"/>
                    <a:cs typeface="Arial" panose="020B0604020202020204" pitchFamily="34" charset="0"/>
                  </a:rPr>
                  <a:t>Number of Nests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909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cs typeface="+mn-cs"/>
              </a:defRPr>
            </a:lvl1pPr>
          </a:lstStyle>
          <a:p>
            <a:pPr>
              <a:defRPr/>
            </a:pPr>
            <a:endParaRPr lang="en-US"/>
          </a:p>
        </p:txBody>
      </p:sp>
      <p:sp>
        <p:nvSpPr>
          <p:cNvPr id="7171" name="Rectangle 3"/>
          <p:cNvSpPr>
            <a:spLocks noGrp="1" noChangeArrowheads="1"/>
          </p:cNvSpPr>
          <p:nvPr>
            <p:ph type="dt" sz="quarter" idx="1"/>
          </p:nvPr>
        </p:nvSpPr>
        <p:spPr bwMode="auto">
          <a:xfrm>
            <a:off x="5265738" y="0"/>
            <a:ext cx="4029075" cy="350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7172" name="Rectangle 4"/>
          <p:cNvSpPr>
            <a:spLocks noGrp="1" noChangeArrowheads="1"/>
          </p:cNvSpPr>
          <p:nvPr>
            <p:ph type="ftr" sz="quarter" idx="2"/>
          </p:nvPr>
        </p:nvSpPr>
        <p:spPr bwMode="auto">
          <a:xfrm>
            <a:off x="0" y="6657975"/>
            <a:ext cx="40290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cs typeface="+mn-cs"/>
              </a:defRPr>
            </a:lvl1pPr>
          </a:lstStyle>
          <a:p>
            <a:pPr>
              <a:defRPr/>
            </a:pPr>
            <a:endParaRPr lang="en-US"/>
          </a:p>
        </p:txBody>
      </p:sp>
      <p:sp>
        <p:nvSpPr>
          <p:cNvPr id="7173" name="Rectangle 5"/>
          <p:cNvSpPr>
            <a:spLocks noGrp="1" noChangeArrowheads="1"/>
          </p:cNvSpPr>
          <p:nvPr>
            <p:ph type="sldNum" sz="quarter" idx="3"/>
          </p:nvPr>
        </p:nvSpPr>
        <p:spPr bwMode="auto">
          <a:xfrm>
            <a:off x="5265738" y="6657975"/>
            <a:ext cx="40290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EA701DC-F280-4455-8F3C-E895AF3C72A0}" type="slidenum">
              <a:rPr lang="en-US"/>
              <a:pPr>
                <a:defRPr/>
              </a:pPr>
              <a:t>‹#›</a:t>
            </a:fld>
            <a:endParaRPr lang="en-US"/>
          </a:p>
        </p:txBody>
      </p:sp>
    </p:spTree>
    <p:extLst>
      <p:ext uri="{BB962C8B-B14F-4D97-AF65-F5344CB8AC3E}">
        <p14:creationId xmlns:p14="http://schemas.microsoft.com/office/powerpoint/2010/main" val="2112020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2601" tIns="46301" rIns="92601" bIns="46301" numCol="1" anchor="t" anchorCtr="0" compatLnSpc="1">
            <a:prstTxWarp prst="textNoShape">
              <a:avLst/>
            </a:prstTxWarp>
          </a:bodyPr>
          <a:lstStyle>
            <a:lvl1pPr algn="l" defTabSz="925513">
              <a:defRPr sz="1200">
                <a:cs typeface="+mn-cs"/>
              </a:defRPr>
            </a:lvl1pPr>
          </a:lstStyle>
          <a:p>
            <a:pPr>
              <a:defRPr/>
            </a:pPr>
            <a:endParaRPr lang="en-US"/>
          </a:p>
        </p:txBody>
      </p:sp>
      <p:sp>
        <p:nvSpPr>
          <p:cNvPr id="4099" name="Rectangle 3"/>
          <p:cNvSpPr>
            <a:spLocks noGrp="1" noChangeArrowheads="1"/>
          </p:cNvSpPr>
          <p:nvPr>
            <p:ph type="dt" idx="1"/>
          </p:nvPr>
        </p:nvSpPr>
        <p:spPr bwMode="auto">
          <a:xfrm>
            <a:off x="5265738" y="0"/>
            <a:ext cx="4029075" cy="350838"/>
          </a:xfrm>
          <a:prstGeom prst="rect">
            <a:avLst/>
          </a:prstGeom>
          <a:noFill/>
          <a:ln w="9525">
            <a:noFill/>
            <a:miter lim="800000"/>
            <a:headEnd/>
            <a:tailEnd/>
          </a:ln>
          <a:effectLst/>
        </p:spPr>
        <p:txBody>
          <a:bodyPr vert="horz" wrap="square" lIns="92601" tIns="46301" rIns="92601" bIns="46301" numCol="1" anchor="t" anchorCtr="0" compatLnSpc="1">
            <a:prstTxWarp prst="textNoShape">
              <a:avLst/>
            </a:prstTxWarp>
          </a:bodyPr>
          <a:lstStyle>
            <a:lvl1pPr algn="r" defTabSz="925513">
              <a:defRPr sz="120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0275" y="3330575"/>
            <a:ext cx="7437438" cy="3154363"/>
          </a:xfrm>
          <a:prstGeom prst="rect">
            <a:avLst/>
          </a:prstGeom>
          <a:noFill/>
          <a:ln w="9525">
            <a:noFill/>
            <a:miter lim="800000"/>
            <a:headEnd/>
            <a:tailEnd/>
          </a:ln>
          <a:effectLst/>
        </p:spPr>
        <p:txBody>
          <a:bodyPr vert="horz" wrap="square" lIns="92601" tIns="46301" rIns="92601" bIns="4630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57975"/>
            <a:ext cx="4029075" cy="350838"/>
          </a:xfrm>
          <a:prstGeom prst="rect">
            <a:avLst/>
          </a:prstGeom>
          <a:noFill/>
          <a:ln w="9525">
            <a:noFill/>
            <a:miter lim="800000"/>
            <a:headEnd/>
            <a:tailEnd/>
          </a:ln>
          <a:effectLst/>
        </p:spPr>
        <p:txBody>
          <a:bodyPr vert="horz" wrap="square" lIns="92601" tIns="46301" rIns="92601" bIns="46301" numCol="1" anchor="b" anchorCtr="0" compatLnSpc="1">
            <a:prstTxWarp prst="textNoShape">
              <a:avLst/>
            </a:prstTxWarp>
          </a:bodyPr>
          <a:lstStyle>
            <a:lvl1pPr algn="l" defTabSz="925513">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2601" tIns="46301" rIns="92601" bIns="46301" numCol="1" anchor="b" anchorCtr="0" compatLnSpc="1">
            <a:prstTxWarp prst="textNoShape">
              <a:avLst/>
            </a:prstTxWarp>
          </a:bodyPr>
          <a:lstStyle>
            <a:lvl1pPr algn="r" defTabSz="925513">
              <a:defRPr sz="1200">
                <a:cs typeface="+mn-cs"/>
              </a:defRPr>
            </a:lvl1pPr>
          </a:lstStyle>
          <a:p>
            <a:pPr>
              <a:defRPr/>
            </a:pPr>
            <a:fld id="{D81F06A8-9E7F-4789-98DC-97CC1D53A91F}" type="slidenum">
              <a:rPr lang="en-US"/>
              <a:pPr>
                <a:defRPr/>
              </a:pPr>
              <a:t>‹#›</a:t>
            </a:fld>
            <a:endParaRPr lang="en-US"/>
          </a:p>
        </p:txBody>
      </p:sp>
    </p:spTree>
    <p:extLst>
      <p:ext uri="{BB962C8B-B14F-4D97-AF65-F5344CB8AC3E}">
        <p14:creationId xmlns:p14="http://schemas.microsoft.com/office/powerpoint/2010/main" val="3951999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4" kern="1200">
        <a:solidFill>
          <a:schemeClr val="tx1"/>
        </a:solidFill>
        <a:latin typeface="Arial" charset="0"/>
        <a:ea typeface="+mn-ea"/>
        <a:cs typeface="+mn-cs"/>
      </a:defRPr>
    </a:lvl1pPr>
    <a:lvl2pPr marL="435993" algn="l" rtl="0" eaLnBrk="0" fontAlgn="base" hangingPunct="0">
      <a:spcBef>
        <a:spcPct val="30000"/>
      </a:spcBef>
      <a:spcAft>
        <a:spcPct val="0"/>
      </a:spcAft>
      <a:defRPr sz="1104" kern="1200">
        <a:solidFill>
          <a:schemeClr val="tx1"/>
        </a:solidFill>
        <a:latin typeface="Arial" charset="0"/>
        <a:ea typeface="+mn-ea"/>
        <a:cs typeface="+mn-cs"/>
      </a:defRPr>
    </a:lvl2pPr>
    <a:lvl3pPr marL="871986" algn="l" rtl="0" eaLnBrk="0" fontAlgn="base" hangingPunct="0">
      <a:spcBef>
        <a:spcPct val="30000"/>
      </a:spcBef>
      <a:spcAft>
        <a:spcPct val="0"/>
      </a:spcAft>
      <a:defRPr sz="1104" kern="1200">
        <a:solidFill>
          <a:schemeClr val="tx1"/>
        </a:solidFill>
        <a:latin typeface="Arial" charset="0"/>
        <a:ea typeface="+mn-ea"/>
        <a:cs typeface="+mn-cs"/>
      </a:defRPr>
    </a:lvl3pPr>
    <a:lvl4pPr marL="1307979" algn="l" rtl="0" eaLnBrk="0" fontAlgn="base" hangingPunct="0">
      <a:spcBef>
        <a:spcPct val="30000"/>
      </a:spcBef>
      <a:spcAft>
        <a:spcPct val="0"/>
      </a:spcAft>
      <a:defRPr sz="1104" kern="1200">
        <a:solidFill>
          <a:schemeClr val="tx1"/>
        </a:solidFill>
        <a:latin typeface="Arial" charset="0"/>
        <a:ea typeface="+mn-ea"/>
        <a:cs typeface="+mn-cs"/>
      </a:defRPr>
    </a:lvl4pPr>
    <a:lvl5pPr marL="1743973" algn="l" rtl="0" eaLnBrk="0" fontAlgn="base" hangingPunct="0">
      <a:spcBef>
        <a:spcPct val="30000"/>
      </a:spcBef>
      <a:spcAft>
        <a:spcPct val="0"/>
      </a:spcAft>
      <a:defRPr sz="1104" kern="1200">
        <a:solidFill>
          <a:schemeClr val="tx1"/>
        </a:solidFill>
        <a:latin typeface="Arial" charset="0"/>
        <a:ea typeface="+mn-ea"/>
        <a:cs typeface="+mn-cs"/>
      </a:defRPr>
    </a:lvl5pPr>
    <a:lvl6pPr marL="2179965" algn="l" defTabSz="871986" rtl="0" eaLnBrk="1" latinLnBrk="0" hangingPunct="1">
      <a:defRPr sz="1104" kern="1200">
        <a:solidFill>
          <a:schemeClr val="tx1"/>
        </a:solidFill>
        <a:latin typeface="+mn-lt"/>
        <a:ea typeface="+mn-ea"/>
        <a:cs typeface="+mn-cs"/>
      </a:defRPr>
    </a:lvl6pPr>
    <a:lvl7pPr marL="2615959" algn="l" defTabSz="871986" rtl="0" eaLnBrk="1" latinLnBrk="0" hangingPunct="1">
      <a:defRPr sz="1104" kern="1200">
        <a:solidFill>
          <a:schemeClr val="tx1"/>
        </a:solidFill>
        <a:latin typeface="+mn-lt"/>
        <a:ea typeface="+mn-ea"/>
        <a:cs typeface="+mn-cs"/>
      </a:defRPr>
    </a:lvl7pPr>
    <a:lvl8pPr marL="3051952" algn="l" defTabSz="871986" rtl="0" eaLnBrk="1" latinLnBrk="0" hangingPunct="1">
      <a:defRPr sz="1104" kern="1200">
        <a:solidFill>
          <a:schemeClr val="tx1"/>
        </a:solidFill>
        <a:latin typeface="+mn-lt"/>
        <a:ea typeface="+mn-ea"/>
        <a:cs typeface="+mn-cs"/>
      </a:defRPr>
    </a:lvl8pPr>
    <a:lvl9pPr marL="3487946" algn="l" defTabSz="871986" rtl="0" eaLnBrk="1" latinLnBrk="0" hangingPunct="1">
      <a:defRPr sz="110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5A04F20-90AC-46F6-868B-A895821B05E8}" type="slidenum">
              <a:rPr lang="en-US" smtClean="0"/>
              <a:pPr>
                <a:defRPr/>
              </a:pPr>
              <a:t>1</a:t>
            </a:fld>
            <a:endParaRPr lang="en-US"/>
          </a:p>
        </p:txBody>
      </p:sp>
      <p:sp>
        <p:nvSpPr>
          <p:cNvPr id="4099" name="Rectangle 2"/>
          <p:cNvSpPr>
            <a:spLocks noGrp="1" noRot="1" noChangeAspect="1" noChangeArrowheads="1" noTextEdit="1"/>
          </p:cNvSpPr>
          <p:nvPr>
            <p:ph type="sldImg"/>
          </p:nvPr>
        </p:nvSpPr>
        <p:spPr>
          <a:xfrm>
            <a:off x="2895600" y="525463"/>
            <a:ext cx="3505200" cy="2628900"/>
          </a:xfrm>
          <a:ln/>
        </p:spPr>
      </p:sp>
      <p:sp>
        <p:nvSpPr>
          <p:cNvPr id="41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4"/>
            <a:ext cx="37306956" cy="7054851"/>
          </a:xfrm>
        </p:spPr>
        <p:txBody>
          <a:bodyPr/>
          <a:lstStyle/>
          <a:p>
            <a:r>
              <a:rPr lang="en-US"/>
              <a:t>Click to edit Master title style</a:t>
            </a:r>
          </a:p>
        </p:txBody>
      </p:sp>
      <p:sp>
        <p:nvSpPr>
          <p:cNvPr id="3" name="Subtitle 2"/>
          <p:cNvSpPr>
            <a:spLocks noGrp="1"/>
          </p:cNvSpPr>
          <p:nvPr>
            <p:ph type="subTitle" idx="1"/>
          </p:nvPr>
        </p:nvSpPr>
        <p:spPr>
          <a:xfrm>
            <a:off x="6584249" y="18653126"/>
            <a:ext cx="30722710" cy="8413750"/>
          </a:xfrm>
        </p:spPr>
        <p:txBody>
          <a:bodyPr/>
          <a:lstStyle>
            <a:lvl1pPr marL="0" indent="0" algn="ctr">
              <a:buNone/>
              <a:defRPr/>
            </a:lvl1pPr>
            <a:lvl2pPr marL="416259" indent="0" algn="ctr">
              <a:buNone/>
              <a:defRPr/>
            </a:lvl2pPr>
            <a:lvl3pPr marL="832519" indent="0" algn="ctr">
              <a:buNone/>
              <a:defRPr/>
            </a:lvl3pPr>
            <a:lvl4pPr marL="1248777" indent="0" algn="ctr">
              <a:buNone/>
              <a:defRPr/>
            </a:lvl4pPr>
            <a:lvl5pPr marL="1665037" indent="0" algn="ctr">
              <a:buNone/>
              <a:defRPr/>
            </a:lvl5pPr>
            <a:lvl6pPr marL="2081296" indent="0" algn="ctr">
              <a:buNone/>
              <a:defRPr/>
            </a:lvl6pPr>
            <a:lvl7pPr marL="2497556" indent="0" algn="ctr">
              <a:buNone/>
              <a:defRPr/>
            </a:lvl7pPr>
            <a:lvl8pPr marL="2913815" indent="0" algn="ctr">
              <a:buNone/>
              <a:defRPr/>
            </a:lvl8pPr>
            <a:lvl9pPr marL="33300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125DA-6A11-4A76-BA98-7ABEBF209D8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E5D10-31D9-4FAA-9269-BA30B1AF4E2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3378" y="1319215"/>
            <a:ext cx="9876368" cy="280876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1458" y="1319215"/>
            <a:ext cx="29496454" cy="280876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206CEC-2117-404F-BE14-3799D79FF44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8BDB08-32B0-4EFA-952E-05A1A416340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8"/>
            <a:ext cx="37306956" cy="6537325"/>
          </a:xfrm>
        </p:spPr>
        <p:txBody>
          <a:bodyPr anchor="t"/>
          <a:lstStyle>
            <a:lvl1pPr algn="l">
              <a:defRPr sz="3629" b="1" cap="all"/>
            </a:lvl1pPr>
          </a:lstStyle>
          <a:p>
            <a:r>
              <a:rPr lang="en-US"/>
              <a:t>Click to edit Master title style</a:t>
            </a:r>
          </a:p>
        </p:txBody>
      </p:sp>
      <p:sp>
        <p:nvSpPr>
          <p:cNvPr id="3" name="Text Placeholder 2"/>
          <p:cNvSpPr>
            <a:spLocks noGrp="1"/>
          </p:cNvSpPr>
          <p:nvPr>
            <p:ph type="body" idx="1"/>
          </p:nvPr>
        </p:nvSpPr>
        <p:spPr>
          <a:xfrm>
            <a:off x="3467101" y="13952538"/>
            <a:ext cx="37306956" cy="7200901"/>
          </a:xfrm>
        </p:spPr>
        <p:txBody>
          <a:bodyPr anchor="b"/>
          <a:lstStyle>
            <a:lvl1pPr marL="0" indent="0">
              <a:buNone/>
              <a:defRPr sz="1873"/>
            </a:lvl1pPr>
            <a:lvl2pPr marL="416259" indent="0">
              <a:buNone/>
              <a:defRPr sz="1639"/>
            </a:lvl2pPr>
            <a:lvl3pPr marL="832519" indent="0">
              <a:buNone/>
              <a:defRPr sz="1405"/>
            </a:lvl3pPr>
            <a:lvl4pPr marL="1248777" indent="0">
              <a:buNone/>
              <a:defRPr sz="1288"/>
            </a:lvl4pPr>
            <a:lvl5pPr marL="1665037" indent="0">
              <a:buNone/>
              <a:defRPr sz="1288"/>
            </a:lvl5pPr>
            <a:lvl6pPr marL="2081296" indent="0">
              <a:buNone/>
              <a:defRPr sz="1288"/>
            </a:lvl6pPr>
            <a:lvl7pPr marL="2497556" indent="0">
              <a:buNone/>
              <a:defRPr sz="1288"/>
            </a:lvl7pPr>
            <a:lvl8pPr marL="2913815" indent="0">
              <a:buNone/>
              <a:defRPr sz="1288"/>
            </a:lvl8pPr>
            <a:lvl9pPr marL="3330075" indent="0">
              <a:buNone/>
              <a:defRPr sz="1288"/>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6CA3C6-A2C4-4A94-830C-74C510BDB4D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1455" y="7680327"/>
            <a:ext cx="19686411" cy="21726525"/>
          </a:xfrm>
        </p:spPr>
        <p:txBody>
          <a:bodyPr/>
          <a:lstStyle>
            <a:lvl1pPr>
              <a:defRPr sz="2576"/>
            </a:lvl1pPr>
            <a:lvl2pPr>
              <a:defRPr sz="2224"/>
            </a:lvl2pPr>
            <a:lvl3pPr>
              <a:defRPr sz="1873"/>
            </a:lvl3pPr>
            <a:lvl4pPr>
              <a:defRPr sz="1639"/>
            </a:lvl4pPr>
            <a:lvl5pPr>
              <a:defRPr sz="1639"/>
            </a:lvl5pPr>
            <a:lvl6pPr>
              <a:defRPr sz="1639"/>
            </a:lvl6pPr>
            <a:lvl7pPr>
              <a:defRPr sz="1639"/>
            </a:lvl7pPr>
            <a:lvl8pPr>
              <a:defRPr sz="1639"/>
            </a:lvl8pPr>
            <a:lvl9pPr>
              <a:defRPr sz="16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6" y="7680327"/>
            <a:ext cx="19686412" cy="21726525"/>
          </a:xfrm>
        </p:spPr>
        <p:txBody>
          <a:bodyPr/>
          <a:lstStyle>
            <a:lvl1pPr>
              <a:defRPr sz="2576"/>
            </a:lvl1pPr>
            <a:lvl2pPr>
              <a:defRPr sz="2224"/>
            </a:lvl2pPr>
            <a:lvl3pPr>
              <a:defRPr sz="1873"/>
            </a:lvl3pPr>
            <a:lvl4pPr>
              <a:defRPr sz="1639"/>
            </a:lvl4pPr>
            <a:lvl5pPr>
              <a:defRPr sz="1639"/>
            </a:lvl5pPr>
            <a:lvl6pPr>
              <a:defRPr sz="1639"/>
            </a:lvl6pPr>
            <a:lvl7pPr>
              <a:defRPr sz="1639"/>
            </a:lvl7pPr>
            <a:lvl8pPr>
              <a:defRPr sz="1639"/>
            </a:lvl8pPr>
            <a:lvl9pPr>
              <a:defRPr sz="16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F11B94-FE8E-4F12-B554-6956B55040E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4"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279" y="7369177"/>
            <a:ext cx="19392900" cy="3070225"/>
          </a:xfrm>
        </p:spPr>
        <p:txBody>
          <a:bodyPr anchor="b"/>
          <a:lstStyle>
            <a:lvl1pPr marL="0" indent="0">
              <a:buNone/>
              <a:defRPr sz="2224" b="1"/>
            </a:lvl1pPr>
            <a:lvl2pPr marL="416259" indent="0">
              <a:buNone/>
              <a:defRPr sz="1873" b="1"/>
            </a:lvl2pPr>
            <a:lvl3pPr marL="832519" indent="0">
              <a:buNone/>
              <a:defRPr sz="1639" b="1"/>
            </a:lvl3pPr>
            <a:lvl4pPr marL="1248777" indent="0">
              <a:buNone/>
              <a:defRPr sz="1405" b="1"/>
            </a:lvl4pPr>
            <a:lvl5pPr marL="1665037" indent="0">
              <a:buNone/>
              <a:defRPr sz="1405" b="1"/>
            </a:lvl5pPr>
            <a:lvl6pPr marL="2081296" indent="0">
              <a:buNone/>
              <a:defRPr sz="1405" b="1"/>
            </a:lvl6pPr>
            <a:lvl7pPr marL="2497556" indent="0">
              <a:buNone/>
              <a:defRPr sz="1405" b="1"/>
            </a:lvl7pPr>
            <a:lvl8pPr marL="2913815" indent="0">
              <a:buNone/>
              <a:defRPr sz="1405" b="1"/>
            </a:lvl8pPr>
            <a:lvl9pPr marL="3330075" indent="0">
              <a:buNone/>
              <a:defRPr sz="1405" b="1"/>
            </a:lvl9pPr>
          </a:lstStyle>
          <a:p>
            <a:pPr lvl="0"/>
            <a:r>
              <a:rPr lang="en-US"/>
              <a:t>Click to edit Master text styles</a:t>
            </a:r>
          </a:p>
        </p:txBody>
      </p:sp>
      <p:sp>
        <p:nvSpPr>
          <p:cNvPr id="4" name="Content Placeholder 3"/>
          <p:cNvSpPr>
            <a:spLocks noGrp="1"/>
          </p:cNvSpPr>
          <p:nvPr>
            <p:ph sz="half" idx="2"/>
          </p:nvPr>
        </p:nvSpPr>
        <p:spPr>
          <a:xfrm>
            <a:off x="2194279" y="10439400"/>
            <a:ext cx="19392900" cy="18965863"/>
          </a:xfrm>
        </p:spPr>
        <p:txBody>
          <a:bodyPr/>
          <a:lstStyle>
            <a:lvl1pPr>
              <a:defRPr sz="2224"/>
            </a:lvl1pPr>
            <a:lvl2pPr>
              <a:defRPr sz="1873"/>
            </a:lvl2pPr>
            <a:lvl3pPr>
              <a:defRPr sz="1639"/>
            </a:lvl3pPr>
            <a:lvl4pPr>
              <a:defRPr sz="1405"/>
            </a:lvl4pPr>
            <a:lvl5pPr>
              <a:defRPr sz="1405"/>
            </a:lvl5pPr>
            <a:lvl6pPr>
              <a:defRPr sz="1405"/>
            </a:lvl6pPr>
            <a:lvl7pPr>
              <a:defRPr sz="1405"/>
            </a:lvl7pPr>
            <a:lvl8pPr>
              <a:defRPr sz="1405"/>
            </a:lvl8pPr>
            <a:lvl9pPr>
              <a:defRPr sz="14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7" y="7369177"/>
            <a:ext cx="19401367" cy="3070225"/>
          </a:xfrm>
        </p:spPr>
        <p:txBody>
          <a:bodyPr anchor="b"/>
          <a:lstStyle>
            <a:lvl1pPr marL="0" indent="0">
              <a:buNone/>
              <a:defRPr sz="2224" b="1"/>
            </a:lvl1pPr>
            <a:lvl2pPr marL="416259" indent="0">
              <a:buNone/>
              <a:defRPr sz="1873" b="1"/>
            </a:lvl2pPr>
            <a:lvl3pPr marL="832519" indent="0">
              <a:buNone/>
              <a:defRPr sz="1639" b="1"/>
            </a:lvl3pPr>
            <a:lvl4pPr marL="1248777" indent="0">
              <a:buNone/>
              <a:defRPr sz="1405" b="1"/>
            </a:lvl4pPr>
            <a:lvl5pPr marL="1665037" indent="0">
              <a:buNone/>
              <a:defRPr sz="1405" b="1"/>
            </a:lvl5pPr>
            <a:lvl6pPr marL="2081296" indent="0">
              <a:buNone/>
              <a:defRPr sz="1405" b="1"/>
            </a:lvl6pPr>
            <a:lvl7pPr marL="2497556" indent="0">
              <a:buNone/>
              <a:defRPr sz="1405" b="1"/>
            </a:lvl7pPr>
            <a:lvl8pPr marL="2913815" indent="0">
              <a:buNone/>
              <a:defRPr sz="1405" b="1"/>
            </a:lvl8pPr>
            <a:lvl9pPr marL="3330075" indent="0">
              <a:buNone/>
              <a:defRPr sz="1405" b="1"/>
            </a:lvl9pPr>
          </a:lstStyle>
          <a:p>
            <a:pPr lvl="0"/>
            <a:r>
              <a:rPr lang="en-US"/>
              <a:t>Click to edit Master text styles</a:t>
            </a:r>
          </a:p>
        </p:txBody>
      </p:sp>
      <p:sp>
        <p:nvSpPr>
          <p:cNvPr id="6" name="Content Placeholder 5"/>
          <p:cNvSpPr>
            <a:spLocks noGrp="1"/>
          </p:cNvSpPr>
          <p:nvPr>
            <p:ph sz="quarter" idx="4"/>
          </p:nvPr>
        </p:nvSpPr>
        <p:spPr>
          <a:xfrm>
            <a:off x="22295557" y="10439400"/>
            <a:ext cx="19401367" cy="18965863"/>
          </a:xfrm>
        </p:spPr>
        <p:txBody>
          <a:bodyPr/>
          <a:lstStyle>
            <a:lvl1pPr>
              <a:defRPr sz="2224"/>
            </a:lvl1pPr>
            <a:lvl2pPr>
              <a:defRPr sz="1873"/>
            </a:lvl2pPr>
            <a:lvl3pPr>
              <a:defRPr sz="1639"/>
            </a:lvl3pPr>
            <a:lvl4pPr>
              <a:defRPr sz="1405"/>
            </a:lvl4pPr>
            <a:lvl5pPr>
              <a:defRPr sz="1405"/>
            </a:lvl5pPr>
            <a:lvl6pPr>
              <a:defRPr sz="1405"/>
            </a:lvl6pPr>
            <a:lvl7pPr>
              <a:defRPr sz="1405"/>
            </a:lvl7pPr>
            <a:lvl8pPr>
              <a:defRPr sz="1405"/>
            </a:lvl8pPr>
            <a:lvl9pPr>
              <a:defRPr sz="14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C70B194-38B9-45CF-9160-8B06D97D7DF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C037B1-9872-4623-B759-9A78EBE90AA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B49AF8-C982-4110-8515-41C2D399FE3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7"/>
            <a:ext cx="14439900" cy="5576888"/>
          </a:xfrm>
        </p:spPr>
        <p:txBody>
          <a:bodyPr anchor="b"/>
          <a:lstStyle>
            <a:lvl1pPr algn="l">
              <a:defRPr sz="1873" b="1"/>
            </a:lvl1pPr>
          </a:lstStyle>
          <a:p>
            <a:r>
              <a:rPr lang="en-US"/>
              <a:t>Click to edit Master title style</a:t>
            </a:r>
          </a:p>
        </p:txBody>
      </p:sp>
      <p:sp>
        <p:nvSpPr>
          <p:cNvPr id="3" name="Content Placeholder 2"/>
          <p:cNvSpPr>
            <a:spLocks noGrp="1"/>
          </p:cNvSpPr>
          <p:nvPr>
            <p:ph idx="1"/>
          </p:nvPr>
        </p:nvSpPr>
        <p:spPr>
          <a:xfrm>
            <a:off x="17160524" y="1311276"/>
            <a:ext cx="24536400" cy="28093988"/>
          </a:xfrm>
        </p:spPr>
        <p:txBody>
          <a:bodyPr/>
          <a:lstStyle>
            <a:lvl1pPr>
              <a:defRPr sz="2927"/>
            </a:lvl1pPr>
            <a:lvl2pPr>
              <a:defRPr sz="2576"/>
            </a:lvl2pPr>
            <a:lvl3pPr>
              <a:defRPr sz="2224"/>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1"/>
          </a:xfrm>
        </p:spPr>
        <p:txBody>
          <a:bodyPr/>
          <a:lstStyle>
            <a:lvl1pPr marL="0" indent="0">
              <a:buNone/>
              <a:defRPr sz="1288"/>
            </a:lvl1pPr>
            <a:lvl2pPr marL="416259" indent="0">
              <a:buNone/>
              <a:defRPr sz="1054"/>
            </a:lvl2pPr>
            <a:lvl3pPr marL="832519" indent="0">
              <a:buNone/>
              <a:defRPr sz="937"/>
            </a:lvl3pPr>
            <a:lvl4pPr marL="1248777" indent="0">
              <a:buNone/>
              <a:defRPr sz="819"/>
            </a:lvl4pPr>
            <a:lvl5pPr marL="1665037" indent="0">
              <a:buNone/>
              <a:defRPr sz="819"/>
            </a:lvl5pPr>
            <a:lvl6pPr marL="2081296" indent="0">
              <a:buNone/>
              <a:defRPr sz="819"/>
            </a:lvl6pPr>
            <a:lvl7pPr marL="2497556" indent="0">
              <a:buNone/>
              <a:defRPr sz="819"/>
            </a:lvl7pPr>
            <a:lvl8pPr marL="2913815" indent="0">
              <a:buNone/>
              <a:defRPr sz="819"/>
            </a:lvl8pPr>
            <a:lvl9pPr marL="3330075" indent="0">
              <a:buNone/>
              <a:defRPr sz="81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75E01B-B466-41B3-BE15-3B5758919CE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6" y="23042565"/>
            <a:ext cx="26334156" cy="2720974"/>
          </a:xfrm>
        </p:spPr>
        <p:txBody>
          <a:bodyPr anchor="b"/>
          <a:lstStyle>
            <a:lvl1pPr algn="l">
              <a:defRPr sz="1873" b="1"/>
            </a:lvl1pPr>
          </a:lstStyle>
          <a:p>
            <a:r>
              <a:rPr lang="en-US"/>
              <a:t>Click to edit Master title style</a:t>
            </a:r>
          </a:p>
        </p:txBody>
      </p:sp>
      <p:sp>
        <p:nvSpPr>
          <p:cNvPr id="3" name="Picture Placeholder 2"/>
          <p:cNvSpPr>
            <a:spLocks noGrp="1"/>
          </p:cNvSpPr>
          <p:nvPr>
            <p:ph type="pic" idx="1"/>
          </p:nvPr>
        </p:nvSpPr>
        <p:spPr>
          <a:xfrm>
            <a:off x="8603546" y="2941639"/>
            <a:ext cx="26334156" cy="19750087"/>
          </a:xfrm>
        </p:spPr>
        <p:txBody>
          <a:bodyPr/>
          <a:lstStyle>
            <a:lvl1pPr marL="0" indent="0">
              <a:buNone/>
              <a:defRPr sz="2927"/>
            </a:lvl1pPr>
            <a:lvl2pPr marL="416259" indent="0">
              <a:buNone/>
              <a:defRPr sz="2576"/>
            </a:lvl2pPr>
            <a:lvl3pPr marL="832519" indent="0">
              <a:buNone/>
              <a:defRPr sz="2224"/>
            </a:lvl3pPr>
            <a:lvl4pPr marL="1248777" indent="0">
              <a:buNone/>
              <a:defRPr sz="1873"/>
            </a:lvl4pPr>
            <a:lvl5pPr marL="1665037" indent="0">
              <a:buNone/>
              <a:defRPr sz="1873"/>
            </a:lvl5pPr>
            <a:lvl6pPr marL="2081296" indent="0">
              <a:buNone/>
              <a:defRPr sz="1873"/>
            </a:lvl6pPr>
            <a:lvl7pPr marL="2497556" indent="0">
              <a:buNone/>
              <a:defRPr sz="1873"/>
            </a:lvl7pPr>
            <a:lvl8pPr marL="2913815" indent="0">
              <a:buNone/>
              <a:defRPr sz="1873"/>
            </a:lvl8pPr>
            <a:lvl9pPr marL="3330075" indent="0">
              <a:buNone/>
              <a:defRPr sz="1873"/>
            </a:lvl9pPr>
          </a:lstStyle>
          <a:p>
            <a:pPr lvl="0"/>
            <a:endParaRPr lang="en-US" noProof="0"/>
          </a:p>
        </p:txBody>
      </p:sp>
      <p:sp>
        <p:nvSpPr>
          <p:cNvPr id="4" name="Text Placeholder 3"/>
          <p:cNvSpPr>
            <a:spLocks noGrp="1"/>
          </p:cNvSpPr>
          <p:nvPr>
            <p:ph type="body" sz="half" idx="2"/>
          </p:nvPr>
        </p:nvSpPr>
        <p:spPr>
          <a:xfrm>
            <a:off x="8603546" y="25763539"/>
            <a:ext cx="26334156" cy="3862388"/>
          </a:xfrm>
        </p:spPr>
        <p:txBody>
          <a:bodyPr/>
          <a:lstStyle>
            <a:lvl1pPr marL="0" indent="0">
              <a:buNone/>
              <a:defRPr sz="1288"/>
            </a:lvl1pPr>
            <a:lvl2pPr marL="416259" indent="0">
              <a:buNone/>
              <a:defRPr sz="1054"/>
            </a:lvl2pPr>
            <a:lvl3pPr marL="832519" indent="0">
              <a:buNone/>
              <a:defRPr sz="937"/>
            </a:lvl3pPr>
            <a:lvl4pPr marL="1248777" indent="0">
              <a:buNone/>
              <a:defRPr sz="819"/>
            </a:lvl4pPr>
            <a:lvl5pPr marL="1665037" indent="0">
              <a:buNone/>
              <a:defRPr sz="819"/>
            </a:lvl5pPr>
            <a:lvl6pPr marL="2081296" indent="0">
              <a:buNone/>
              <a:defRPr sz="819"/>
            </a:lvl6pPr>
            <a:lvl7pPr marL="2497556" indent="0">
              <a:buNone/>
              <a:defRPr sz="819"/>
            </a:lvl7pPr>
            <a:lvl8pPr marL="2913815" indent="0">
              <a:buNone/>
              <a:defRPr sz="819"/>
            </a:lvl8pPr>
            <a:lvl9pPr marL="3330075" indent="0">
              <a:buNone/>
              <a:defRPr sz="81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9B50FC-8983-4A7B-8EF8-5CEC120F1DA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1458" y="1319213"/>
            <a:ext cx="39508288" cy="5486400"/>
          </a:xfrm>
          <a:prstGeom prst="rect">
            <a:avLst/>
          </a:prstGeom>
          <a:noFill/>
          <a:ln w="9525">
            <a:noFill/>
            <a:miter lim="800000"/>
            <a:headEnd/>
            <a:tailEnd/>
          </a:ln>
        </p:spPr>
        <p:txBody>
          <a:bodyPr vert="horz" wrap="square" lIns="76183" tIns="38091" rIns="76183" bIns="38091"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191458" y="7680327"/>
            <a:ext cx="39508288" cy="21726525"/>
          </a:xfrm>
          <a:prstGeom prst="rect">
            <a:avLst/>
          </a:prstGeom>
          <a:noFill/>
          <a:ln w="9525">
            <a:noFill/>
            <a:miter lim="800000"/>
            <a:headEnd/>
            <a:tailEnd/>
          </a:ln>
        </p:spPr>
        <p:txBody>
          <a:bodyPr vert="horz" wrap="square" lIns="76183" tIns="38091" rIns="76183" bIns="3809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1458" y="29978349"/>
            <a:ext cx="10247488" cy="2286000"/>
          </a:xfrm>
          <a:prstGeom prst="rect">
            <a:avLst/>
          </a:prstGeom>
          <a:noFill/>
          <a:ln w="9525">
            <a:noFill/>
            <a:miter lim="800000"/>
            <a:headEnd/>
            <a:tailEnd/>
          </a:ln>
          <a:effectLst/>
        </p:spPr>
        <p:txBody>
          <a:bodyPr vert="horz" wrap="square" lIns="76183" tIns="38091" rIns="76183" bIns="38091" numCol="1" anchor="t" anchorCtr="0" compatLnSpc="1">
            <a:prstTxWarp prst="textNoShape">
              <a:avLst/>
            </a:prstTxWarp>
          </a:bodyPr>
          <a:lstStyle>
            <a:lvl1pPr algn="l">
              <a:defRPr sz="1405">
                <a:cs typeface="+mn-cs"/>
              </a:defRPr>
            </a:lvl1pPr>
          </a:lstStyle>
          <a:p>
            <a:pPr>
              <a:defRPr/>
            </a:pPr>
            <a:endParaRPr lang="en-US"/>
          </a:p>
        </p:txBody>
      </p:sp>
      <p:sp>
        <p:nvSpPr>
          <p:cNvPr id="1029" name="Rectangle 5"/>
          <p:cNvSpPr>
            <a:spLocks noGrp="1" noChangeArrowheads="1"/>
          </p:cNvSpPr>
          <p:nvPr>
            <p:ph type="ftr" sz="quarter" idx="3"/>
          </p:nvPr>
        </p:nvSpPr>
        <p:spPr bwMode="auto">
          <a:xfrm>
            <a:off x="14993058" y="29978349"/>
            <a:ext cx="13905088" cy="2286000"/>
          </a:xfrm>
          <a:prstGeom prst="rect">
            <a:avLst/>
          </a:prstGeom>
          <a:noFill/>
          <a:ln w="9525">
            <a:noFill/>
            <a:miter lim="800000"/>
            <a:headEnd/>
            <a:tailEnd/>
          </a:ln>
          <a:effectLst/>
        </p:spPr>
        <p:txBody>
          <a:bodyPr vert="horz" wrap="square" lIns="76183" tIns="38091" rIns="76183" bIns="38091" numCol="1" anchor="t" anchorCtr="0" compatLnSpc="1">
            <a:prstTxWarp prst="textNoShape">
              <a:avLst/>
            </a:prstTxWarp>
          </a:bodyPr>
          <a:lstStyle>
            <a:lvl1pPr algn="ctr">
              <a:defRPr sz="1405">
                <a:cs typeface="+mn-cs"/>
              </a:defRPr>
            </a:lvl1pPr>
          </a:lstStyle>
          <a:p>
            <a:pPr>
              <a:defRPr/>
            </a:pPr>
            <a:endParaRPr lang="en-US"/>
          </a:p>
        </p:txBody>
      </p:sp>
      <p:sp>
        <p:nvSpPr>
          <p:cNvPr id="1030" name="Rectangle 6"/>
          <p:cNvSpPr>
            <a:spLocks noGrp="1" noChangeArrowheads="1"/>
          </p:cNvSpPr>
          <p:nvPr>
            <p:ph type="sldNum" sz="quarter" idx="4"/>
          </p:nvPr>
        </p:nvSpPr>
        <p:spPr bwMode="auto">
          <a:xfrm>
            <a:off x="31452258" y="29978349"/>
            <a:ext cx="10247488" cy="2286000"/>
          </a:xfrm>
          <a:prstGeom prst="rect">
            <a:avLst/>
          </a:prstGeom>
          <a:noFill/>
          <a:ln w="9525">
            <a:noFill/>
            <a:miter lim="800000"/>
            <a:headEnd/>
            <a:tailEnd/>
          </a:ln>
          <a:effectLst/>
        </p:spPr>
        <p:txBody>
          <a:bodyPr vert="horz" wrap="square" lIns="76183" tIns="38091" rIns="76183" bIns="38091" numCol="1" anchor="t" anchorCtr="0" compatLnSpc="1">
            <a:prstTxWarp prst="textNoShape">
              <a:avLst/>
            </a:prstTxWarp>
          </a:bodyPr>
          <a:lstStyle>
            <a:lvl1pPr algn="r">
              <a:defRPr sz="1405">
                <a:cs typeface="+mn-cs"/>
              </a:defRPr>
            </a:lvl1pPr>
          </a:lstStyle>
          <a:p>
            <a:pPr>
              <a:defRPr/>
            </a:pPr>
            <a:fld id="{0713ECE4-4D9B-4FC0-AC06-6007C52421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91778" rtl="0" eaLnBrk="0" fontAlgn="base" hangingPunct="0">
        <a:spcBef>
          <a:spcPct val="0"/>
        </a:spcBef>
        <a:spcAft>
          <a:spcPct val="0"/>
        </a:spcAft>
        <a:defRPr sz="4332">
          <a:solidFill>
            <a:schemeClr val="tx2"/>
          </a:solidFill>
          <a:latin typeface="+mj-lt"/>
          <a:ea typeface="+mj-ea"/>
          <a:cs typeface="+mj-cs"/>
        </a:defRPr>
      </a:lvl1pPr>
      <a:lvl2pPr algn="ctr" defTabSz="891778" rtl="0" eaLnBrk="0" fontAlgn="base" hangingPunct="0">
        <a:spcBef>
          <a:spcPct val="0"/>
        </a:spcBef>
        <a:spcAft>
          <a:spcPct val="0"/>
        </a:spcAft>
        <a:defRPr sz="4332">
          <a:solidFill>
            <a:schemeClr val="tx2"/>
          </a:solidFill>
          <a:latin typeface="Arial" charset="0"/>
        </a:defRPr>
      </a:lvl2pPr>
      <a:lvl3pPr algn="ctr" defTabSz="891778" rtl="0" eaLnBrk="0" fontAlgn="base" hangingPunct="0">
        <a:spcBef>
          <a:spcPct val="0"/>
        </a:spcBef>
        <a:spcAft>
          <a:spcPct val="0"/>
        </a:spcAft>
        <a:defRPr sz="4332">
          <a:solidFill>
            <a:schemeClr val="tx2"/>
          </a:solidFill>
          <a:latin typeface="Arial" charset="0"/>
        </a:defRPr>
      </a:lvl3pPr>
      <a:lvl4pPr algn="ctr" defTabSz="891778" rtl="0" eaLnBrk="0" fontAlgn="base" hangingPunct="0">
        <a:spcBef>
          <a:spcPct val="0"/>
        </a:spcBef>
        <a:spcAft>
          <a:spcPct val="0"/>
        </a:spcAft>
        <a:defRPr sz="4332">
          <a:solidFill>
            <a:schemeClr val="tx2"/>
          </a:solidFill>
          <a:latin typeface="Arial" charset="0"/>
        </a:defRPr>
      </a:lvl4pPr>
      <a:lvl5pPr algn="ctr" defTabSz="891778" rtl="0" eaLnBrk="0" fontAlgn="base" hangingPunct="0">
        <a:spcBef>
          <a:spcPct val="0"/>
        </a:spcBef>
        <a:spcAft>
          <a:spcPct val="0"/>
        </a:spcAft>
        <a:defRPr sz="4332">
          <a:solidFill>
            <a:schemeClr val="tx2"/>
          </a:solidFill>
          <a:latin typeface="Arial" charset="0"/>
        </a:defRPr>
      </a:lvl5pPr>
      <a:lvl6pPr marL="416259" algn="ctr" defTabSz="891778" rtl="0" fontAlgn="base">
        <a:spcBef>
          <a:spcPct val="0"/>
        </a:spcBef>
        <a:spcAft>
          <a:spcPct val="0"/>
        </a:spcAft>
        <a:defRPr sz="4332">
          <a:solidFill>
            <a:schemeClr val="tx2"/>
          </a:solidFill>
          <a:latin typeface="Arial" charset="0"/>
        </a:defRPr>
      </a:lvl6pPr>
      <a:lvl7pPr marL="832519" algn="ctr" defTabSz="891778" rtl="0" fontAlgn="base">
        <a:spcBef>
          <a:spcPct val="0"/>
        </a:spcBef>
        <a:spcAft>
          <a:spcPct val="0"/>
        </a:spcAft>
        <a:defRPr sz="4332">
          <a:solidFill>
            <a:schemeClr val="tx2"/>
          </a:solidFill>
          <a:latin typeface="Arial" charset="0"/>
        </a:defRPr>
      </a:lvl7pPr>
      <a:lvl8pPr marL="1248777" algn="ctr" defTabSz="891778" rtl="0" fontAlgn="base">
        <a:spcBef>
          <a:spcPct val="0"/>
        </a:spcBef>
        <a:spcAft>
          <a:spcPct val="0"/>
        </a:spcAft>
        <a:defRPr sz="4332">
          <a:solidFill>
            <a:schemeClr val="tx2"/>
          </a:solidFill>
          <a:latin typeface="Arial" charset="0"/>
        </a:defRPr>
      </a:lvl8pPr>
      <a:lvl9pPr marL="1665037" algn="ctr" defTabSz="891778" rtl="0" fontAlgn="base">
        <a:spcBef>
          <a:spcPct val="0"/>
        </a:spcBef>
        <a:spcAft>
          <a:spcPct val="0"/>
        </a:spcAft>
        <a:defRPr sz="4332">
          <a:solidFill>
            <a:schemeClr val="tx2"/>
          </a:solidFill>
          <a:latin typeface="Arial" charset="0"/>
        </a:defRPr>
      </a:lvl9pPr>
    </p:titleStyle>
    <p:bodyStyle>
      <a:lvl1pPr marL="333875" indent="-333875" algn="l" defTabSz="891778" rtl="0" eaLnBrk="0" fontAlgn="base" hangingPunct="0">
        <a:spcBef>
          <a:spcPct val="20000"/>
        </a:spcBef>
        <a:spcAft>
          <a:spcPct val="0"/>
        </a:spcAft>
        <a:buChar char="•"/>
        <a:defRPr sz="3044">
          <a:solidFill>
            <a:schemeClr val="tx1"/>
          </a:solidFill>
          <a:latin typeface="+mn-lt"/>
          <a:ea typeface="+mn-ea"/>
          <a:cs typeface="+mn-cs"/>
        </a:defRPr>
      </a:lvl1pPr>
      <a:lvl2pPr marL="724118" indent="-277506" algn="l" defTabSz="891778" rtl="0" eaLnBrk="0" fontAlgn="base" hangingPunct="0">
        <a:spcBef>
          <a:spcPct val="20000"/>
        </a:spcBef>
        <a:spcAft>
          <a:spcPct val="0"/>
        </a:spcAft>
        <a:buChar char="–"/>
        <a:defRPr sz="2693">
          <a:solidFill>
            <a:schemeClr val="tx1"/>
          </a:solidFill>
          <a:latin typeface="+mn-lt"/>
        </a:defRPr>
      </a:lvl2pPr>
      <a:lvl3pPr marL="1114361" indent="-222583" algn="l" defTabSz="891778" rtl="0" eaLnBrk="0" fontAlgn="base" hangingPunct="0">
        <a:spcBef>
          <a:spcPct val="20000"/>
        </a:spcBef>
        <a:spcAft>
          <a:spcPct val="0"/>
        </a:spcAft>
        <a:buChar char="•"/>
        <a:defRPr sz="2341">
          <a:solidFill>
            <a:schemeClr val="tx1"/>
          </a:solidFill>
          <a:latin typeface="+mn-lt"/>
        </a:defRPr>
      </a:lvl3pPr>
      <a:lvl4pPr marL="1560973" indent="-222583" algn="l" defTabSz="891778" rtl="0" eaLnBrk="0" fontAlgn="base" hangingPunct="0">
        <a:spcBef>
          <a:spcPct val="20000"/>
        </a:spcBef>
        <a:spcAft>
          <a:spcPct val="0"/>
        </a:spcAft>
        <a:buChar char="–"/>
        <a:defRPr sz="1873">
          <a:solidFill>
            <a:schemeClr val="tx1"/>
          </a:solidFill>
          <a:latin typeface="+mn-lt"/>
        </a:defRPr>
      </a:lvl4pPr>
      <a:lvl5pPr marL="2006138" indent="-222583" algn="l" defTabSz="891778" rtl="0" eaLnBrk="0" fontAlgn="base" hangingPunct="0">
        <a:spcBef>
          <a:spcPct val="20000"/>
        </a:spcBef>
        <a:spcAft>
          <a:spcPct val="0"/>
        </a:spcAft>
        <a:buChar char="»"/>
        <a:defRPr sz="1873">
          <a:solidFill>
            <a:schemeClr val="tx1"/>
          </a:solidFill>
          <a:latin typeface="+mn-lt"/>
        </a:defRPr>
      </a:lvl5pPr>
      <a:lvl6pPr marL="2422398" indent="-222583" algn="l" defTabSz="891778" rtl="0" fontAlgn="base">
        <a:spcBef>
          <a:spcPct val="20000"/>
        </a:spcBef>
        <a:spcAft>
          <a:spcPct val="0"/>
        </a:spcAft>
        <a:buChar char="»"/>
        <a:defRPr sz="1873">
          <a:solidFill>
            <a:schemeClr val="tx1"/>
          </a:solidFill>
          <a:latin typeface="+mn-lt"/>
        </a:defRPr>
      </a:lvl6pPr>
      <a:lvl7pPr marL="2838657" indent="-222583" algn="l" defTabSz="891778" rtl="0" fontAlgn="base">
        <a:spcBef>
          <a:spcPct val="20000"/>
        </a:spcBef>
        <a:spcAft>
          <a:spcPct val="0"/>
        </a:spcAft>
        <a:buChar char="»"/>
        <a:defRPr sz="1873">
          <a:solidFill>
            <a:schemeClr val="tx1"/>
          </a:solidFill>
          <a:latin typeface="+mn-lt"/>
        </a:defRPr>
      </a:lvl7pPr>
      <a:lvl8pPr marL="3254916" indent="-222583" algn="l" defTabSz="891778" rtl="0" fontAlgn="base">
        <a:spcBef>
          <a:spcPct val="20000"/>
        </a:spcBef>
        <a:spcAft>
          <a:spcPct val="0"/>
        </a:spcAft>
        <a:buChar char="»"/>
        <a:defRPr sz="1873">
          <a:solidFill>
            <a:schemeClr val="tx1"/>
          </a:solidFill>
          <a:latin typeface="+mn-lt"/>
        </a:defRPr>
      </a:lvl8pPr>
      <a:lvl9pPr marL="3671176" indent="-222583" algn="l" defTabSz="891778" rtl="0" fontAlgn="base">
        <a:spcBef>
          <a:spcPct val="20000"/>
        </a:spcBef>
        <a:spcAft>
          <a:spcPct val="0"/>
        </a:spcAft>
        <a:buChar char="»"/>
        <a:defRPr sz="1873">
          <a:solidFill>
            <a:schemeClr val="tx1"/>
          </a:solidFill>
          <a:latin typeface="+mn-lt"/>
        </a:defRPr>
      </a:lvl9pPr>
    </p:bodyStyle>
    <p:otherStyle>
      <a:defPPr>
        <a:defRPr lang="en-US"/>
      </a:defPPr>
      <a:lvl1pPr marL="0" algn="l" defTabSz="832519" rtl="0" eaLnBrk="1" latinLnBrk="0" hangingPunct="1">
        <a:defRPr sz="1639" kern="1200">
          <a:solidFill>
            <a:schemeClr val="tx1"/>
          </a:solidFill>
          <a:latin typeface="+mn-lt"/>
          <a:ea typeface="+mn-ea"/>
          <a:cs typeface="+mn-cs"/>
        </a:defRPr>
      </a:lvl1pPr>
      <a:lvl2pPr marL="416259" algn="l" defTabSz="832519" rtl="0" eaLnBrk="1" latinLnBrk="0" hangingPunct="1">
        <a:defRPr sz="1639" kern="1200">
          <a:solidFill>
            <a:schemeClr val="tx1"/>
          </a:solidFill>
          <a:latin typeface="+mn-lt"/>
          <a:ea typeface="+mn-ea"/>
          <a:cs typeface="+mn-cs"/>
        </a:defRPr>
      </a:lvl2pPr>
      <a:lvl3pPr marL="832519" algn="l" defTabSz="832519" rtl="0" eaLnBrk="1" latinLnBrk="0" hangingPunct="1">
        <a:defRPr sz="1639" kern="1200">
          <a:solidFill>
            <a:schemeClr val="tx1"/>
          </a:solidFill>
          <a:latin typeface="+mn-lt"/>
          <a:ea typeface="+mn-ea"/>
          <a:cs typeface="+mn-cs"/>
        </a:defRPr>
      </a:lvl3pPr>
      <a:lvl4pPr marL="1248777" algn="l" defTabSz="832519" rtl="0" eaLnBrk="1" latinLnBrk="0" hangingPunct="1">
        <a:defRPr sz="1639" kern="1200">
          <a:solidFill>
            <a:schemeClr val="tx1"/>
          </a:solidFill>
          <a:latin typeface="+mn-lt"/>
          <a:ea typeface="+mn-ea"/>
          <a:cs typeface="+mn-cs"/>
        </a:defRPr>
      </a:lvl4pPr>
      <a:lvl5pPr marL="1665037" algn="l" defTabSz="832519" rtl="0" eaLnBrk="1" latinLnBrk="0" hangingPunct="1">
        <a:defRPr sz="1639" kern="1200">
          <a:solidFill>
            <a:schemeClr val="tx1"/>
          </a:solidFill>
          <a:latin typeface="+mn-lt"/>
          <a:ea typeface="+mn-ea"/>
          <a:cs typeface="+mn-cs"/>
        </a:defRPr>
      </a:lvl5pPr>
      <a:lvl6pPr marL="2081296" algn="l" defTabSz="832519" rtl="0" eaLnBrk="1" latinLnBrk="0" hangingPunct="1">
        <a:defRPr sz="1639" kern="1200">
          <a:solidFill>
            <a:schemeClr val="tx1"/>
          </a:solidFill>
          <a:latin typeface="+mn-lt"/>
          <a:ea typeface="+mn-ea"/>
          <a:cs typeface="+mn-cs"/>
        </a:defRPr>
      </a:lvl6pPr>
      <a:lvl7pPr marL="2497556" algn="l" defTabSz="832519" rtl="0" eaLnBrk="1" latinLnBrk="0" hangingPunct="1">
        <a:defRPr sz="1639" kern="1200">
          <a:solidFill>
            <a:schemeClr val="tx1"/>
          </a:solidFill>
          <a:latin typeface="+mn-lt"/>
          <a:ea typeface="+mn-ea"/>
          <a:cs typeface="+mn-cs"/>
        </a:defRPr>
      </a:lvl7pPr>
      <a:lvl8pPr marL="2913815" algn="l" defTabSz="832519" rtl="0" eaLnBrk="1" latinLnBrk="0" hangingPunct="1">
        <a:defRPr sz="1639" kern="1200">
          <a:solidFill>
            <a:schemeClr val="tx1"/>
          </a:solidFill>
          <a:latin typeface="+mn-lt"/>
          <a:ea typeface="+mn-ea"/>
          <a:cs typeface="+mn-cs"/>
        </a:defRPr>
      </a:lvl8pPr>
      <a:lvl9pPr marL="3330075" algn="l" defTabSz="832519" rtl="0" eaLnBrk="1" latinLnBrk="0" hangingPunct="1">
        <a:defRPr sz="163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8.jpeg"/><Relationship Id="rId5" Type="http://schemas.openxmlformats.org/officeDocument/2006/relationships/image" Target="../media/image3.png"/><Relationship Id="rId10" Type="http://schemas.openxmlformats.org/officeDocument/2006/relationships/chart" Target="../charts/chart1.xml"/><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xmlns="" id="{E4B0D631-36AB-4321-BD3F-95FE18E9D439}"/>
              </a:ext>
            </a:extLst>
          </p:cNvPr>
          <p:cNvSpPr/>
          <p:nvPr/>
        </p:nvSpPr>
        <p:spPr bwMode="auto">
          <a:xfrm>
            <a:off x="15400563" y="16399447"/>
            <a:ext cx="12978848" cy="15968923"/>
          </a:xfrm>
          <a:prstGeom prst="rect">
            <a:avLst/>
          </a:prstGeom>
          <a:solidFill>
            <a:schemeClr val="accent5">
              <a:lumMod val="90000"/>
            </a:schemeClr>
          </a:solidFill>
          <a:ln w="101600" cap="flat" cmpd="sng" algn="ctr">
            <a:noFill/>
            <a:prstDash val="solid"/>
            <a:round/>
            <a:headEnd type="none" w="med" len="med"/>
            <a:tailEnd type="none" w="med" len="med"/>
          </a:ln>
          <a:effectLst/>
        </p:spPr>
        <p:txBody>
          <a:bodyPr vert="eaVert" wrap="none" lIns="107052" tIns="53526" rIns="107052" bIns="53526" numCol="1" rtlCol="0" anchor="ctr" anchorCtr="0" compatLnSpc="1">
            <a:prstTxWarp prst="textNoShape">
              <a:avLst/>
            </a:prstTxWarp>
          </a:bodyPr>
          <a:lstStyle/>
          <a:p>
            <a:pPr algn="ctr" defTabSz="1146687"/>
            <a:endParaRPr lang="en-US" sz="2224" dirty="0"/>
          </a:p>
        </p:txBody>
      </p:sp>
      <p:sp>
        <p:nvSpPr>
          <p:cNvPr id="47" name="Rectangle 46">
            <a:extLst>
              <a:ext uri="{FF2B5EF4-FFF2-40B4-BE49-F238E27FC236}">
                <a16:creationId xmlns:a16="http://schemas.microsoft.com/office/drawing/2014/main" xmlns="" id="{7AE87C3E-AFAC-487F-B17E-A8CBE1E4A9B6}"/>
              </a:ext>
            </a:extLst>
          </p:cNvPr>
          <p:cNvSpPr/>
          <p:nvPr/>
        </p:nvSpPr>
        <p:spPr bwMode="auto">
          <a:xfrm>
            <a:off x="395124" y="30078978"/>
            <a:ext cx="14783893" cy="2289394"/>
          </a:xfrm>
          <a:prstGeom prst="rect">
            <a:avLst/>
          </a:prstGeom>
          <a:solidFill>
            <a:schemeClr val="accent5">
              <a:lumMod val="90000"/>
            </a:schemeClr>
          </a:solidFill>
          <a:ln w="101600" cap="flat" cmpd="sng" algn="ctr">
            <a:noFill/>
            <a:prstDash val="solid"/>
            <a:round/>
            <a:headEnd type="none" w="med" len="med"/>
            <a:tailEnd type="none" w="med" len="med"/>
          </a:ln>
          <a:effectLst/>
        </p:spPr>
        <p:txBody>
          <a:bodyPr vert="eaVert" wrap="none" lIns="107052" tIns="53526" rIns="107052" bIns="53526" numCol="1" rtlCol="0" anchor="ctr" anchorCtr="0" compatLnSpc="1">
            <a:prstTxWarp prst="textNoShape">
              <a:avLst/>
            </a:prstTxWarp>
          </a:bodyPr>
          <a:lstStyle/>
          <a:p>
            <a:pPr algn="ctr" defTabSz="1146687"/>
            <a:endParaRPr lang="en-US" sz="2224" dirty="0"/>
          </a:p>
        </p:txBody>
      </p:sp>
      <p:sp>
        <p:nvSpPr>
          <p:cNvPr id="14" name="Rectangle 13">
            <a:extLst>
              <a:ext uri="{FF2B5EF4-FFF2-40B4-BE49-F238E27FC236}">
                <a16:creationId xmlns:a16="http://schemas.microsoft.com/office/drawing/2014/main" xmlns="" id="{0396432D-1F70-4720-B43D-76CA41CCAE19}"/>
              </a:ext>
            </a:extLst>
          </p:cNvPr>
          <p:cNvSpPr/>
          <p:nvPr/>
        </p:nvSpPr>
        <p:spPr bwMode="auto">
          <a:xfrm>
            <a:off x="419858" y="481377"/>
            <a:ext cx="43051483" cy="4897869"/>
          </a:xfrm>
          <a:prstGeom prst="rect">
            <a:avLst/>
          </a:prstGeom>
          <a:solidFill>
            <a:schemeClr val="accent5">
              <a:lumMod val="90000"/>
            </a:schemeClr>
          </a:solidFill>
          <a:ln w="101600" cap="flat" cmpd="sng" algn="ctr">
            <a:noFill/>
            <a:prstDash val="solid"/>
            <a:round/>
            <a:headEnd type="none" w="med" len="med"/>
            <a:tailEnd type="none" w="med" len="med"/>
          </a:ln>
          <a:effectLst/>
        </p:spPr>
        <p:txBody>
          <a:bodyPr vert="eaVert" wrap="none" lIns="107052" tIns="53526" rIns="107052" bIns="53526" numCol="1" rtlCol="0" anchor="ctr" anchorCtr="0" compatLnSpc="1">
            <a:prstTxWarp prst="textNoShape">
              <a:avLst/>
            </a:prstTxWarp>
          </a:bodyPr>
          <a:lstStyle/>
          <a:p>
            <a:pPr algn="ctr" defTabSz="1146687"/>
            <a:endParaRPr lang="en-US" sz="2224" dirty="0"/>
          </a:p>
        </p:txBody>
      </p:sp>
      <p:sp>
        <p:nvSpPr>
          <p:cNvPr id="4" name="Rectangle 3">
            <a:extLst>
              <a:ext uri="{FF2B5EF4-FFF2-40B4-BE49-F238E27FC236}">
                <a16:creationId xmlns:a16="http://schemas.microsoft.com/office/drawing/2014/main" xmlns="" id="{AFB39B5A-10E1-404D-99C0-9300039B4C6A}"/>
              </a:ext>
            </a:extLst>
          </p:cNvPr>
          <p:cNvSpPr/>
          <p:nvPr/>
        </p:nvSpPr>
        <p:spPr bwMode="auto">
          <a:xfrm>
            <a:off x="390524" y="5680909"/>
            <a:ext cx="14799129" cy="8922792"/>
          </a:xfrm>
          <a:prstGeom prst="rect">
            <a:avLst/>
          </a:prstGeom>
          <a:solidFill>
            <a:schemeClr val="accent5">
              <a:lumMod val="90000"/>
            </a:schemeClr>
          </a:solidFill>
          <a:ln w="101600" cap="flat" cmpd="sng" algn="ctr">
            <a:noFill/>
            <a:prstDash val="solid"/>
            <a:round/>
            <a:headEnd type="none" w="med" len="med"/>
            <a:tailEnd type="none" w="med" len="med"/>
          </a:ln>
          <a:effectLst/>
        </p:spPr>
        <p:txBody>
          <a:bodyPr vert="eaVert" wrap="none" lIns="107052" tIns="53526" rIns="107052" bIns="53526" numCol="1" rtlCol="0" anchor="ctr" anchorCtr="0" compatLnSpc="1">
            <a:prstTxWarp prst="textNoShape">
              <a:avLst/>
            </a:prstTxWarp>
          </a:bodyPr>
          <a:lstStyle/>
          <a:p>
            <a:pPr algn="ctr" defTabSz="1146687"/>
            <a:endParaRPr lang="en-US" sz="2224" dirty="0"/>
          </a:p>
        </p:txBody>
      </p:sp>
      <p:sp>
        <p:nvSpPr>
          <p:cNvPr id="2050" name="Text Box 338"/>
          <p:cNvSpPr txBox="1">
            <a:spLocks noChangeArrowheads="1"/>
          </p:cNvSpPr>
          <p:nvPr/>
        </p:nvSpPr>
        <p:spPr bwMode="auto">
          <a:xfrm>
            <a:off x="3801377" y="550028"/>
            <a:ext cx="36792578" cy="2311017"/>
          </a:xfrm>
          <a:prstGeom prst="rect">
            <a:avLst/>
          </a:prstGeom>
          <a:noFill/>
          <a:ln w="9525">
            <a:noFill/>
            <a:miter lim="800000"/>
            <a:headEnd/>
            <a:tailEnd/>
          </a:ln>
        </p:spPr>
        <p:txBody>
          <a:bodyPr wrap="square" lIns="76452" tIns="38227" rIns="76452" bIns="38227">
            <a:spAutoFit/>
          </a:bodyPr>
          <a:lstStyle/>
          <a:p>
            <a:pPr algn="ctr" defTabSz="891778"/>
            <a:r>
              <a:rPr lang="en-US" sz="7258" b="1" dirty="0"/>
              <a:t>Conductivity has a significant negative impact on nest site selection of </a:t>
            </a:r>
          </a:p>
          <a:p>
            <a:pPr algn="ctr" defTabSz="891778"/>
            <a:r>
              <a:rPr lang="en-US" sz="7258" b="1" i="1" dirty="0" err="1"/>
              <a:t>Malaclemys</a:t>
            </a:r>
            <a:r>
              <a:rPr lang="en-US" sz="7258" b="1" i="1" dirty="0"/>
              <a:t> terrapin terrapin</a:t>
            </a:r>
            <a:endParaRPr lang="en-US" sz="7258" b="1" dirty="0"/>
          </a:p>
        </p:txBody>
      </p:sp>
      <p:sp>
        <p:nvSpPr>
          <p:cNvPr id="2051" name="Text Box 340"/>
          <p:cNvSpPr txBox="1">
            <a:spLocks noChangeArrowheads="1"/>
          </p:cNvSpPr>
          <p:nvPr/>
        </p:nvSpPr>
        <p:spPr bwMode="auto">
          <a:xfrm>
            <a:off x="7936510" y="2922468"/>
            <a:ext cx="28083934" cy="869854"/>
          </a:xfrm>
          <a:prstGeom prst="rect">
            <a:avLst/>
          </a:prstGeom>
          <a:noFill/>
          <a:ln w="9525">
            <a:noFill/>
            <a:miter lim="800000"/>
            <a:headEnd/>
            <a:tailEnd/>
          </a:ln>
        </p:spPr>
        <p:txBody>
          <a:bodyPr lIns="76452" tIns="38227" rIns="76452" bIns="38227">
            <a:spAutoFit/>
          </a:bodyPr>
          <a:lstStyle/>
          <a:p>
            <a:pPr algn="ctr" defTabSz="891778">
              <a:spcBef>
                <a:spcPct val="50000"/>
              </a:spcBef>
            </a:pPr>
            <a:r>
              <a:rPr lang="en-US" sz="5151" i="1" dirty="0"/>
              <a:t>Emma Applegate</a:t>
            </a:r>
            <a:r>
              <a:rPr lang="en-US" sz="5151" i="1" baseline="30000" dirty="0"/>
              <a:t>1,2</a:t>
            </a:r>
            <a:r>
              <a:rPr lang="en-US" sz="5151" i="1" dirty="0"/>
              <a:t> and Dr. John Wnek</a:t>
            </a:r>
            <a:r>
              <a:rPr lang="en-US" sz="5151" i="1" baseline="30000" dirty="0"/>
              <a:t>1</a:t>
            </a:r>
            <a:endParaRPr lang="en-US" sz="5151" i="1" dirty="0"/>
          </a:p>
        </p:txBody>
      </p:sp>
      <p:sp>
        <p:nvSpPr>
          <p:cNvPr id="2052" name="Rectangle 362"/>
          <p:cNvSpPr>
            <a:spLocks noChangeArrowheads="1"/>
          </p:cNvSpPr>
          <p:nvPr/>
        </p:nvSpPr>
        <p:spPr bwMode="auto">
          <a:xfrm>
            <a:off x="428000" y="5781568"/>
            <a:ext cx="14798219" cy="876720"/>
          </a:xfrm>
          <a:prstGeom prst="rect">
            <a:avLst/>
          </a:prstGeom>
          <a:noFill/>
          <a:ln w="9525">
            <a:noFill/>
            <a:miter lim="800000"/>
            <a:headEnd/>
            <a:tailEnd/>
          </a:ln>
        </p:spPr>
        <p:txBody>
          <a:bodyPr wrap="square" lIns="83254" tIns="41627" rIns="83254" bIns="41627">
            <a:spAutoFit/>
          </a:bodyPr>
          <a:lstStyle/>
          <a:p>
            <a:pPr algn="ctr"/>
            <a:r>
              <a:rPr lang="en-US" sz="5151" b="1" dirty="0"/>
              <a:t>Abstract</a:t>
            </a:r>
          </a:p>
        </p:txBody>
      </p:sp>
      <p:sp>
        <p:nvSpPr>
          <p:cNvPr id="2054" name="Rectangle 482"/>
          <p:cNvSpPr>
            <a:spLocks noChangeArrowheads="1"/>
          </p:cNvSpPr>
          <p:nvPr/>
        </p:nvSpPr>
        <p:spPr bwMode="auto">
          <a:xfrm>
            <a:off x="14839668" y="7287976"/>
            <a:ext cx="7837311" cy="415376"/>
          </a:xfrm>
          <a:prstGeom prst="rect">
            <a:avLst/>
          </a:prstGeom>
          <a:noFill/>
          <a:ln w="9525">
            <a:noFill/>
            <a:miter lim="800000"/>
            <a:headEnd/>
            <a:tailEnd/>
          </a:ln>
        </p:spPr>
        <p:txBody>
          <a:bodyPr lIns="83254" tIns="41627" rIns="83254" bIns="41627">
            <a:spAutoFit/>
          </a:bodyPr>
          <a:lstStyle/>
          <a:p>
            <a:pPr algn="ctr"/>
            <a:endParaRPr lang="en-US" sz="2153"/>
          </a:p>
        </p:txBody>
      </p:sp>
      <p:sp>
        <p:nvSpPr>
          <p:cNvPr id="2058" name="Rectangle 141"/>
          <p:cNvSpPr>
            <a:spLocks noChangeArrowheads="1"/>
          </p:cNvSpPr>
          <p:nvPr/>
        </p:nvSpPr>
        <p:spPr bwMode="auto">
          <a:xfrm>
            <a:off x="21780553" y="12859170"/>
            <a:ext cx="499443" cy="84132"/>
          </a:xfrm>
          <a:prstGeom prst="rect">
            <a:avLst/>
          </a:prstGeom>
          <a:noFill/>
          <a:ln w="9525" algn="ctr">
            <a:noFill/>
            <a:miter lim="800000"/>
            <a:headEnd/>
            <a:tailEnd/>
          </a:ln>
        </p:spPr>
        <p:txBody>
          <a:bodyPr vert="eaVert" wrap="none" lIns="83254" tIns="41627" rIns="83254" bIns="41627" anchor="ctr">
            <a:spAutoFit/>
          </a:bodyPr>
          <a:lstStyle/>
          <a:p>
            <a:pPr algn="ctr"/>
            <a:endParaRPr lang="en-US" sz="2153"/>
          </a:p>
        </p:txBody>
      </p:sp>
      <p:sp>
        <p:nvSpPr>
          <p:cNvPr id="13" name="Rectangle 12">
            <a:extLst>
              <a:ext uri="{FF2B5EF4-FFF2-40B4-BE49-F238E27FC236}">
                <a16:creationId xmlns:a16="http://schemas.microsoft.com/office/drawing/2014/main" xmlns="" id="{7A24BFAF-A028-4DF8-A742-F9925DA69EEB}"/>
              </a:ext>
            </a:extLst>
          </p:cNvPr>
          <p:cNvSpPr/>
          <p:nvPr/>
        </p:nvSpPr>
        <p:spPr bwMode="auto">
          <a:xfrm>
            <a:off x="391886" y="14905364"/>
            <a:ext cx="14797767" cy="14899133"/>
          </a:xfrm>
          <a:prstGeom prst="rect">
            <a:avLst/>
          </a:prstGeom>
          <a:solidFill>
            <a:schemeClr val="accent5">
              <a:lumMod val="90000"/>
            </a:schemeClr>
          </a:solidFill>
          <a:ln w="101600" cap="flat" cmpd="sng" algn="ctr">
            <a:noFill/>
            <a:prstDash val="solid"/>
            <a:round/>
            <a:headEnd type="none" w="med" len="med"/>
            <a:tailEnd type="none" w="med" len="med"/>
          </a:ln>
          <a:effectLst/>
        </p:spPr>
        <p:txBody>
          <a:bodyPr vert="eaVert" wrap="none" lIns="107052" tIns="53526" rIns="107052" bIns="53526" numCol="1" rtlCol="0" anchor="ctr" anchorCtr="0" compatLnSpc="1">
            <a:prstTxWarp prst="textNoShape">
              <a:avLst/>
            </a:prstTxWarp>
          </a:bodyPr>
          <a:lstStyle/>
          <a:p>
            <a:pPr algn="ctr" defTabSz="1146687"/>
            <a:endParaRPr lang="en-US" sz="2224" dirty="0"/>
          </a:p>
        </p:txBody>
      </p:sp>
      <p:sp>
        <p:nvSpPr>
          <p:cNvPr id="3" name="TextBox 2">
            <a:extLst>
              <a:ext uri="{FF2B5EF4-FFF2-40B4-BE49-F238E27FC236}">
                <a16:creationId xmlns:a16="http://schemas.microsoft.com/office/drawing/2014/main" xmlns="" id="{5E837B30-779C-434E-89A7-4CB680D608F3}"/>
              </a:ext>
            </a:extLst>
          </p:cNvPr>
          <p:cNvSpPr txBox="1"/>
          <p:nvPr/>
        </p:nvSpPr>
        <p:spPr>
          <a:xfrm>
            <a:off x="390524" y="14872453"/>
            <a:ext cx="14805974" cy="1317412"/>
          </a:xfrm>
          <a:prstGeom prst="rect">
            <a:avLst/>
          </a:prstGeom>
          <a:noFill/>
        </p:spPr>
        <p:txBody>
          <a:bodyPr wrap="square" rtlCol="0">
            <a:spAutoFit/>
          </a:bodyPr>
          <a:lstStyle/>
          <a:p>
            <a:pPr algn="ctr"/>
            <a:r>
              <a:rPr lang="en-US" sz="5151" b="1" dirty="0"/>
              <a:t>Introduction</a:t>
            </a:r>
            <a:endParaRPr lang="en-US" sz="5619" b="1" dirty="0"/>
          </a:p>
          <a:p>
            <a:endParaRPr lang="en-US" sz="2810" dirty="0"/>
          </a:p>
        </p:txBody>
      </p:sp>
      <p:sp>
        <p:nvSpPr>
          <p:cNvPr id="23" name="Rectangle 22">
            <a:extLst>
              <a:ext uri="{FF2B5EF4-FFF2-40B4-BE49-F238E27FC236}">
                <a16:creationId xmlns:a16="http://schemas.microsoft.com/office/drawing/2014/main" xmlns="" id="{BFC163E5-90B2-40FC-A32E-8109A67B1616}"/>
              </a:ext>
            </a:extLst>
          </p:cNvPr>
          <p:cNvSpPr/>
          <p:nvPr/>
        </p:nvSpPr>
        <p:spPr bwMode="auto">
          <a:xfrm>
            <a:off x="15408240" y="5686068"/>
            <a:ext cx="12971172" cy="10480082"/>
          </a:xfrm>
          <a:prstGeom prst="rect">
            <a:avLst/>
          </a:prstGeom>
          <a:solidFill>
            <a:schemeClr val="accent5">
              <a:lumMod val="90000"/>
            </a:schemeClr>
          </a:solidFill>
          <a:ln w="101600" cap="flat" cmpd="sng" algn="ctr">
            <a:noFill/>
            <a:prstDash val="solid"/>
            <a:round/>
            <a:headEnd type="none" w="med" len="med"/>
            <a:tailEnd type="none" w="med" len="med"/>
          </a:ln>
          <a:effectLst/>
        </p:spPr>
        <p:txBody>
          <a:bodyPr vert="eaVert" wrap="none" lIns="107052" tIns="53526" rIns="107052" bIns="53526" numCol="1" rtlCol="0" anchor="ctr" anchorCtr="0" compatLnSpc="1">
            <a:prstTxWarp prst="textNoShape">
              <a:avLst/>
            </a:prstTxWarp>
          </a:bodyPr>
          <a:lstStyle/>
          <a:p>
            <a:pPr algn="ctr" defTabSz="1146687"/>
            <a:endParaRPr lang="en-US" sz="2224" dirty="0"/>
          </a:p>
        </p:txBody>
      </p:sp>
      <p:sp>
        <p:nvSpPr>
          <p:cNvPr id="27" name="Rectangle 26">
            <a:extLst>
              <a:ext uri="{FF2B5EF4-FFF2-40B4-BE49-F238E27FC236}">
                <a16:creationId xmlns:a16="http://schemas.microsoft.com/office/drawing/2014/main" xmlns="" id="{9CFF7AE8-6E64-4830-8601-5E72EF7EAB46}"/>
              </a:ext>
            </a:extLst>
          </p:cNvPr>
          <p:cNvSpPr/>
          <p:nvPr/>
        </p:nvSpPr>
        <p:spPr bwMode="auto">
          <a:xfrm>
            <a:off x="28570473" y="5674675"/>
            <a:ext cx="14900868" cy="5774889"/>
          </a:xfrm>
          <a:prstGeom prst="rect">
            <a:avLst/>
          </a:prstGeom>
          <a:solidFill>
            <a:schemeClr val="accent5">
              <a:lumMod val="90000"/>
            </a:schemeClr>
          </a:solidFill>
          <a:ln w="101600" cap="flat" cmpd="sng" algn="ctr">
            <a:noFill/>
            <a:prstDash val="solid"/>
            <a:round/>
            <a:headEnd type="none" w="med" len="med"/>
            <a:tailEnd type="none" w="med" len="med"/>
          </a:ln>
          <a:effectLst/>
        </p:spPr>
        <p:txBody>
          <a:bodyPr vert="eaVert" wrap="none" lIns="107052" tIns="53526" rIns="107052" bIns="53526" numCol="1" rtlCol="0" anchor="ctr" anchorCtr="0" compatLnSpc="1">
            <a:prstTxWarp prst="textNoShape">
              <a:avLst/>
            </a:prstTxWarp>
          </a:bodyPr>
          <a:lstStyle/>
          <a:p>
            <a:pPr algn="ctr" defTabSz="1146687"/>
            <a:endParaRPr lang="en-US" sz="2224" dirty="0"/>
          </a:p>
        </p:txBody>
      </p:sp>
      <p:sp>
        <p:nvSpPr>
          <p:cNvPr id="28" name="Rectangle 27">
            <a:extLst>
              <a:ext uri="{FF2B5EF4-FFF2-40B4-BE49-F238E27FC236}">
                <a16:creationId xmlns:a16="http://schemas.microsoft.com/office/drawing/2014/main" xmlns="" id="{879C1223-F577-4D5E-9743-AEC24BBC493E}"/>
              </a:ext>
            </a:extLst>
          </p:cNvPr>
          <p:cNvSpPr/>
          <p:nvPr/>
        </p:nvSpPr>
        <p:spPr bwMode="auto">
          <a:xfrm>
            <a:off x="28567323" y="11618359"/>
            <a:ext cx="14904017" cy="8407596"/>
          </a:xfrm>
          <a:prstGeom prst="rect">
            <a:avLst/>
          </a:prstGeom>
          <a:solidFill>
            <a:schemeClr val="accent5">
              <a:lumMod val="90000"/>
            </a:schemeClr>
          </a:solidFill>
          <a:ln w="101600" cap="flat" cmpd="sng" algn="ctr">
            <a:noFill/>
            <a:prstDash val="solid"/>
            <a:round/>
            <a:headEnd type="none" w="med" len="med"/>
            <a:tailEnd type="none" w="med" len="med"/>
          </a:ln>
          <a:effectLst/>
        </p:spPr>
        <p:txBody>
          <a:bodyPr vert="eaVert" wrap="none" lIns="107052" tIns="53526" rIns="107052" bIns="53526" numCol="1" rtlCol="0" anchor="ctr" anchorCtr="0" compatLnSpc="1">
            <a:prstTxWarp prst="textNoShape">
              <a:avLst/>
            </a:prstTxWarp>
          </a:bodyPr>
          <a:lstStyle/>
          <a:p>
            <a:pPr algn="ctr" defTabSz="1146687"/>
            <a:endParaRPr lang="en-US" sz="2224" dirty="0"/>
          </a:p>
        </p:txBody>
      </p:sp>
      <p:sp>
        <p:nvSpPr>
          <p:cNvPr id="29" name="Rectangle 28">
            <a:extLst>
              <a:ext uri="{FF2B5EF4-FFF2-40B4-BE49-F238E27FC236}">
                <a16:creationId xmlns:a16="http://schemas.microsoft.com/office/drawing/2014/main" xmlns="" id="{CF44C3A1-18DF-43D7-8A79-749A9B7EBE07}"/>
              </a:ext>
            </a:extLst>
          </p:cNvPr>
          <p:cNvSpPr/>
          <p:nvPr/>
        </p:nvSpPr>
        <p:spPr bwMode="auto">
          <a:xfrm>
            <a:off x="28569356" y="20179698"/>
            <a:ext cx="14901986" cy="3800524"/>
          </a:xfrm>
          <a:prstGeom prst="rect">
            <a:avLst/>
          </a:prstGeom>
          <a:solidFill>
            <a:schemeClr val="accent5">
              <a:lumMod val="90000"/>
            </a:schemeClr>
          </a:solidFill>
          <a:ln w="101600" cap="flat" cmpd="sng" algn="ctr">
            <a:noFill/>
            <a:prstDash val="solid"/>
            <a:round/>
            <a:headEnd type="none" w="med" len="med"/>
            <a:tailEnd type="none" w="med" len="med"/>
          </a:ln>
          <a:effectLst/>
        </p:spPr>
        <p:txBody>
          <a:bodyPr vert="eaVert" wrap="none" lIns="107052" tIns="53526" rIns="107052" bIns="53526" numCol="1" rtlCol="0" anchor="ctr" anchorCtr="0" compatLnSpc="1">
            <a:prstTxWarp prst="textNoShape">
              <a:avLst/>
            </a:prstTxWarp>
          </a:bodyPr>
          <a:lstStyle/>
          <a:p>
            <a:pPr algn="ctr" defTabSz="1146687"/>
            <a:endParaRPr lang="en-US" sz="2224" dirty="0"/>
          </a:p>
        </p:txBody>
      </p:sp>
      <p:sp>
        <p:nvSpPr>
          <p:cNvPr id="30" name="TextBox 29">
            <a:extLst>
              <a:ext uri="{FF2B5EF4-FFF2-40B4-BE49-F238E27FC236}">
                <a16:creationId xmlns:a16="http://schemas.microsoft.com/office/drawing/2014/main" xmlns="" id="{E67FFA2A-451C-46E7-969D-41A9BCE1EEFD}"/>
              </a:ext>
            </a:extLst>
          </p:cNvPr>
          <p:cNvSpPr txBox="1"/>
          <p:nvPr/>
        </p:nvSpPr>
        <p:spPr>
          <a:xfrm>
            <a:off x="28569355" y="5702323"/>
            <a:ext cx="14790300" cy="884986"/>
          </a:xfrm>
          <a:prstGeom prst="rect">
            <a:avLst/>
          </a:prstGeom>
          <a:noFill/>
        </p:spPr>
        <p:txBody>
          <a:bodyPr wrap="square" rtlCol="0">
            <a:spAutoFit/>
          </a:bodyPr>
          <a:lstStyle/>
          <a:p>
            <a:pPr algn="ctr"/>
            <a:r>
              <a:rPr lang="en-US" sz="5151" b="1" dirty="0"/>
              <a:t>Discussion</a:t>
            </a:r>
          </a:p>
        </p:txBody>
      </p:sp>
      <p:sp>
        <p:nvSpPr>
          <p:cNvPr id="31" name="Rectangle 30">
            <a:extLst>
              <a:ext uri="{FF2B5EF4-FFF2-40B4-BE49-F238E27FC236}">
                <a16:creationId xmlns:a16="http://schemas.microsoft.com/office/drawing/2014/main" xmlns="" id="{9001BD5E-8431-49A7-95C2-A082E45D8548}"/>
              </a:ext>
            </a:extLst>
          </p:cNvPr>
          <p:cNvSpPr/>
          <p:nvPr/>
        </p:nvSpPr>
        <p:spPr bwMode="auto">
          <a:xfrm>
            <a:off x="28567323" y="24231599"/>
            <a:ext cx="14904017" cy="8136771"/>
          </a:xfrm>
          <a:prstGeom prst="rect">
            <a:avLst/>
          </a:prstGeom>
          <a:solidFill>
            <a:schemeClr val="accent5">
              <a:lumMod val="90000"/>
            </a:schemeClr>
          </a:solidFill>
          <a:ln w="101600" cap="flat" cmpd="sng" algn="ctr">
            <a:noFill/>
            <a:prstDash val="solid"/>
            <a:round/>
            <a:headEnd type="none" w="med" len="med"/>
            <a:tailEnd type="none" w="med" len="med"/>
          </a:ln>
          <a:effectLst/>
        </p:spPr>
        <p:txBody>
          <a:bodyPr vert="eaVert" wrap="none" lIns="107052" tIns="53526" rIns="107052" bIns="53526" numCol="1" rtlCol="0" anchor="ctr" anchorCtr="0" compatLnSpc="1">
            <a:prstTxWarp prst="textNoShape">
              <a:avLst/>
            </a:prstTxWarp>
          </a:bodyPr>
          <a:lstStyle/>
          <a:p>
            <a:pPr algn="ctr" defTabSz="1146687"/>
            <a:endParaRPr lang="en-US" sz="2224" dirty="0"/>
          </a:p>
        </p:txBody>
      </p:sp>
      <p:sp>
        <p:nvSpPr>
          <p:cNvPr id="32" name="TextBox 31">
            <a:extLst>
              <a:ext uri="{FF2B5EF4-FFF2-40B4-BE49-F238E27FC236}">
                <a16:creationId xmlns:a16="http://schemas.microsoft.com/office/drawing/2014/main" xmlns="" id="{6F86111A-95EC-4EE2-8908-EC0FA18EB616}"/>
              </a:ext>
            </a:extLst>
          </p:cNvPr>
          <p:cNvSpPr txBox="1"/>
          <p:nvPr/>
        </p:nvSpPr>
        <p:spPr>
          <a:xfrm>
            <a:off x="28567323" y="20228447"/>
            <a:ext cx="14888535" cy="884858"/>
          </a:xfrm>
          <a:prstGeom prst="rect">
            <a:avLst/>
          </a:prstGeom>
          <a:noFill/>
        </p:spPr>
        <p:txBody>
          <a:bodyPr wrap="square" rtlCol="0">
            <a:spAutoFit/>
          </a:bodyPr>
          <a:lstStyle/>
          <a:p>
            <a:pPr algn="ctr"/>
            <a:r>
              <a:rPr lang="en-US" sz="5150" b="1" dirty="0"/>
              <a:t>Acknowledgements</a:t>
            </a:r>
          </a:p>
        </p:txBody>
      </p:sp>
      <p:sp>
        <p:nvSpPr>
          <p:cNvPr id="41" name="TextBox 40">
            <a:extLst>
              <a:ext uri="{FF2B5EF4-FFF2-40B4-BE49-F238E27FC236}">
                <a16:creationId xmlns:a16="http://schemas.microsoft.com/office/drawing/2014/main" xmlns="" id="{D7F8BCE5-1BEC-4E4B-8038-2D92CA318391}"/>
              </a:ext>
            </a:extLst>
          </p:cNvPr>
          <p:cNvSpPr txBox="1"/>
          <p:nvPr/>
        </p:nvSpPr>
        <p:spPr>
          <a:xfrm>
            <a:off x="28569356" y="24247641"/>
            <a:ext cx="14886502" cy="1317284"/>
          </a:xfrm>
          <a:prstGeom prst="rect">
            <a:avLst/>
          </a:prstGeom>
          <a:noFill/>
        </p:spPr>
        <p:txBody>
          <a:bodyPr wrap="square" rtlCol="0">
            <a:spAutoFit/>
          </a:bodyPr>
          <a:lstStyle/>
          <a:p>
            <a:pPr algn="ctr"/>
            <a:r>
              <a:rPr lang="en-US" sz="5150" b="1" dirty="0"/>
              <a:t>References</a:t>
            </a:r>
          </a:p>
          <a:p>
            <a:pPr indent="-535244"/>
            <a:endParaRPr lang="en-US" sz="2810" dirty="0"/>
          </a:p>
        </p:txBody>
      </p:sp>
      <p:sp>
        <p:nvSpPr>
          <p:cNvPr id="10" name="TextBox 9">
            <a:extLst>
              <a:ext uri="{FF2B5EF4-FFF2-40B4-BE49-F238E27FC236}">
                <a16:creationId xmlns:a16="http://schemas.microsoft.com/office/drawing/2014/main" xmlns="" id="{7F9962F2-55C9-4505-8C8C-4560725163B8}"/>
              </a:ext>
            </a:extLst>
          </p:cNvPr>
          <p:cNvSpPr txBox="1"/>
          <p:nvPr/>
        </p:nvSpPr>
        <p:spPr>
          <a:xfrm>
            <a:off x="15480696" y="5938470"/>
            <a:ext cx="12865004" cy="884986"/>
          </a:xfrm>
          <a:prstGeom prst="rect">
            <a:avLst/>
          </a:prstGeom>
          <a:noFill/>
        </p:spPr>
        <p:txBody>
          <a:bodyPr wrap="square" rtlCol="0">
            <a:spAutoFit/>
          </a:bodyPr>
          <a:lstStyle/>
          <a:p>
            <a:pPr algn="ctr"/>
            <a:r>
              <a:rPr lang="en-US" sz="5151" b="1" dirty="0"/>
              <a:t>Methods</a:t>
            </a:r>
            <a:endParaRPr lang="en-US" sz="4215" b="1" dirty="0"/>
          </a:p>
        </p:txBody>
      </p:sp>
      <p:pic>
        <p:nvPicPr>
          <p:cNvPr id="34" name="Picture 33">
            <a:extLst>
              <a:ext uri="{FF2B5EF4-FFF2-40B4-BE49-F238E27FC236}">
                <a16:creationId xmlns:a16="http://schemas.microsoft.com/office/drawing/2014/main" xmlns="" id="{698FBD72-974F-4DDA-8775-F14684CCD490}"/>
              </a:ext>
            </a:extLst>
          </p:cNvPr>
          <p:cNvPicPr>
            <a:picLocks noChangeAspect="1"/>
          </p:cNvPicPr>
          <p:nvPr/>
        </p:nvPicPr>
        <p:blipFill rotWithShape="1">
          <a:blip r:embed="rId3">
            <a:extLst>
              <a:ext uri="{28A0092B-C50C-407E-A947-70E740481C1C}">
                <a14:useLocalDpi xmlns:a14="http://schemas.microsoft.com/office/drawing/2010/main" val="0"/>
              </a:ext>
            </a:extLst>
          </a:blip>
          <a:srcRect r="69577"/>
          <a:stretch/>
        </p:blipFill>
        <p:spPr>
          <a:xfrm>
            <a:off x="843132" y="1628920"/>
            <a:ext cx="3045950" cy="2944693"/>
          </a:xfrm>
          <a:prstGeom prst="rect">
            <a:avLst/>
          </a:prstGeom>
        </p:spPr>
      </p:pic>
      <p:pic>
        <p:nvPicPr>
          <p:cNvPr id="36" name="Picture 35">
            <a:extLst>
              <a:ext uri="{FF2B5EF4-FFF2-40B4-BE49-F238E27FC236}">
                <a16:creationId xmlns:a16="http://schemas.microsoft.com/office/drawing/2014/main" xmlns="" id="{D56E69EE-A991-4F90-B3FC-7F5F28BF828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86266" y="1900956"/>
            <a:ext cx="7430419" cy="2322006"/>
          </a:xfrm>
          <a:prstGeom prst="rect">
            <a:avLst/>
          </a:prstGeom>
        </p:spPr>
      </p:pic>
      <p:sp>
        <p:nvSpPr>
          <p:cNvPr id="7" name="TextBox 6">
            <a:extLst>
              <a:ext uri="{FF2B5EF4-FFF2-40B4-BE49-F238E27FC236}">
                <a16:creationId xmlns:a16="http://schemas.microsoft.com/office/drawing/2014/main" xmlns="" id="{01016934-D21C-462E-8E09-6E9B26E53112}"/>
              </a:ext>
            </a:extLst>
          </p:cNvPr>
          <p:cNvSpPr txBox="1"/>
          <p:nvPr/>
        </p:nvSpPr>
        <p:spPr>
          <a:xfrm flipH="1">
            <a:off x="28569354" y="21087711"/>
            <a:ext cx="14901986" cy="3018199"/>
          </a:xfrm>
          <a:prstGeom prst="rect">
            <a:avLst/>
          </a:prstGeom>
          <a:noFill/>
        </p:spPr>
        <p:txBody>
          <a:bodyPr wrap="square" rtlCol="0">
            <a:spAutoFit/>
          </a:bodyPr>
          <a:lstStyle/>
          <a:p>
            <a:r>
              <a:rPr lang="en-US" sz="2810" dirty="0"/>
              <a:t>I would like to thank Colby Capri, Nick </a:t>
            </a:r>
            <a:r>
              <a:rPr lang="en-US" sz="2810" dirty="0" err="1"/>
              <a:t>DeGennaro</a:t>
            </a:r>
            <a:r>
              <a:rPr lang="en-US" sz="2810" dirty="0"/>
              <a:t>, Darren </a:t>
            </a:r>
            <a:r>
              <a:rPr lang="en-US" sz="2810" dirty="0" err="1"/>
              <a:t>Dorris</a:t>
            </a:r>
            <a:r>
              <a:rPr lang="en-US" sz="2810" dirty="0"/>
              <a:t>, Mae Henry, Jim Merritt, Jackie and Tony </a:t>
            </a:r>
            <a:r>
              <a:rPr lang="en-US" sz="2810" dirty="0" err="1"/>
              <a:t>Rainero</a:t>
            </a:r>
            <a:r>
              <a:rPr lang="en-US" sz="2810" dirty="0"/>
              <a:t>, and the program interns of Sedge Island for assistance in the field. I would also like to thank New Jersey Fish and Wildlife for allowing usage of Sedge Island. And, most importantly, I would like to give a tremendous thanks to Dr. John </a:t>
            </a:r>
            <a:r>
              <a:rPr lang="en-US" sz="2810" dirty="0" err="1"/>
              <a:t>Wnek</a:t>
            </a:r>
            <a:r>
              <a:rPr lang="en-US" sz="2810" dirty="0"/>
              <a:t>, who assisted me throughout the project, and Karen Byrne, who put me on the path towards Project Terrapin, for moral support and help throughout my stay at Sedge Island.</a:t>
            </a:r>
          </a:p>
          <a:p>
            <a:endParaRPr lang="en-US" sz="2153" dirty="0"/>
          </a:p>
        </p:txBody>
      </p:sp>
      <p:sp>
        <p:nvSpPr>
          <p:cNvPr id="8" name="TextBox 7">
            <a:extLst>
              <a:ext uri="{FF2B5EF4-FFF2-40B4-BE49-F238E27FC236}">
                <a16:creationId xmlns:a16="http://schemas.microsoft.com/office/drawing/2014/main" xmlns="" id="{73A06CB4-DD31-4DB8-ACCF-B04B821D5FE4}"/>
              </a:ext>
            </a:extLst>
          </p:cNvPr>
          <p:cNvSpPr txBox="1"/>
          <p:nvPr/>
        </p:nvSpPr>
        <p:spPr>
          <a:xfrm>
            <a:off x="408835" y="15639039"/>
            <a:ext cx="14741344" cy="12599475"/>
          </a:xfrm>
          <a:prstGeom prst="rect">
            <a:avLst/>
          </a:prstGeom>
          <a:noFill/>
        </p:spPr>
        <p:txBody>
          <a:bodyPr wrap="square" rtlCol="0">
            <a:spAutoFit/>
          </a:bodyPr>
          <a:lstStyle/>
          <a:p>
            <a:r>
              <a:rPr lang="en-US" sz="4400" b="1" dirty="0"/>
              <a:t>Northern Diamondback Terrapin</a:t>
            </a:r>
          </a:p>
          <a:p>
            <a:pPr marL="401433" indent="-401433">
              <a:buFont typeface="Arial" panose="020B0604020202020204" pitchFamily="34" charset="0"/>
              <a:buChar char="•"/>
            </a:pPr>
            <a:r>
              <a:rPr lang="en-US" sz="2810" i="1" dirty="0" err="1"/>
              <a:t>Malaclemys</a:t>
            </a:r>
            <a:r>
              <a:rPr lang="en-US" sz="2810" i="1" dirty="0"/>
              <a:t> terrapin </a:t>
            </a:r>
            <a:r>
              <a:rPr lang="en-US" sz="2810" i="1" dirty="0" err="1"/>
              <a:t>terrapin</a:t>
            </a:r>
            <a:r>
              <a:rPr lang="en-US" sz="2810" dirty="0"/>
              <a:t>, known as the northern diamondback terrapin, is a subspecies of diamondback terrapin that ranges from Massachusetts to Cape Hatteras, North Carolina (Palmer and Cordes 1988).</a:t>
            </a:r>
          </a:p>
          <a:p>
            <a:pPr marL="401433" indent="-401433">
              <a:buFont typeface="Arial" panose="020B0604020202020204" pitchFamily="34" charset="0"/>
              <a:buChar char="•"/>
            </a:pPr>
            <a:r>
              <a:rPr lang="en-US" sz="2810" dirty="0"/>
              <a:t>Native to Barnegat Bay, terrapins are specific to brackish water environments.</a:t>
            </a:r>
          </a:p>
          <a:p>
            <a:pPr marL="401433" indent="-401433">
              <a:buFont typeface="Arial" panose="020B0604020202020204" pitchFamily="34" charset="0"/>
              <a:buChar char="•"/>
            </a:pPr>
            <a:r>
              <a:rPr lang="en-US" sz="2810" dirty="0"/>
              <a:t>Shoreline erosion, derelict crab traps, illegal harvesting, and vehicle collision threaten this species.</a:t>
            </a:r>
          </a:p>
          <a:p>
            <a:pPr marL="401433" indent="-401433">
              <a:buFont typeface="Arial" panose="020B0604020202020204" pitchFamily="34" charset="0"/>
              <a:buChar char="•"/>
            </a:pPr>
            <a:r>
              <a:rPr lang="en-US" sz="2810" dirty="0"/>
              <a:t>Like other turtles, terrapins exhibit nest-site philopatry and returns to the same sandy beaches each year (</a:t>
            </a:r>
            <a:r>
              <a:rPr lang="en-US" sz="2810" dirty="0" err="1"/>
              <a:t>Roosenburg</a:t>
            </a:r>
            <a:r>
              <a:rPr lang="en-US" sz="2810" dirty="0"/>
              <a:t> 1994). </a:t>
            </a:r>
          </a:p>
          <a:p>
            <a:pPr marL="401433" indent="-401433">
              <a:buFont typeface="Arial" panose="020B0604020202020204" pitchFamily="34" charset="0"/>
              <a:buChar char="•"/>
            </a:pPr>
            <a:r>
              <a:rPr lang="en-US" sz="2810" dirty="0"/>
              <a:t>Diamondback terrapins eat periwinkle snails, which feed on spartina found in estuaries and marsh ecosystems (Silliman and </a:t>
            </a:r>
            <a:r>
              <a:rPr lang="en-US" sz="2810" dirty="0" err="1"/>
              <a:t>Bertness</a:t>
            </a:r>
            <a:r>
              <a:rPr lang="en-US" sz="2810" dirty="0"/>
              <a:t> 2002).</a:t>
            </a:r>
          </a:p>
          <a:p>
            <a:r>
              <a:rPr lang="en-US" sz="4400" b="1" dirty="0"/>
              <a:t>Conductivity</a:t>
            </a:r>
            <a:endParaRPr lang="en-US" sz="3746" b="1" dirty="0"/>
          </a:p>
          <a:p>
            <a:pPr marL="401433" indent="-401433">
              <a:buFont typeface="Arial" panose="020B0604020202020204" pitchFamily="34" charset="0"/>
              <a:buChar char="•"/>
            </a:pPr>
            <a:r>
              <a:rPr lang="en-US" sz="2810" dirty="0"/>
              <a:t>As sea level rises and storm surges flood coastal areas, nesting habitat of the northern diamondback terrapin is altered. Diamondback terrapins have thin eggs which exchange water with the surrounding environment (Packard </a:t>
            </a:r>
            <a:r>
              <a:rPr lang="en-US" sz="2810" i="1" dirty="0"/>
              <a:t>et al.</a:t>
            </a:r>
            <a:r>
              <a:rPr lang="en-US" sz="2810" dirty="0"/>
              <a:t>, 1987; Cagle </a:t>
            </a:r>
            <a:r>
              <a:rPr lang="en-US" sz="2810" i="1" dirty="0"/>
              <a:t>et al.</a:t>
            </a:r>
            <a:r>
              <a:rPr lang="en-US" sz="2810" dirty="0"/>
              <a:t>, 1993; Wilson 1998; as cited by </a:t>
            </a:r>
            <a:r>
              <a:rPr lang="en-US" sz="2810" dirty="0" err="1"/>
              <a:t>Wnek</a:t>
            </a:r>
            <a:r>
              <a:rPr lang="en-US" sz="2810" dirty="0"/>
              <a:t> </a:t>
            </a:r>
            <a:r>
              <a:rPr lang="en-US" sz="2810" i="1" dirty="0"/>
              <a:t>et al. </a:t>
            </a:r>
            <a:r>
              <a:rPr lang="en-US" sz="2810" dirty="0"/>
              <a:t>2013).</a:t>
            </a:r>
          </a:p>
          <a:p>
            <a:pPr marL="401433" indent="-401433">
              <a:buFont typeface="Arial" panose="020B0604020202020204" pitchFamily="34" charset="0"/>
              <a:buChar char="•"/>
            </a:pPr>
            <a:r>
              <a:rPr lang="en-US" sz="2810" dirty="0"/>
              <a:t>High soil conductivity leads to egg failure, with no embryonic development after the first stage of development (</a:t>
            </a:r>
            <a:r>
              <a:rPr lang="en-US" sz="2810" dirty="0" err="1"/>
              <a:t>Wnek</a:t>
            </a:r>
            <a:r>
              <a:rPr lang="en-US" sz="2810" dirty="0"/>
              <a:t> 2010).</a:t>
            </a:r>
          </a:p>
          <a:p>
            <a:pPr marL="401433" indent="-401433">
              <a:buFont typeface="Arial" panose="020B0604020202020204" pitchFamily="34" charset="0"/>
              <a:buChar char="•"/>
            </a:pPr>
            <a:r>
              <a:rPr lang="en-US" sz="2810" dirty="0"/>
              <a:t>Habitat fragmentation limits the availability of nesting sites; potential remedies are dredge made islands. These islands have high salinities and need to be aged approximately 1 year (</a:t>
            </a:r>
            <a:r>
              <a:rPr lang="en-US" sz="2810" dirty="0" err="1"/>
              <a:t>Wnek</a:t>
            </a:r>
            <a:r>
              <a:rPr lang="en-US" sz="2810" dirty="0"/>
              <a:t> </a:t>
            </a:r>
            <a:r>
              <a:rPr lang="en-US" sz="2810" i="1" dirty="0"/>
              <a:t>et al.</a:t>
            </a:r>
            <a:r>
              <a:rPr lang="en-US" sz="2810" dirty="0"/>
              <a:t>, 2013).</a:t>
            </a:r>
          </a:p>
          <a:p>
            <a:pPr marL="401433" indent="-401433">
              <a:buFont typeface="Arial" panose="020B0604020202020204" pitchFamily="34" charset="0"/>
              <a:buChar char="•"/>
            </a:pPr>
            <a:r>
              <a:rPr lang="en-US" sz="2810" dirty="0"/>
              <a:t>Because eggs laid in dredge soil or areas affected by storm surges have a higher conductivity and thus a lower chance of survival, it is important to address whether or not the northern diamondback terrapin selects nesting area based on conductivity.</a:t>
            </a:r>
          </a:p>
          <a:p>
            <a:pPr marL="401433" indent="-401433">
              <a:buFont typeface="Arial" panose="020B0604020202020204" pitchFamily="34" charset="0"/>
              <a:buChar char="•"/>
            </a:pPr>
            <a:r>
              <a:rPr lang="en-US" sz="2810" dirty="0"/>
              <a:t>Previous studies suggest that conductivity does not impact nest site selection (</a:t>
            </a:r>
            <a:r>
              <a:rPr lang="en-US" sz="2810" dirty="0" err="1"/>
              <a:t>Gundermann</a:t>
            </a:r>
            <a:r>
              <a:rPr lang="en-US" sz="2810" dirty="0"/>
              <a:t> and </a:t>
            </a:r>
            <a:r>
              <a:rPr lang="en-US" sz="2810" dirty="0" err="1"/>
              <a:t>Wnek</a:t>
            </a:r>
            <a:r>
              <a:rPr lang="en-US" sz="2810" dirty="0"/>
              <a:t> 2015; Anderson and </a:t>
            </a:r>
            <a:r>
              <a:rPr lang="en-US" sz="2810" dirty="0" err="1"/>
              <a:t>Wnek</a:t>
            </a:r>
            <a:r>
              <a:rPr lang="en-US" sz="2810" dirty="0"/>
              <a:t> 2017).</a:t>
            </a:r>
          </a:p>
          <a:p>
            <a:pPr marL="401433" indent="-401433">
              <a:buFont typeface="Arial" panose="020B0604020202020204" pitchFamily="34" charset="0"/>
              <a:buChar char="•"/>
            </a:pPr>
            <a:endParaRPr lang="en-US" sz="2517" dirty="0"/>
          </a:p>
          <a:p>
            <a:pPr marL="401433" indent="-401433">
              <a:buFont typeface="Arial" panose="020B0604020202020204" pitchFamily="34" charset="0"/>
              <a:buChar char="•"/>
            </a:pPr>
            <a:endParaRPr lang="en-US" sz="2517" dirty="0"/>
          </a:p>
        </p:txBody>
      </p:sp>
      <p:sp>
        <p:nvSpPr>
          <p:cNvPr id="38" name="TextBox 37">
            <a:extLst>
              <a:ext uri="{FF2B5EF4-FFF2-40B4-BE49-F238E27FC236}">
                <a16:creationId xmlns:a16="http://schemas.microsoft.com/office/drawing/2014/main" xmlns="" id="{C7C205B0-6956-47DF-91E8-21AC547CADD0}"/>
              </a:ext>
            </a:extLst>
          </p:cNvPr>
          <p:cNvSpPr txBox="1"/>
          <p:nvPr/>
        </p:nvSpPr>
        <p:spPr>
          <a:xfrm>
            <a:off x="359302" y="30164999"/>
            <a:ext cx="14790877" cy="884986"/>
          </a:xfrm>
          <a:prstGeom prst="rect">
            <a:avLst/>
          </a:prstGeom>
          <a:noFill/>
        </p:spPr>
        <p:txBody>
          <a:bodyPr wrap="square" rtlCol="0">
            <a:spAutoFit/>
          </a:bodyPr>
          <a:lstStyle/>
          <a:p>
            <a:pPr algn="ctr"/>
            <a:r>
              <a:rPr lang="en-US" sz="5151" b="1" dirty="0"/>
              <a:t>Hypothesis</a:t>
            </a:r>
            <a:endParaRPr lang="en-US" sz="5619" b="1" dirty="0"/>
          </a:p>
        </p:txBody>
      </p:sp>
      <p:sp>
        <p:nvSpPr>
          <p:cNvPr id="39" name="TextBox 38">
            <a:extLst>
              <a:ext uri="{FF2B5EF4-FFF2-40B4-BE49-F238E27FC236}">
                <a16:creationId xmlns:a16="http://schemas.microsoft.com/office/drawing/2014/main" xmlns="" id="{AB6B591D-1FE2-4075-858D-F6F31023C42A}"/>
              </a:ext>
            </a:extLst>
          </p:cNvPr>
          <p:cNvSpPr txBox="1"/>
          <p:nvPr/>
        </p:nvSpPr>
        <p:spPr>
          <a:xfrm>
            <a:off x="435342" y="31073580"/>
            <a:ext cx="14790877" cy="1344535"/>
          </a:xfrm>
          <a:prstGeom prst="rect">
            <a:avLst/>
          </a:prstGeom>
          <a:noFill/>
        </p:spPr>
        <p:txBody>
          <a:bodyPr wrap="square" rtlCol="0">
            <a:spAutoFit/>
          </a:bodyPr>
          <a:lstStyle/>
          <a:p>
            <a:pPr marL="401433" indent="-401433">
              <a:buFont typeface="Arial" panose="020B0604020202020204" pitchFamily="34" charset="0"/>
              <a:buChar char="•"/>
            </a:pPr>
            <a:r>
              <a:rPr lang="en-US" sz="2810" dirty="0"/>
              <a:t>Based on previous studies, conductivity will not have a significant effect on nest site selection for the northern diamondback terrapin.</a:t>
            </a:r>
          </a:p>
          <a:p>
            <a:pPr marL="401433" indent="-401433">
              <a:buFont typeface="Arial" panose="020B0604020202020204" pitchFamily="34" charset="0"/>
              <a:buChar char="•"/>
            </a:pPr>
            <a:endParaRPr lang="en-US" sz="2517" dirty="0"/>
          </a:p>
        </p:txBody>
      </p:sp>
      <p:sp>
        <p:nvSpPr>
          <p:cNvPr id="5" name="TextBox 4">
            <a:extLst>
              <a:ext uri="{FF2B5EF4-FFF2-40B4-BE49-F238E27FC236}">
                <a16:creationId xmlns:a16="http://schemas.microsoft.com/office/drawing/2014/main" xmlns="" id="{429F26FD-C77F-41EC-8FA9-1889B46A5799}"/>
              </a:ext>
            </a:extLst>
          </p:cNvPr>
          <p:cNvSpPr txBox="1"/>
          <p:nvPr/>
        </p:nvSpPr>
        <p:spPr>
          <a:xfrm>
            <a:off x="23780623" y="22452726"/>
            <a:ext cx="4174537" cy="1938992"/>
          </a:xfrm>
          <a:prstGeom prst="rect">
            <a:avLst/>
          </a:prstGeom>
          <a:noFill/>
        </p:spPr>
        <p:txBody>
          <a:bodyPr wrap="square" rtlCol="0">
            <a:spAutoFit/>
          </a:bodyPr>
          <a:lstStyle/>
          <a:p>
            <a:r>
              <a:rPr lang="en-US" sz="2000" b="1" dirty="0"/>
              <a:t>Figure 5: </a:t>
            </a:r>
            <a:r>
              <a:rPr lang="en-US" sz="2000" dirty="0"/>
              <a:t>Linear regression analysis of conductivity (µS) affecting the number of nests (p-value= 0.03973, R</a:t>
            </a:r>
            <a:r>
              <a:rPr lang="en-US" sz="2000" baseline="30000" dirty="0"/>
              <a:t>2</a:t>
            </a:r>
            <a:r>
              <a:rPr lang="en-US" sz="2000" dirty="0"/>
              <a:t>= 0.06112). Statistics for linear regression were run through the program “R”. </a:t>
            </a:r>
          </a:p>
        </p:txBody>
      </p:sp>
      <p:sp>
        <p:nvSpPr>
          <p:cNvPr id="6" name="TextBox 5">
            <a:extLst>
              <a:ext uri="{FF2B5EF4-FFF2-40B4-BE49-F238E27FC236}">
                <a16:creationId xmlns:a16="http://schemas.microsoft.com/office/drawing/2014/main" xmlns="" id="{BDA81D3C-12CF-4E7A-ACA2-5C2EAB7387E5}"/>
              </a:ext>
            </a:extLst>
          </p:cNvPr>
          <p:cNvSpPr txBox="1"/>
          <p:nvPr/>
        </p:nvSpPr>
        <p:spPr>
          <a:xfrm>
            <a:off x="28609250" y="6426713"/>
            <a:ext cx="14778208" cy="4909036"/>
          </a:xfrm>
          <a:prstGeom prst="rect">
            <a:avLst/>
          </a:prstGeom>
          <a:noFill/>
        </p:spPr>
        <p:txBody>
          <a:bodyPr wrap="square" rtlCol="0">
            <a:spAutoFit/>
          </a:bodyPr>
          <a:lstStyle/>
          <a:p>
            <a:pPr marL="401433" indent="-401433">
              <a:buFont typeface="Arial" panose="020B0604020202020204" pitchFamily="34" charset="0"/>
              <a:buChar char="•"/>
            </a:pPr>
            <a:r>
              <a:rPr lang="en-US" sz="2810" dirty="0"/>
              <a:t>Number of nests is negatively related to conductivity of nesting area, indicating that as conductivity increases, the number of nests decreases. </a:t>
            </a:r>
          </a:p>
          <a:p>
            <a:pPr marL="401433" indent="-401433">
              <a:buFont typeface="Arial" panose="020B0604020202020204" pitchFamily="34" charset="0"/>
              <a:buChar char="•"/>
            </a:pPr>
            <a:r>
              <a:rPr lang="en-US" sz="2810" dirty="0"/>
              <a:t>Conductivity has a significant effect on number of nests (Figure 4; p-value= 0.03973).</a:t>
            </a:r>
            <a:endParaRPr lang="en-US" sz="2517" dirty="0"/>
          </a:p>
          <a:p>
            <a:pPr marL="401433" indent="-401433">
              <a:buFont typeface="Arial" panose="020B0604020202020204" pitchFamily="34" charset="0"/>
              <a:buChar char="•"/>
            </a:pPr>
            <a:r>
              <a:rPr lang="en-US" sz="2810" dirty="0"/>
              <a:t>This does not correspond with previous studies (</a:t>
            </a:r>
            <a:r>
              <a:rPr lang="en-US" sz="2810" dirty="0" err="1"/>
              <a:t>Gundermann</a:t>
            </a:r>
            <a:r>
              <a:rPr lang="en-US" sz="2810" dirty="0"/>
              <a:t> and </a:t>
            </a:r>
            <a:r>
              <a:rPr lang="en-US" sz="2810" dirty="0" err="1"/>
              <a:t>Wnek</a:t>
            </a:r>
            <a:r>
              <a:rPr lang="en-US" sz="2810" dirty="0"/>
              <a:t> 2015, Anderson and </a:t>
            </a:r>
            <a:r>
              <a:rPr lang="en-US" sz="2810" dirty="0" err="1"/>
              <a:t>Wnek</a:t>
            </a:r>
            <a:r>
              <a:rPr lang="en-US" sz="2810" dirty="0"/>
              <a:t> 2017).</a:t>
            </a:r>
          </a:p>
          <a:p>
            <a:pPr marL="401433" indent="-401433">
              <a:buFont typeface="Arial" panose="020B0604020202020204" pitchFamily="34" charset="0"/>
              <a:buChar char="•"/>
            </a:pPr>
            <a:r>
              <a:rPr lang="en-US" sz="2810" dirty="0"/>
              <a:t>This implies that terrapins can sense soil conductivity and will not select sites with high conductivities.</a:t>
            </a:r>
          </a:p>
          <a:p>
            <a:pPr marL="401433" indent="-401433">
              <a:buFont typeface="Arial" panose="020B0604020202020204" pitchFamily="34" charset="0"/>
              <a:buChar char="•"/>
            </a:pPr>
            <a:r>
              <a:rPr lang="en-US" sz="2810" dirty="0"/>
              <a:t>However, sample size is low (11 nests) and more research needs to be done on this subject.</a:t>
            </a:r>
          </a:p>
          <a:p>
            <a:pPr marL="401433" indent="-401433">
              <a:buFont typeface="Arial" panose="020B0604020202020204" pitchFamily="34" charset="0"/>
              <a:buChar char="•"/>
            </a:pPr>
            <a:r>
              <a:rPr lang="en-US" sz="2810" dirty="0"/>
              <a:t>When compounded with previous years data, conductivity does not have a significant impact on nest site selection (Figure 5; ANOVA, p-value= </a:t>
            </a:r>
            <a:r>
              <a:rPr lang="en-US" sz="3200" dirty="0"/>
              <a:t>0.38211).</a:t>
            </a:r>
            <a:endParaRPr lang="en-US" sz="2810" dirty="0"/>
          </a:p>
        </p:txBody>
      </p:sp>
      <p:pic>
        <p:nvPicPr>
          <p:cNvPr id="11" name="Picture 10">
            <a:extLst>
              <a:ext uri="{FF2B5EF4-FFF2-40B4-BE49-F238E27FC236}">
                <a16:creationId xmlns:a16="http://schemas.microsoft.com/office/drawing/2014/main" xmlns="" id="{9CA48664-1B65-42AE-85C6-D07BAEC33B00}"/>
              </a:ext>
            </a:extLst>
          </p:cNvPr>
          <p:cNvPicPr>
            <a:picLocks noChangeAspect="1"/>
          </p:cNvPicPr>
          <p:nvPr/>
        </p:nvPicPr>
        <p:blipFill rotWithShape="1">
          <a:blip r:embed="rId5">
            <a:extLst>
              <a:ext uri="{28A0092B-C50C-407E-A947-70E740481C1C}">
                <a14:useLocalDpi xmlns:a14="http://schemas.microsoft.com/office/drawing/2010/main" val="0"/>
              </a:ext>
            </a:extLst>
          </a:blip>
          <a:srcRect t="14063" b="6751"/>
          <a:stretch/>
        </p:blipFill>
        <p:spPr>
          <a:xfrm>
            <a:off x="15972014" y="11677292"/>
            <a:ext cx="4807057" cy="3047415"/>
          </a:xfrm>
          <a:prstGeom prst="rect">
            <a:avLst/>
          </a:prstGeom>
        </p:spPr>
      </p:pic>
      <p:sp>
        <p:nvSpPr>
          <p:cNvPr id="35" name="TextBox 34">
            <a:extLst>
              <a:ext uri="{FF2B5EF4-FFF2-40B4-BE49-F238E27FC236}">
                <a16:creationId xmlns:a16="http://schemas.microsoft.com/office/drawing/2014/main" xmlns="" id="{A0FA796B-14C6-49C8-80A1-6C7A97E99CBD}"/>
              </a:ext>
            </a:extLst>
          </p:cNvPr>
          <p:cNvSpPr txBox="1"/>
          <p:nvPr/>
        </p:nvSpPr>
        <p:spPr>
          <a:xfrm>
            <a:off x="15452814" y="6586201"/>
            <a:ext cx="12960635" cy="6011069"/>
          </a:xfrm>
          <a:prstGeom prst="rect">
            <a:avLst/>
          </a:prstGeom>
          <a:noFill/>
        </p:spPr>
        <p:txBody>
          <a:bodyPr wrap="square" rtlCol="0">
            <a:spAutoFit/>
          </a:bodyPr>
          <a:lstStyle/>
          <a:p>
            <a:pPr marL="401433" indent="-401433">
              <a:buFont typeface="Arial" panose="020B0604020202020204" pitchFamily="34" charset="0"/>
              <a:buChar char="•"/>
            </a:pPr>
            <a:r>
              <a:rPr lang="en-US" sz="2810" dirty="0"/>
              <a:t>Three separate tracts of land on North Sedge Island were split into three smaller plots: a control, medium conductivity, and high conductivity.</a:t>
            </a:r>
          </a:p>
          <a:p>
            <a:pPr marL="401433" indent="-401433">
              <a:buFont typeface="Arial" panose="020B0604020202020204" pitchFamily="34" charset="0"/>
              <a:buChar char="•"/>
            </a:pPr>
            <a:r>
              <a:rPr lang="en-US" sz="2810" dirty="0"/>
              <a:t>To obtain medium and high conductivity, brackish water from the surrounding Barnegat Bay was deposited on the corresponding plots. </a:t>
            </a:r>
          </a:p>
          <a:p>
            <a:pPr marL="817692" lvl="1" indent="-401433">
              <a:buFont typeface="Arial" panose="020B0604020202020204" pitchFamily="34" charset="0"/>
              <a:buChar char="•"/>
            </a:pPr>
            <a:r>
              <a:rPr lang="en-US" sz="2810" dirty="0"/>
              <a:t>Control conductivity ranged from 53.8 µS to 562 µS</a:t>
            </a:r>
          </a:p>
          <a:p>
            <a:pPr marL="817692" lvl="1" indent="-401433">
              <a:buFont typeface="Arial" panose="020B0604020202020204" pitchFamily="34" charset="0"/>
              <a:buChar char="•"/>
            </a:pPr>
            <a:r>
              <a:rPr lang="en-US" sz="2810" dirty="0"/>
              <a:t>Medium conductivity was considered between the range of 1000 to 2000 µS.</a:t>
            </a:r>
          </a:p>
          <a:p>
            <a:pPr marL="817692" lvl="1" indent="-401433">
              <a:buFont typeface="Arial" panose="020B0604020202020204" pitchFamily="34" charset="0"/>
              <a:buChar char="•"/>
            </a:pPr>
            <a:r>
              <a:rPr lang="en-US" sz="2810" dirty="0"/>
              <a:t>High conductivity was considered any conductivity above 4000 µS</a:t>
            </a:r>
          </a:p>
          <a:p>
            <a:pPr marL="401433" indent="-401433">
              <a:buFont typeface="Arial" panose="020B0604020202020204" pitchFamily="34" charset="0"/>
              <a:buChar char="•"/>
            </a:pPr>
            <a:r>
              <a:rPr lang="en-US" sz="2810" dirty="0"/>
              <a:t>Conductivity was measured by mixing 15 mL of soil with 45 mL of unionized water and obtaining values using a YSI 30 multimeter.</a:t>
            </a:r>
          </a:p>
          <a:p>
            <a:pPr marL="401433" indent="-401433">
              <a:buFont typeface="Arial" panose="020B0604020202020204" pitchFamily="34" charset="0"/>
              <a:buChar char="•"/>
            </a:pPr>
            <a:r>
              <a:rPr lang="en-US" sz="2810" dirty="0"/>
              <a:t>After rain events, conductivity was tested and adjusted accordingly.</a:t>
            </a:r>
          </a:p>
          <a:p>
            <a:pPr marL="817692" lvl="1" indent="-401433">
              <a:buFont typeface="Arial" panose="020B0604020202020204" pitchFamily="34" charset="0"/>
              <a:buChar char="•"/>
            </a:pPr>
            <a:endParaRPr lang="en-US" sz="2517" dirty="0"/>
          </a:p>
          <a:p>
            <a:pPr marL="817692" lvl="1" indent="-401433">
              <a:buFont typeface="Arial" panose="020B0604020202020204" pitchFamily="34" charset="0"/>
              <a:buChar char="•"/>
            </a:pPr>
            <a:endParaRPr lang="en-US" sz="2517" dirty="0"/>
          </a:p>
          <a:p>
            <a:endParaRPr lang="en-US" sz="2517" dirty="0"/>
          </a:p>
        </p:txBody>
      </p:sp>
      <p:sp>
        <p:nvSpPr>
          <p:cNvPr id="37" name="TextBox 36">
            <a:extLst>
              <a:ext uri="{FF2B5EF4-FFF2-40B4-BE49-F238E27FC236}">
                <a16:creationId xmlns:a16="http://schemas.microsoft.com/office/drawing/2014/main" xmlns="" id="{92B5B8CB-BDE7-4B61-8BE4-6B09BB222C06}"/>
              </a:ext>
            </a:extLst>
          </p:cNvPr>
          <p:cNvSpPr txBox="1"/>
          <p:nvPr/>
        </p:nvSpPr>
        <p:spPr>
          <a:xfrm>
            <a:off x="16037137" y="14747655"/>
            <a:ext cx="4832814" cy="1323439"/>
          </a:xfrm>
          <a:prstGeom prst="rect">
            <a:avLst/>
          </a:prstGeom>
          <a:noFill/>
        </p:spPr>
        <p:txBody>
          <a:bodyPr wrap="square" rtlCol="0">
            <a:spAutoFit/>
          </a:bodyPr>
          <a:lstStyle/>
          <a:p>
            <a:r>
              <a:rPr lang="en-US" sz="2000" b="1" dirty="0"/>
              <a:t>Figure 3: </a:t>
            </a:r>
            <a:r>
              <a:rPr lang="en-US" sz="2000" dirty="0"/>
              <a:t>Study site- Aerial view of study site on North Sedge Island. Yellow marks indicate tracts used to create individual conductivity plots.</a:t>
            </a:r>
          </a:p>
        </p:txBody>
      </p:sp>
      <p:pic>
        <p:nvPicPr>
          <p:cNvPr id="15" name="Picture 14" descr="A screenshot of a cell phone&#10;&#10;Description generated with very high confidence">
            <a:extLst>
              <a:ext uri="{FF2B5EF4-FFF2-40B4-BE49-F238E27FC236}">
                <a16:creationId xmlns:a16="http://schemas.microsoft.com/office/drawing/2014/main" xmlns="" id="{F7367CF0-72FF-4379-9F51-10D57B88114F}"/>
              </a:ext>
            </a:extLst>
          </p:cNvPr>
          <p:cNvPicPr>
            <a:picLocks noChangeAspect="1"/>
          </p:cNvPicPr>
          <p:nvPr/>
        </p:nvPicPr>
        <p:blipFill rotWithShape="1">
          <a:blip r:embed="rId6">
            <a:extLst>
              <a:ext uri="{28A0092B-C50C-407E-A947-70E740481C1C}">
                <a14:useLocalDpi xmlns:a14="http://schemas.microsoft.com/office/drawing/2010/main" val="0"/>
              </a:ext>
            </a:extLst>
          </a:blip>
          <a:srcRect l="3865" t="13213" r="5000" b="32371"/>
          <a:stretch/>
        </p:blipFill>
        <p:spPr>
          <a:xfrm>
            <a:off x="21131288" y="11735624"/>
            <a:ext cx="6751802" cy="2930750"/>
          </a:xfrm>
          <a:prstGeom prst="rect">
            <a:avLst/>
          </a:prstGeom>
        </p:spPr>
      </p:pic>
      <p:sp>
        <p:nvSpPr>
          <p:cNvPr id="40" name="TextBox 39">
            <a:extLst>
              <a:ext uri="{FF2B5EF4-FFF2-40B4-BE49-F238E27FC236}">
                <a16:creationId xmlns:a16="http://schemas.microsoft.com/office/drawing/2014/main" xmlns="" id="{35C04FBC-D542-4826-BC36-1EDFECF8FC1E}"/>
              </a:ext>
            </a:extLst>
          </p:cNvPr>
          <p:cNvSpPr txBox="1"/>
          <p:nvPr/>
        </p:nvSpPr>
        <p:spPr>
          <a:xfrm>
            <a:off x="21172444" y="14743419"/>
            <a:ext cx="6782716" cy="707886"/>
          </a:xfrm>
          <a:prstGeom prst="rect">
            <a:avLst/>
          </a:prstGeom>
          <a:noFill/>
        </p:spPr>
        <p:txBody>
          <a:bodyPr wrap="square" rtlCol="0">
            <a:spAutoFit/>
          </a:bodyPr>
          <a:lstStyle/>
          <a:p>
            <a:r>
              <a:rPr lang="en-US" sz="2000" b="1" dirty="0"/>
              <a:t>Figure 4: </a:t>
            </a:r>
            <a:r>
              <a:rPr lang="en-US" sz="2000" dirty="0"/>
              <a:t>2018 plot treatments, with H standing for high conductivity, M for medium conductivity, and C for control.</a:t>
            </a:r>
          </a:p>
        </p:txBody>
      </p:sp>
      <p:sp>
        <p:nvSpPr>
          <p:cNvPr id="46" name="TextBox 45">
            <a:extLst>
              <a:ext uri="{FF2B5EF4-FFF2-40B4-BE49-F238E27FC236}">
                <a16:creationId xmlns:a16="http://schemas.microsoft.com/office/drawing/2014/main" xmlns="" id="{C32CF333-44B4-4064-93C1-E6D20836AC03}"/>
              </a:ext>
            </a:extLst>
          </p:cNvPr>
          <p:cNvSpPr txBox="1"/>
          <p:nvPr/>
        </p:nvSpPr>
        <p:spPr>
          <a:xfrm>
            <a:off x="15396011" y="16459200"/>
            <a:ext cx="12949689" cy="884986"/>
          </a:xfrm>
          <a:prstGeom prst="rect">
            <a:avLst/>
          </a:prstGeom>
          <a:noFill/>
        </p:spPr>
        <p:txBody>
          <a:bodyPr wrap="square" rtlCol="0">
            <a:spAutoFit/>
          </a:bodyPr>
          <a:lstStyle/>
          <a:p>
            <a:pPr algn="ctr"/>
            <a:r>
              <a:rPr lang="en-US" sz="5151" b="1" dirty="0"/>
              <a:t>Results</a:t>
            </a:r>
            <a:endParaRPr lang="en-US" sz="4215" b="1" dirty="0"/>
          </a:p>
        </p:txBody>
      </p:sp>
      <p:sp>
        <p:nvSpPr>
          <p:cNvPr id="48" name="Text Box 340">
            <a:extLst>
              <a:ext uri="{FF2B5EF4-FFF2-40B4-BE49-F238E27FC236}">
                <a16:creationId xmlns:a16="http://schemas.microsoft.com/office/drawing/2014/main" xmlns="" id="{C15AE139-0C83-43AD-B805-69F285396EFC}"/>
              </a:ext>
            </a:extLst>
          </p:cNvPr>
          <p:cNvSpPr txBox="1">
            <a:spLocks noChangeArrowheads="1"/>
          </p:cNvSpPr>
          <p:nvPr/>
        </p:nvSpPr>
        <p:spPr bwMode="auto">
          <a:xfrm>
            <a:off x="391886" y="3801620"/>
            <a:ext cx="43071315" cy="692754"/>
          </a:xfrm>
          <a:prstGeom prst="rect">
            <a:avLst/>
          </a:prstGeom>
          <a:noFill/>
          <a:ln w="9525">
            <a:noFill/>
            <a:miter lim="800000"/>
            <a:headEnd/>
            <a:tailEnd/>
          </a:ln>
        </p:spPr>
        <p:txBody>
          <a:bodyPr wrap="square" lIns="76452" tIns="38227" rIns="76452" bIns="38227">
            <a:spAutoFit/>
          </a:bodyPr>
          <a:lstStyle/>
          <a:p>
            <a:pPr algn="ctr" defTabSz="891778">
              <a:spcBef>
                <a:spcPct val="50000"/>
              </a:spcBef>
            </a:pPr>
            <a:r>
              <a:rPr lang="en-US" sz="4000" i="1" baseline="30000" dirty="0"/>
              <a:t>1</a:t>
            </a:r>
            <a:r>
              <a:rPr lang="en-US" sz="4000" i="1" dirty="0"/>
              <a:t>Project Terrapin, Marine Academy of Technology and Environmental Science, Manahawkin, NJ 08050</a:t>
            </a:r>
          </a:p>
        </p:txBody>
      </p:sp>
      <p:sp>
        <p:nvSpPr>
          <p:cNvPr id="49" name="TextBox 48">
            <a:extLst>
              <a:ext uri="{FF2B5EF4-FFF2-40B4-BE49-F238E27FC236}">
                <a16:creationId xmlns:a16="http://schemas.microsoft.com/office/drawing/2014/main" xmlns="" id="{494A260B-A00F-4A38-A232-9C2DDB2104FC}"/>
              </a:ext>
            </a:extLst>
          </p:cNvPr>
          <p:cNvSpPr txBox="1"/>
          <p:nvPr/>
        </p:nvSpPr>
        <p:spPr>
          <a:xfrm>
            <a:off x="15473940" y="17374409"/>
            <a:ext cx="12962022" cy="3119315"/>
          </a:xfrm>
          <a:prstGeom prst="rect">
            <a:avLst/>
          </a:prstGeom>
          <a:noFill/>
        </p:spPr>
        <p:txBody>
          <a:bodyPr wrap="square" rtlCol="0">
            <a:spAutoFit/>
          </a:bodyPr>
          <a:lstStyle/>
          <a:p>
            <a:pPr marL="401433" indent="-401433">
              <a:buFont typeface="Arial" panose="020B0604020202020204" pitchFamily="34" charset="0"/>
              <a:buChar char="•"/>
            </a:pPr>
            <a:r>
              <a:rPr lang="en-US" sz="2810" dirty="0"/>
              <a:t>Of the total 27 nests on North Sedge Island, only 11 were in conductivity plots.</a:t>
            </a:r>
          </a:p>
          <a:p>
            <a:pPr marL="401433" indent="-401433">
              <a:buFont typeface="Arial" panose="020B0604020202020204" pitchFamily="34" charset="0"/>
              <a:buChar char="•"/>
            </a:pPr>
            <a:r>
              <a:rPr lang="en-US" sz="2810" dirty="0"/>
              <a:t>Of these 11 nests:</a:t>
            </a:r>
          </a:p>
          <a:p>
            <a:pPr marL="837426" lvl="1" indent="-401433">
              <a:buFont typeface="Arial" panose="020B0604020202020204" pitchFamily="34" charset="0"/>
              <a:buChar char="•"/>
            </a:pPr>
            <a:r>
              <a:rPr lang="en-US" sz="2810" dirty="0"/>
              <a:t>9 nests (81.81%) were in low conductivity/control plots</a:t>
            </a:r>
          </a:p>
          <a:p>
            <a:pPr marL="837426" lvl="1" indent="-401433">
              <a:buFont typeface="Arial" panose="020B0604020202020204" pitchFamily="34" charset="0"/>
              <a:buChar char="•"/>
            </a:pPr>
            <a:r>
              <a:rPr lang="en-US" sz="2810" dirty="0"/>
              <a:t>2 nests (18.18%) were in medium conductivity plots</a:t>
            </a:r>
          </a:p>
          <a:p>
            <a:pPr marL="837426" lvl="1" indent="-401433">
              <a:buFont typeface="Arial" panose="020B0604020202020204" pitchFamily="34" charset="0"/>
              <a:buChar char="•"/>
            </a:pPr>
            <a:r>
              <a:rPr lang="en-US" sz="2810" dirty="0"/>
              <a:t>0 nests (0%) were in high conductivity plots</a:t>
            </a:r>
          </a:p>
          <a:p>
            <a:pPr marL="401433" indent="-401433">
              <a:buFont typeface="Arial" panose="020B0604020202020204" pitchFamily="34" charset="0"/>
              <a:buChar char="•"/>
            </a:pPr>
            <a:r>
              <a:rPr lang="en-US" sz="2810" dirty="0"/>
              <a:t>The lowest recorded conductivity was 53.8 µS in a control plot</a:t>
            </a:r>
          </a:p>
          <a:p>
            <a:pPr marL="401433" indent="-401433">
              <a:buFont typeface="Arial" panose="020B0604020202020204" pitchFamily="34" charset="0"/>
              <a:buChar char="•"/>
            </a:pPr>
            <a:r>
              <a:rPr lang="en-US" sz="2810" dirty="0"/>
              <a:t>The highest recorded conductivity was 4382 µS in a high conductivity plot</a:t>
            </a:r>
          </a:p>
        </p:txBody>
      </p:sp>
      <p:sp>
        <p:nvSpPr>
          <p:cNvPr id="42" name="TextBox 41">
            <a:extLst>
              <a:ext uri="{FF2B5EF4-FFF2-40B4-BE49-F238E27FC236}">
                <a16:creationId xmlns:a16="http://schemas.microsoft.com/office/drawing/2014/main" xmlns="" id="{B0EF545A-3DAD-40A0-8937-0E93F7A556B3}"/>
              </a:ext>
            </a:extLst>
          </p:cNvPr>
          <p:cNvSpPr txBox="1"/>
          <p:nvPr/>
        </p:nvSpPr>
        <p:spPr>
          <a:xfrm>
            <a:off x="390524" y="6661800"/>
            <a:ext cx="14822005" cy="9083128"/>
          </a:xfrm>
          <a:prstGeom prst="rect">
            <a:avLst/>
          </a:prstGeom>
          <a:noFill/>
        </p:spPr>
        <p:txBody>
          <a:bodyPr wrap="square" rtlCol="0">
            <a:spAutoFit/>
          </a:bodyPr>
          <a:lstStyle/>
          <a:p>
            <a:pPr algn="just"/>
            <a:r>
              <a:rPr lang="en-US" sz="2810" dirty="0"/>
              <a:t>The northern diamondback terrapin, </a:t>
            </a:r>
            <a:r>
              <a:rPr lang="en-US" sz="2810" i="1" dirty="0" err="1"/>
              <a:t>Malaclemys</a:t>
            </a:r>
            <a:r>
              <a:rPr lang="en-US" sz="2810" i="1" dirty="0"/>
              <a:t> terrapin </a:t>
            </a:r>
            <a:r>
              <a:rPr lang="en-US" sz="2810" i="1" dirty="0" err="1"/>
              <a:t>terrapin</a:t>
            </a:r>
            <a:r>
              <a:rPr lang="en-US" sz="2810" dirty="0"/>
              <a:t>, frequently accesses nesting sites in estuarine areas from late May into late July at Barnegat Bay, NJ. Terrapin nesting sites are affected by vegetation and microhabitat conditions, soil composition, elevation, and temperature. These factors have been shown to influence nest-site success. As areas along the east coast of the United States incur impacts resulting from Climate Change (i.e., sea level rise and storm surges) nesting sites are inundated with local brackish water. Through this study, the effect of conductivity on nest site selection of the northern diamondback terrapin was examined. This study was a continuation of a series of studies on North Sedge Island that began in 2015. Based on results of previous studies, was hypothesized that there will be no significant difference in nest site selection based on the conductivity of nest sites. Three tracts of land on North Sedge Island were split into three separate plots: one of high conductivity (conductivity ≥ 4000 µS), one of medium conductivity (1000 µS ≤ conductivity ≤ 2000 µS), and one control, creating a total of nine plots. Conductivity of each plot was measured, and terrapin nesting occurrences were recorded in each plot. Contrary to the hypothesis based on previous studies, it was determined that conductivity had a significant impact on nest site selection (p-value= 0.03973). This implies that terrapins can detect conductivity and select nests with lower conductivities, which is important in terms of possible egg survivorship.</a:t>
            </a:r>
          </a:p>
          <a:p>
            <a:pPr algn="just"/>
            <a:endParaRPr lang="en-US" sz="2810" dirty="0"/>
          </a:p>
          <a:p>
            <a:pPr marL="817692" lvl="1" indent="-401433" algn="just">
              <a:buFont typeface="Arial" panose="020B0604020202020204" pitchFamily="34" charset="0"/>
              <a:buChar char="•"/>
            </a:pPr>
            <a:endParaRPr lang="en-US" sz="2517" dirty="0"/>
          </a:p>
          <a:p>
            <a:pPr algn="just"/>
            <a:endParaRPr lang="en-US" sz="2517" dirty="0"/>
          </a:p>
        </p:txBody>
      </p:sp>
      <p:sp>
        <p:nvSpPr>
          <p:cNvPr id="43" name="TextBox 42">
            <a:extLst>
              <a:ext uri="{FF2B5EF4-FFF2-40B4-BE49-F238E27FC236}">
                <a16:creationId xmlns:a16="http://schemas.microsoft.com/office/drawing/2014/main" xmlns="" id="{CA5B574B-345E-4061-8B59-16C3DC9F8031}"/>
              </a:ext>
            </a:extLst>
          </p:cNvPr>
          <p:cNvSpPr txBox="1"/>
          <p:nvPr/>
        </p:nvSpPr>
        <p:spPr>
          <a:xfrm flipH="1">
            <a:off x="28593449" y="25066490"/>
            <a:ext cx="14849023" cy="7342459"/>
          </a:xfrm>
          <a:prstGeom prst="rect">
            <a:avLst/>
          </a:prstGeom>
          <a:noFill/>
        </p:spPr>
        <p:txBody>
          <a:bodyPr wrap="square" rtlCol="0">
            <a:spAutoFit/>
          </a:bodyPr>
          <a:lstStyle/>
          <a:p>
            <a:r>
              <a:rPr lang="en-US" sz="2810" dirty="0"/>
              <a:t>Anderson, S. and </a:t>
            </a:r>
            <a:r>
              <a:rPr lang="en-US" sz="2810" dirty="0" err="1"/>
              <a:t>Wnek</a:t>
            </a:r>
            <a:r>
              <a:rPr lang="en-US" sz="2810" dirty="0"/>
              <a:t>, J. Reproductive output trends and effect of soil conductivity on nest site selection of </a:t>
            </a:r>
            <a:r>
              <a:rPr lang="en-US" sz="2810" dirty="0" err="1"/>
              <a:t>Malaclemys</a:t>
            </a:r>
            <a:r>
              <a:rPr lang="en-US" sz="2810" dirty="0"/>
              <a:t> terrapin in Barnegat Bay, NJ. College of the Atlantic. 2017.</a:t>
            </a:r>
          </a:p>
          <a:p>
            <a:r>
              <a:rPr lang="en-US" sz="2810" dirty="0" err="1"/>
              <a:t>Gundermann</a:t>
            </a:r>
            <a:r>
              <a:rPr lang="en-US" sz="2810" dirty="0"/>
              <a:t>, K. The Effect of Soil Conductivity on Nest Site Selection in Northern Diamondback Terrapins. University of Delaware. 2015.</a:t>
            </a:r>
          </a:p>
          <a:p>
            <a:r>
              <a:rPr lang="en-US" sz="2810" dirty="0"/>
              <a:t>Palmer WM, Cordes CL (1988). Habitat suitability index models: diamondback terrapin (nesting)–Atlantic Coast. US Fish and Wildlife Service Biological Report 82, Washington, DC, pp. 1–18. </a:t>
            </a:r>
          </a:p>
          <a:p>
            <a:r>
              <a:rPr lang="en-US" sz="2810" dirty="0" err="1"/>
              <a:t>Roosenburg</a:t>
            </a:r>
            <a:r>
              <a:rPr lang="en-US" sz="2810" dirty="0"/>
              <a:t>, W.M. 1994. Nesting habitat requirements of the diamondback terrapin: a geographic comparison. Wetlands Journal 6: 9–12.</a:t>
            </a:r>
          </a:p>
          <a:p>
            <a:r>
              <a:rPr lang="en-US" sz="2810" dirty="0"/>
              <a:t>Silliman, B. &amp; </a:t>
            </a:r>
            <a:r>
              <a:rPr lang="en-US" sz="2810" dirty="0" err="1"/>
              <a:t>Bertness</a:t>
            </a:r>
            <a:r>
              <a:rPr lang="en-US" sz="2810" dirty="0"/>
              <a:t>, M. 2002. </a:t>
            </a:r>
            <a:r>
              <a:rPr lang="en-US" sz="2810" i="1" dirty="0"/>
              <a:t>A trophic cascade regulates salt marsh primary production</a:t>
            </a:r>
            <a:r>
              <a:rPr lang="en-US" sz="2810" dirty="0"/>
              <a:t>. PNAS. 99: 10501-10505.</a:t>
            </a:r>
          </a:p>
          <a:p>
            <a:r>
              <a:rPr lang="en-US" sz="2810" dirty="0" err="1"/>
              <a:t>Wnek</a:t>
            </a:r>
            <a:r>
              <a:rPr lang="en-US" sz="2810" dirty="0"/>
              <a:t>, John P., 2010. Anthropogenic Impacts on the Reproductive Ecology of the Diamondback Terrapin, </a:t>
            </a:r>
            <a:r>
              <a:rPr lang="en-US" sz="2810" dirty="0" err="1"/>
              <a:t>Malaclemys</a:t>
            </a:r>
            <a:r>
              <a:rPr lang="en-US" sz="2810" dirty="0"/>
              <a:t> Terrapin. Thesis. Drexel University, </a:t>
            </a:r>
            <a:r>
              <a:rPr lang="en-US" sz="2810" dirty="0" err="1"/>
              <a:t>N.p</a:t>
            </a:r>
            <a:r>
              <a:rPr lang="en-US" sz="2810" dirty="0"/>
              <a:t>.: </a:t>
            </a:r>
            <a:r>
              <a:rPr lang="en-US" sz="2810" dirty="0" err="1"/>
              <a:t>n.p</a:t>
            </a:r>
            <a:r>
              <a:rPr lang="en-US" sz="2810" dirty="0"/>
              <a:t>., n.d. Print.</a:t>
            </a:r>
          </a:p>
          <a:p>
            <a:r>
              <a:rPr lang="en-US" sz="2810" dirty="0"/>
              <a:t>WNEK, J. P., BIEN, W. F. and AVERY, H. W. (2013), Artificial nesting habitats as a conservation strategy for turtle populations experiencing global change. Integrative Zoology, 8: 209-221. doi:10.1111/1749-4877.12042</a:t>
            </a:r>
          </a:p>
          <a:p>
            <a:endParaRPr lang="en-US" sz="2153" dirty="0"/>
          </a:p>
        </p:txBody>
      </p:sp>
      <p:sp>
        <p:nvSpPr>
          <p:cNvPr id="44" name="Text Box 340">
            <a:extLst>
              <a:ext uri="{FF2B5EF4-FFF2-40B4-BE49-F238E27FC236}">
                <a16:creationId xmlns:a16="http://schemas.microsoft.com/office/drawing/2014/main" xmlns="" id="{7EBF12A1-0011-40FB-A4AA-F99E873CE8BE}"/>
              </a:ext>
            </a:extLst>
          </p:cNvPr>
          <p:cNvSpPr txBox="1">
            <a:spLocks noChangeArrowheads="1"/>
          </p:cNvSpPr>
          <p:nvPr/>
        </p:nvSpPr>
        <p:spPr bwMode="auto">
          <a:xfrm>
            <a:off x="427999" y="4477543"/>
            <a:ext cx="42931655" cy="692754"/>
          </a:xfrm>
          <a:prstGeom prst="rect">
            <a:avLst/>
          </a:prstGeom>
          <a:noFill/>
          <a:ln w="9525">
            <a:noFill/>
            <a:miter lim="800000"/>
            <a:headEnd/>
            <a:tailEnd/>
          </a:ln>
        </p:spPr>
        <p:txBody>
          <a:bodyPr wrap="square" lIns="76452" tIns="38227" rIns="76452" bIns="38227">
            <a:spAutoFit/>
          </a:bodyPr>
          <a:lstStyle/>
          <a:p>
            <a:pPr algn="ctr" defTabSz="891778">
              <a:spcBef>
                <a:spcPct val="50000"/>
              </a:spcBef>
            </a:pPr>
            <a:r>
              <a:rPr lang="en-US" sz="4000" i="1" baseline="30000" dirty="0"/>
              <a:t>2</a:t>
            </a:r>
            <a:r>
              <a:rPr lang="en-US" sz="4000" i="1" dirty="0"/>
              <a:t>University of Pittsburgh, 4200 Fifth Ave, Pittsburgh, PA 15260</a:t>
            </a:r>
          </a:p>
        </p:txBody>
      </p:sp>
      <p:pic>
        <p:nvPicPr>
          <p:cNvPr id="1026" name="Picture 2" descr="Image result for university of pittsburgh logo">
            <a:extLst>
              <a:ext uri="{FF2B5EF4-FFF2-40B4-BE49-F238E27FC236}">
                <a16:creationId xmlns:a16="http://schemas.microsoft.com/office/drawing/2014/main" xmlns="" id="{E7881B53-5B36-4406-80D0-3369242B9AB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105865" y="1730329"/>
            <a:ext cx="2727675" cy="2764045"/>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xmlns="" id="{FD49FAD6-A584-4011-B09C-1C867015E7FB}"/>
              </a:ext>
            </a:extLst>
          </p:cNvPr>
          <p:cNvSpPr txBox="1"/>
          <p:nvPr/>
        </p:nvSpPr>
        <p:spPr>
          <a:xfrm>
            <a:off x="28585495" y="11750237"/>
            <a:ext cx="14885845" cy="884858"/>
          </a:xfrm>
          <a:prstGeom prst="rect">
            <a:avLst/>
          </a:prstGeom>
          <a:noFill/>
        </p:spPr>
        <p:txBody>
          <a:bodyPr wrap="square" rtlCol="0">
            <a:spAutoFit/>
          </a:bodyPr>
          <a:lstStyle/>
          <a:p>
            <a:pPr algn="ctr"/>
            <a:r>
              <a:rPr lang="en-US" sz="5150" b="1" dirty="0"/>
              <a:t>Conclusions and Future Direction</a:t>
            </a:r>
          </a:p>
        </p:txBody>
      </p:sp>
      <p:sp>
        <p:nvSpPr>
          <p:cNvPr id="53" name="TextBox 52">
            <a:extLst>
              <a:ext uri="{FF2B5EF4-FFF2-40B4-BE49-F238E27FC236}">
                <a16:creationId xmlns:a16="http://schemas.microsoft.com/office/drawing/2014/main" xmlns="" id="{2D6FAA68-F010-4F91-945E-B2546B3B1683}"/>
              </a:ext>
            </a:extLst>
          </p:cNvPr>
          <p:cNvSpPr txBox="1"/>
          <p:nvPr/>
        </p:nvSpPr>
        <p:spPr>
          <a:xfrm flipH="1">
            <a:off x="28590200" y="12549803"/>
            <a:ext cx="14833540" cy="4416594"/>
          </a:xfrm>
          <a:prstGeom prst="rect">
            <a:avLst/>
          </a:prstGeom>
          <a:noFill/>
        </p:spPr>
        <p:txBody>
          <a:bodyPr wrap="square" rtlCol="0">
            <a:spAutoFit/>
          </a:bodyPr>
          <a:lstStyle/>
          <a:p>
            <a:pPr marL="342900" indent="-342900">
              <a:buFont typeface="Arial" panose="020B0604020202020204" pitchFamily="34" charset="0"/>
              <a:buChar char="•"/>
            </a:pPr>
            <a:r>
              <a:rPr lang="en-US" sz="2810" dirty="0"/>
              <a:t>More studies on conductivity affecting nest site selection will need to be done at North Sedge Island and, potentially, other sites.</a:t>
            </a:r>
          </a:p>
          <a:p>
            <a:pPr marL="342900" indent="-342900">
              <a:buFont typeface="Arial" panose="020B0604020202020204" pitchFamily="34" charset="0"/>
              <a:buChar char="•"/>
            </a:pPr>
            <a:r>
              <a:rPr lang="en-US" sz="2810" dirty="0"/>
              <a:t>The data indicates that as storm surges inundate areas and sea level rise continues, terrapins will not only lose nesting area but will actively avoid areas that have high conductivity.</a:t>
            </a:r>
          </a:p>
          <a:p>
            <a:pPr marL="342900" indent="-342900">
              <a:buFont typeface="Arial" panose="020B0604020202020204" pitchFamily="34" charset="0"/>
              <a:buChar char="•"/>
            </a:pPr>
            <a:r>
              <a:rPr lang="en-US" sz="2810" dirty="0"/>
              <a:t>Though dredge islands can be created to add nesting habitat, they need to be aged (</a:t>
            </a:r>
            <a:r>
              <a:rPr lang="en-US" sz="2810" dirty="0" err="1"/>
              <a:t>Wnek</a:t>
            </a:r>
            <a:r>
              <a:rPr lang="en-US" sz="2810" dirty="0"/>
              <a:t> </a:t>
            </a:r>
            <a:r>
              <a:rPr lang="en-US" sz="2810" i="1" dirty="0"/>
              <a:t>et al.</a:t>
            </a:r>
            <a:r>
              <a:rPr lang="en-US" sz="2810" dirty="0"/>
              <a:t> 2013).</a:t>
            </a:r>
          </a:p>
          <a:p>
            <a:pPr marL="778893" lvl="1" indent="-342900">
              <a:buFont typeface="Arial" panose="020B0604020202020204" pitchFamily="34" charset="0"/>
              <a:buChar char="•"/>
            </a:pPr>
            <a:r>
              <a:rPr lang="en-US" sz="2810" dirty="0"/>
              <a:t>While it was believed that dredge island needed to age approximately one year, this data suggests that it will need to age longer, or until conductivity is low enough that it matches control plots.</a:t>
            </a:r>
          </a:p>
        </p:txBody>
      </p:sp>
      <p:pic>
        <p:nvPicPr>
          <p:cNvPr id="1030" name="Picture 6" descr="Image">
            <a:extLst>
              <a:ext uri="{FF2B5EF4-FFF2-40B4-BE49-F238E27FC236}">
                <a16:creationId xmlns:a16="http://schemas.microsoft.com/office/drawing/2014/main" xmlns="" id="{BF854AB2-C776-4A85-96E1-97B4A60D134E}"/>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068" t="38697" r="19136" b="36888"/>
          <a:stretch/>
        </p:blipFill>
        <p:spPr bwMode="auto">
          <a:xfrm>
            <a:off x="28724560" y="16995525"/>
            <a:ext cx="4723931" cy="2806388"/>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xmlns="" id="{0104D4D0-E633-4AE8-932B-9A70FA3A0F54}"/>
              </a:ext>
            </a:extLst>
          </p:cNvPr>
          <p:cNvSpPr txBox="1"/>
          <p:nvPr/>
        </p:nvSpPr>
        <p:spPr>
          <a:xfrm>
            <a:off x="33466586" y="17704870"/>
            <a:ext cx="2531768" cy="1323439"/>
          </a:xfrm>
          <a:prstGeom prst="rect">
            <a:avLst/>
          </a:prstGeom>
          <a:noFill/>
        </p:spPr>
        <p:txBody>
          <a:bodyPr wrap="square" rtlCol="0">
            <a:spAutoFit/>
          </a:bodyPr>
          <a:lstStyle/>
          <a:p>
            <a:r>
              <a:rPr lang="en-US" sz="2000" b="1" dirty="0"/>
              <a:t>Figure 7</a:t>
            </a:r>
            <a:r>
              <a:rPr lang="en-US" sz="2000" dirty="0"/>
              <a:t>: A terrapin nesting in a medium conductivity plot on North Sedge Island.</a:t>
            </a:r>
          </a:p>
        </p:txBody>
      </p:sp>
      <p:sp>
        <p:nvSpPr>
          <p:cNvPr id="2" name="AutoShape 2" descr="data:image/jpeg;base64,/9j/4AAQSkZJRgABAQAAAQABAAD/2wBDABALDA4MChAODQ4SERATGCgaGBYWGDEjJR0oOjM9PDkzODdASFxOQERXRTc4UG1RV19iZ2hnPk1xeXBkeFxlZ2P/2wBDARESEhgVGC8aGi9jQjhCY2NjY2NjY2NjY2NjY2NjY2NjY2NjY2NjY2NjY2NjY2NjY2NjY2NjY2NjY2NjY2NjY2P/wAARCAUAAtADASIAAhEBAxEB/8QAGwAAAgMBAQEAAAAAAAAAAAAAAQIAAwQFBgf/xABHEAABBAEDAgQDBgQFAwQBAAsBAAIDESEEEjFBUQUTImEycYEGFEKRobEjUsHRM2Jy4fAVQ/EkgpKiNAdEUxZUcyVjk7LS/8QAGQEBAQEBAQEAAAAAAAAAAAAAAAECAwQF/8QAJhEBAQEBAAICAgMBAQADAQAAAAERAiExAxITQSIyUQRhM0JScf/aAAwDAQACEQMRAD8A6HlgFWbGqq76phVDK+e9pnMZ0Slg7oOaehQY0k2UIOwd0Cxoz1T7AOqVzB1KikIbVlVseHuO3FKws90GsA4RRIBHuq3hqt2JXRXypRSWhKW0rjFt4KqIKKWkrgCOFYAoRWVFUsaAFa1tItomqynFAoAGA5pQsvphWbhVBAixSqKtoRDAMolpCWiVQ1UUwAVRaa907B3UFuy0phvJTNNJxIByqiryWgYCgiHVM59lTfXKBDCgIsq7ffyS2ENUuaBykpoKukp3ToqD7oqHYBlIS0p6v8NpXRkfhVQBtTgApAwuNbaVjIX/ACUUPJBR8nFWrPJcOqbZXKyKPJrqlLMLSVW8WMJWopic1rqIXMnx4z7OjP8ARdMlodkUuZqBXi8ZHBa79lv46z1POtLAQ5WcjhIOOE+1/RYdi24JdpPIT0SrGsJU0VtjPNJ24crAKwTlRwyETTcpPLs2SiM2plEQRV1TFtKC7Cc1wqlqk+koDlWAerlK9ubtQA2EN+3lHogQCgdrhaLn9kGtT7LVRU52UQQSmc0AZUYGj5qixr0j3JhQQfnhRCDIKUtA4VwAAS7UVUWk8J4yRgohjkQzacoHGeUKaENpJxhGlASLGEt0a6p2gNGSiQ08qhEbATBg6KFiqE5KgAvlA2DSm0c2oqygOqTdhKTkBMKKgrc7KYG1C0EptrbVCX/Kl3GiHJnkNw1Z3bnmgVRYQCMJmvHCjY9raJtCgDlVEcaCAkxwoXhJdpimLglsPJ6BByjeCqiEVwlAO6kxsWUrSWus5UUxwjVJQ7ceOFJASALpA2Eze6XFIOdYpQdKieVYxnujVcprDc2tOeiIxagj7FKZR0KcSjvaMldGUNhIVoeLUL84RdUujOEha4FaHEJC6uihpQ1xalDSFDKb4pLvJPCKaq5yq3M6J7J4UJcosU7EHsIbyrBuzjCD2vIwo0oYxwPKuDbSDeCnt24IHaw7VAD1Rs0h6hlEAAlSkCXKyMW2yFQoquVB+6JYFGNs0gYNA90dgtGqNIPB245RCkdsqBoKW3BQud05VDW0O2jJ7JtgvhIwbSXAeoprlRDhg7Wq5QN3woh0t0CEHbr9VWhFe/bfpSmQgWWqesvAFV1VtC88I0LQHNBqlZsJCUPbxVUiJCMjhGS3RopsKt7rN0gCSMcLKpLtDfdUOsDBVrhZyElCilail9OXP1gDdfpHd9zf0K6JcBeFzPETWr0bqx5lLXx+zpuYFaK4VbQrK6rDY7Wo7QAlsDqpuBNKCbevKfbbUm4AoCYHCqGLaQHKO4FEAFABkp9oQDAUSKCIQtBKUtzlWCqVZyilKlhEjKGEDAq0FUhwuk7nta3CIZ9Ihg6KgSXyVYyQUqHLPdJx8kfMsqIhA8blbaq2C/dMTt6IprPZSnEpgQRal1m8KoO0gIhloh27PREAg2oCG1zlVvaLVtXlKaBVQgbQ5RtRwzykkB24NKKjy1V2CcFZpfMF5Swb39VVbAwDqjtrhVsY7dZKuOOMqBQCoWEm7wpvpDzERXIDajWBo3EovNt3IMGM4Wg2624VbxnlE2BQylrKoU0AeqjeLTEAogDAUCEUmYw0rNoKUiic4QA1VJDQSueB1RbRwoqYrBQOU20AVSgaipSFDm07misoBreig69ggKOacdlWWvLxWB1Vosn2XRxNG1jhmggWM/Ci6Fr2USR8kNgaNoKIlAKX3KXZnnCOzHKimBHe0H7aygAAoC0oEc9vZC2njCjtod3UO1ZUHGiKTeYDwMJm7ThM4ADikFV3nohvq7CssAJC5pKKQ0AgHNHKdxFYVD3AYRVwkbabcHLKHtvGVawtxlDFwAOOijjwAiDtSvcBm0QrwenKLAQlDwc3hEvKin3Kb3cVhKHk4OE+4KoQi255StrdTk7jRVbiXILgBVpxVLLGXsxYIVnm5pwVRa9oIxys5ZZ5VnmWgXgdEIUR4wUuw9Si9zy304Q3HjlFM2Np6p/Lrqq22DjhM5zzwgfYBgqUG8cKpheHXz81ZbzyFAH8YVQYTyrST2SuceeEVT5Y5K5Pi4Afp3DFSt/ddV7ndOFyPHLbpw7s4FXj+x16dHhHlVuLhIR7qEvWcdDkKMFFVu3gKMMjvYKDQG3yiGAKkbh1SOfIATyEGms4RDQs8Ml/NOXkdcoi4UEHEKpu9yMjXWUMN8lWe6DQRyUXCuqBSVBg2mDQQVNlopck2oGOKuY3KtDfZE1mEJVnlgK11BIqmlAa1MTfCSQC8IMe3qgsBrFKuX05tWWNqpn3kjaLHVBZFhmcq5jN3KaGIloBCsZGWla9sJGwNwmcxoFlHaoR0tEJ+HCXZuULTeEKcOFFAxkEm8JHMLlbblNpPRFYZIXmwOCpBA9raW4toZSixZPCLqlw2jKjXCqReS41+FBrRu9KBXgApRk5VpbZykIJwBQVCmuEHClbtrHVAj0+pBTR4TbBtN8omhSG8E11QCqUBF5SuDycJAx4f6jhRV19kDdFOG/ki8ADHKaMxjt2VGMG++yuDSRwo1lClFJtLlHNdVDlOcYQ+XKBKNepAewVjQTyFC0hB07tEYPKW8Kcro4rHB3Q4SU4dVNx4AypZA90ALXHqnbYFcqB3cItf7IK3MJSiM91pBLjTWE/II+RPWIJD/7Sn1p9mYM/NERkj3Wj7vP/APw8v/wKDo5Yhbont93NIT61PtFPk181KceVZurlEO9PCi6qMZIVTmhXE1eFWQosUlpSOhJ5WkVWQgbJUa1mZDtKcRUU+0g2iNx5CCODgObQ2mspqcRhI4OAygrIO72ThpIRjYTyrdu0IarMRpQA0PZMXlpAIRJBCBDZNIOY5otWgAgVyp5bsqpqloJGVY0A8pg0tCGSSmGmtoGEA4OdgKbcIbHKosLcdEhaBaYNpKR7oIx7TikXOxhV+TRtrigGEmiooNcQ8ZwrRLZISiNo6o7B0QQmuEpDSUdgJtVu+JRSOLQSuX43tdoXV0yuqWB3JXP8WgH3CY9havPuLfR4zuo9xauDQVn0hDoISesbT+gWyhQws9eK1PRCBSrYCH+y0AdKSu+Siq3mjwjRcOEQCTkK2kRS2KjdJwwk3SsApML6oarFhwwme3lMKtP9FWbWMsdd0o5hWxwG1UFqLKqa0pxE4qwMwrA09lMNUtjcDZKsDSrA0jla/uEzdKJ3ANb2JytTm1m9Se2Ass2gWjsryKQDb5CYaxuG4pmadnK1bBVUoGhMXVQhFcqxunHdMI8hXNZlMS1GtACOwJyAMKyHTSTktjF+/QLcm+I52qNoHBVEm4cLVq9HNpqDyPVwQVjLHDranUs8VqXfIAvPKIa4irRyOQoQ4CwstG2U2rU4SAu5QLrdyiHe4fVVEOdzwnRoVaorEfsg2MAqzdjlVvkAHOVFF1NCrLwlLi80E23uil3oFx4pW7WhqXFIKdpKrbFtfutaJHFrb6LL5j3SANbQ7orVyMJHUDk5UYHbsnCSVoJ3KKuaLCYtoIRn0jCYlEIbrCQuPVW9EjhuQJ7hQOTcCkAQgJsjCSnDlPdC1W994QdCgUwakJ7JmtceTS25nadt2kbqGuc4EUQgW9LTbWgEgWgdp3uAaLJ4AXWi8Phhi83WPDRztuqWbwQMOpc9wy1hIvoqtbO7VTF7vh/COwXWZJtcrtuRuPiunhG3TwgjuMKp3jUt+ljB88rm7QPZAgHqpfk6WfHy6kHiupn1DIg1luNcH+6s8b1Ibsh6n1FVeBwjfJORhooH91i1cwn1MknIJx8lq9X6eWZzPt4VF4JTeY0AJWlqjy3pwuLqjpASlc4LYPCn/czqXPDabuDa6LDjqrZZ7JZfSbgeim7qga7oDkrLQ7lCSUwoDKDyCBQygAJpT1EWjddFCcXwgALk4LjVpE3mUKpAZGlxs9EoyaTh1tvgrX4VpRqNWHH4I/UffsrzNuM25NLqNHJpGMdIR6+nZZy8N5K1eLarz9SWA+iPA+fVc8lh5Wusl8Jztnlf5jTmlWXjdhAOYMWi1oceVloNzq9KZktjIpEMxgobQgbzAemFW97rwMJ8DjKlgYIQV7nDom3HsnJCgIs0gqJceiX1BXEiiqi437KKO40qzdlW2O6UkVVZRVBadwIKz6479NK0jG0hay6gsWofuY8Dsk9rVPhjydFpyf5K/LC6IOOFy/Cv/wAGAdgR/wDYrrCtqnf9qs9FcT0WnS+HTanTyTNoNZ36/JVMYXyNY0WXEALua9w8P8MZpGH1vFEj9VrjmXbXPvqzJHnwmCNbUSRS5tpYUJQIRCogNJycWkDgTSZ2fkiFJxSXlE4Q23m0U7CByU7XKsNHVM1oRG7w6AanVNYRbRl3yXW8ZlbHoS0/jcAP3/ol8F03laYyu+KTP0WLxmcS6ny2mxGKPzXqk+nxvN/bv/8AjnE2pdBA4Q3NXnegcXdp4mmSRrGiyTQCrBaeAur4Lpw6R07h6WYB91rnn7XGer9Yz6vTP00ga8g2LFKoPpWa7U+fqXPHw8N+SyZvBTrN8JNzy1xNM0jWNySaXWxpTFpIMyPy53YdSsvhEPlRSaqQ+loNf1WvSYZLrZsF+RfRvRdvjmTXLu7WH7QTXNFEzloJP1/8Llhkm7J56LTPK2ad8p5Jv5JCaG4mly7v2uuvHiYrMbsZSOjfY9SJlaCBvspJZbaNhsrm2WYENwVmhuMm3FxtahZFVaIY0dEXQDXOyTSsDRwi35KFxGGiyqitzADSRzAM0rZXBrh1cqXiQuHQKLC4u02zc3lMGUcp2020FYjACJbXAwmc7FnAQYQRdqhHUaDkhawGwrXFu73SOIKilwgWh3yRN8UocKKnAoFQHulAu6UshA/IQHdC1C6uFULK+s0ktp+aWTLSSkYQ4WjWLhxQKpeQHUTlNvIHCXaCbpSrHULCU2Q2rUPGEtrbimQi1rr5wgXAotkHKg3+GtcXTgcmIgfoslEdVdotadNMXhgdbaq6VLnF7y6qB7LpcyMSXaUtS7a4XXh8HuMOnl2+zf7q6HReHCRrGuEj+nrv9lqfHal+SB/+D4LXD3j9T/suHtXotfLodwj1WS3IAv8AosYl8HjcHBpsd9xWu+Z/rHHWeccoNA6o7SUJpmSTvdCDsc70t6rox+FTfd3SSSBhAsN/v2XKc2+nW9Se2N+p1D4RC6Q7APhS6XT/AHidkQIBceSkJLirNNE5+ojawncXCiEnm+S+J4W+IeH/AHEs9e9r7zVLGKK9NrdZpoXiHUNLg4WcXSwy+GabUwul0T//AG3Y/wBl06+Pz/Fjn5PH8nJNd0AUhGURhcXU2Ctmo8OdFoo9TvvcASK4tUaLSv1WpaxvHLj2C9HOyLUxS6RrhYaMdu37Lrxxstc++8seVRBF8oysMb3MeKLTRCETvLlZJQO0g0eq5Y6b4MHBztoFldsf/wBO8LJqpZB+p/srvDte/WudcAYxoy7defyVOp8ZEUzmRwiQNNXur+i78888zdcOrermOC+gM8pMdl2z48//APhR/wDP/ZcrUzfedU+UtDdx+EdFy6k/Vdebf3FTdnUJhtDsWAiALVjIw7jKy2TdRwmHqC0weHy6kkR0AOSeFRNC+CV0b/iarlzWdnooZSYMtRjZHuAa0uPYBaf+m60ixHj55VnNvpL1J7ZDH3KLWAdUz2vbh3IxR6JAHfVRU2hDaxdfR+HxQxfetWelhp4HzWrTa9mo1Hkxw0yuT/ZdJ8f+sX5P8eeIaOEHUAtPiMDY9bK1mGWMfRZvLuqyuVmXHSXZrToNANe2UB+zYB0u1xJ463xgeu9pXs/DoWeH6RolIa+V2b7ngLhePaL7trXS/gmJcPY9V064zmVjnverHnvDfTpqBsNkeP1XWZbmiyuL4SP/AE0reomd+wXrPB/FJIoYtIzTiR10Duq7PyWOpL3ldNs52Rb4HpQ6Z2pePRGME91j8S1X3rWOeD6RhvyXf8R8RboWs9Ac934bqlhHj5P/AOrD/wCf+y6dTmT66483q37Y42SjWFu8Q8S++xtZ5QZtN3drADa4WSXw7S2zylKAI5CWzY7o0gYbVu0VVrfovBppmh8x8pp6VlaXafwnTnZK7c7gncf6Lc+O/tyvyTcnlwyEAPdb/FdIzS6kCNpEbhYvusW0rNmXK3Ls0tditEEZllZG3lxAVQaaXb8H0Rjb96lxj0j+q1xz9qz31kbtXO3Q6P04IG1gXm3Oc5xcTZOSVfrtW/Vzl5wwYaPZZrNrXyd/a5Gfj4yeUcCQkMZByVblW6aU6fUNl2h23oVz9+27cZ4wXPDGCyTQXc1rhofDWadnxvFE/uVq0WrOqidK6IRtbwbu+6yP8aG8hsIcAcEu/wBl6JzzzPbher1fTk1YSFuQG8rrO8cr/wDVx/8AL/ZYvD4zqvEWkNobt7uwza5/WbkdPtc8x3GaQDRxac4aKLvfqf1XL8a1LpnjTQuqNvxEdT2WrxnxH7vGYIsyuwf8oWTwzw1z2feNWdsfIbxfuV268/xjlz4/lXMGmkBw6kzmAsDXvXo4ZYtZHLGItsTRQPFrzg0zbt7iVx75x14632peyMVtyVBCObXQ8P8ADm6yV1WI2fEf6Lpv1mm0X8GCIOLcY/upzxvmrfkzxHnhG7oaCeOPJN2u34xG18MMm3a889+Fy9tDGAp1z9bi89faapLXb/ZOKDThMT7IkjirUXVZAA3JC4u6KzaQchWNb0qkw1TsHVE1VAJy0ElVPqjk2OyYEcGkUUCWs6hK8AtsgrPK7G0Nyo0tJa4+lAkAqsbmtocqt7XHqmKsfNTu6odMUwHSkr2HdhXwJ5rgldO9EtI5SFtlPCgdS8KfenVkKeUgYk8A/eCRlRkwFjol8tVSHbwp4Vo89nF5U+8NB5WIMc71JTf1VyK9Q5wGOqUEHlQgcoUEcRBA5SmrxwohttRQ8zaVc2T05VYrqmBYc2qLzqXyNAe9xA4BK6fg0eZNQ7hooH91xwBwDa7kwGg8GEf43ivqeV1+P3tce/8AI5eqnbqNRJJfJx8uizlpeQ0CyeAAgGhW6eY6eZsjaLm8Wue7fLpmTw6mi0UHhkQmnAMxNNb1+Q91d4xqTFpGx3/EkwQO3VZdA6TxDXieY22IWAOAsviWo+8axx6N9LQu96k58OMlvXljJ9VALvaPTs8O0jtTqMPq67eyy+H+Gbq1Gp9Mbchp6qrxbxA6l/lRH+EP/sscz6T7Vrq/a5GDUzSaqd0pJBcbpdzRj/p/hT5pMPfkD9guf4RphqdUA4Wxgtw7p/GdUZtQYgf4cePme6c+J9qvXm/WObklXaXSzauTZE33JPAU02km1UzWw4N3fQLuTanT+EwtiYN8h5A5+ZU553zfS9dZ4nspMXg+jokOnePzP9lzfD9W+PXtle4080897VOr1D9RN5khskcdkukY6fUxxD8RpL3vUwnOc21u8dhEera9oxI2z81zA1znBrASTgALrfaB5dqoomZIbePc/wCy1+F+GjTATTV5p4H8v+6t4+3fhmd/XjyTUkeG+EtiaaleK+p5XCZHi7XQ8clL9d5ZPpjAofNZIY3SvDIwS4ngKd+esjXHibSxRSSyhkbS5x4Tz6OTTymOQDcReDa7QEPhGmMj6dM7Fd/YLhyzyaiczSP9R6dB7Kdczmefa89Xq+PSiQFq2aDSyamQNjdQPxHoAs+XErZpPEZNLpnxRxjc44ceizzm+V63PDvafyonfdoslgt3+65culk1niUu3DA6i6uFp8Cid5Ek7yS+V2Sfb/hTeIaxujiMcFea7Py916bl52+nnmzrISbVaTwtvlRN3Se39Sl8M8Qn1mrLXEbA0k0FySQ5hMnqccknldXSAeG+GO1Dm/xJMgfsFjnq2/8AjXXMk/8AXP8AE5Q7XTFmRdY+SnhML9Tq2h4O1uXJdJp5dZN6Wmybc48Bd/SwwaT+CwgyOFk9Ss88/brWuuvrMirW6SbVzNDpAyBo+pKon1ml8MhMWm9cp7Zz7lUeJaif7y+J73CO8AYsLCIjI6mNLiegC113l8ROePHn0zOllleSSXOcfzXa8N8Odp2nUawtDWjcGnp81ZpNBD4e37xqSN44Hb/dYvFNdLrG7Ixsi6jqVmSc+evbVv28c+mXxbxM6uU7CRGz4f7rdq3DxL7NecTcsQsn3HP6LhnTOJsldxsQ0f2Yn3Y80E/nQV4u7p3JMx43wvM2rbfpEgP6f7L2X2f0oY1+rkG1rRTSf1K4P2V8Gl1Wp1UkzXN025pvjcReB+a9X4xINP4ZtiprXEMFcUr9fP3p13v8I4es1H3rUvlceTQHYKkBqDWrseGeGhzfvGpG1gyGnr7lcJL3XTqziMLvD5m6bz3NpnucrPsIXR8T8QOpcY48RNP/AMlgDq5TqSXIc255DY9xAAJJ7LueHeHR6RrZtTRlcaa3t/uuXptSdPO2QMD9vQroaHUv1/igc/DWNJa3oOi38eb/AOsfJuf+L/GtY6GNsMRp7/iI6BcKQZ+i1eKyufr5K6Hb+So2Ejiyeinydb0vHOcuz4iRqfCGzgWRTv6Lg+or08MMcehj0spALm1V8nqskHhLIZDJqJGuYOBwPqunfF6srnx3OZYz+GeGue5s07ajGQD1W/xfUeRoi1vxSekf1RbK/WvDYRt07XU5381dAqPFNJqtXqGiNg8towSRz1W8+vP8Wd3r+Tg+p2Ba0T6LUaeBk0gprsc5C62m0EOgHn6mRpLcjsP7rm+Ia9+skx6Y2/C3+q43mczz7dp19r49MYcRyrYN00zI2jLiAqcnK6Pgce/xAE/haSP2/qsczbI11clrZ4pL9z0kelg5Iz8v91wi+UO+HlbfEtUXeISjo07R9FXpoJdTMGsFk9egXTvz1kY4/jztDT6ebUv8tjbJ69AvSaLSxaSLy2Zdy491kkkh8J02xnrmdn5+/wAlf4fG92jL5XHzJrcT26D9F1+Pmc3P25d9Wz/xz9JozrNbJrJz/BDiWg9a4+is12q89/ls/wAMfql8R1zIh90gIa1opxH7LJpR50zASaLgP1Wbc/jGpN811qbpfDuzn/uVyXNZuyfoun4s63sjHIF0q9FoBETqtUarIaenuVeptxnm5NamaZ8OhEWnpr3ck+/Kpj0ul0IEk0ge8d/7K3xOaWLTNfCas0SFxHvMhskud1JTvqc3MOZbPbTrdU7UybvhYPhBVY0c+oic6IUB1OLVuk8Ok1NPlJZEDfuVo1usDWfdtNhowXD+ix9d/l03ueOXLZGbAtaWxgdLQijATyW2M3x7LMjVpHOZ+Fu93YKudwirfgnoFRkSWAWtPRKC97nFw9PT3TSQxeOiBczpVqjURPlra4gDoEsWlJzuJWW8XOII5CqcwZNK8QY7pvII+nKmGsflOJzwlfGAVrkbYoFZyw36io1Kq2YQDCLtOXAGkC5oPKKQsHVANANpzI0ZtL5jEUpFjhKRjhW+Yw9UHOYeqgpcNosZKylocStx2uBAKxlnrIukahHD0kBKxjQPVkq1zdvVLVnuiu24OQ2nlTc5Sz3VcUohDi1NzuqDjRG41aoJUHS0lOu7wrIYJJ5WxxAlx6JJS10fB9L5+rDiP4ceT8+gTeNajz9V5bTbI8fXqtkzmeD+HiKM3M7qe/f6Lghzi4kmyuvX8efq5c/yv2EN91C0DhD1WjR7rk6up4Nqo9O57JTtD6Id0WgR+F6Zxl3iR3IB9S4lV1QtxxeFufJkzHO8bd1t8R8Ql1Xpb6Iv5b5+a55JtNtdSVzS3Kzbt2tySeI7P2fe1k0rHGnPA2+9WiPAXmUmScbLuwMrjxO2vaXEgXyOieXVTShwdLIWH8JcStzuZljF5u7K7E+v03h8Jh0TWuf1I4Hz7riB7pJ/MkJcSbN9UmEzKvCz13a1zxI9FLo9N4jpmv0+1jqwQP0Ks0Hho0QL7D5SOeAF55j5IzbHuYfY0tI8R1oFfeHfkP7LpPk592Od469S+HXEEGje7V6p4dK43uI49gFzT4s5/iEczgRE00G306n5rDK+SZ+6V7nu7koeUKu1m/J/jU+Oft3NT4dB4hKNSyemuGaHKU6vQeFsMcH8SXg1z9SuIWAdUmxoN9VfyfuTyT4/1b4adVMdS8yyus9B29lRsaRdoUiAQuVuukmJ7gpgASLNKt3sixpdm1IPSTamLw/RxxtILttN/uuBJIXSEvJJJskqsxkdUmqJaxpAujldOu/sxzxOV52lei1Gni10UR82om5odV5iL1svgJiDeDhOevr4TrnfTuajXw6WLydGBf8AMOAuZHqZI9Q2bcXOBs31WctdWChTh1UvdqziR33a7w/UtB1Dad2LSf1Crd4npNO0jSxAnvVBccA91CKwtfkrP44tmmm1Lt8r77DoF0fCm6ebTv08rWl57jJC4rnOb1UbI6rvIWeesu1vrjZkdyPwNjZ9z5N0YNgdT81p1ehGrewTuA08eQwfi+a4UfiWqjbTZnV75/dUazX6meMtkmc5vbgLpPk4k8Rz/H3b5rV4n49D5rvDPD6AZGHF7cAC6ofot2ldD4r4WzTPfskjrHy4K8Tpxt8aff4oMf8AyC7EYHVZ6+TK3PjmeHoo9FovD/4k8ge8cA/0Cx+IeJO1R8uO2R9up+a57GjvlMWi1m/J4yeCcedvkCN2Edo7o0ChtAKw2l9AVv8ABHBmvyfiaQP+fRYQA5QExvDmkhwNghXm5dTqbMb9d4fqPvkjo43Pa91gj3WvRaIaUfeNW4DbwOaWRvjGqa0NcIz7kZ/dUTaubUG5HEjoOgXT7cS7HPO7MpvENU7VakPFhrcNVL5pHgB8j3gdC4lVPN8cptPC6eZkQHxGrXPb1XTJI7XhlaTw508pNON0p4tNOyGOfTSkMdzQ/IqrxuYMij0rOBkj9lJbd9nAXciq/wDkvRvi8x588/auRNPK8gyyF59zaokaXNwaTbSUSAF5rXpkwIztbRyt3hmrEGtaXimOG0nssQFphfRa5uXU6mzHdm8Jg1GodqPOpjskD+6TUeJaXw+Ly9I1r3+3H1K4xEh6YUbDJdlthdL3/kc5x/tWRPk1c48x1ve4Cyu74nrPumnEcX+I4U32HdcNttIcGEEdkznyzG3WT3JtSdZL/p1ztn+KQ1xs1ZOTa1QvczYQK2m1GxkVkZTbQRystWx1Ha/RmpXNuVowNuVzdR4k7WHjawfhv91QY/S4h1YWWBhYA3oFrr5LZic/HJ5drS+KwmPyNULAHNWKTjVeGQi4mBzugDTz9VxixvPKsZCLDuqT5Kl+OOjqNdLqLaP4bOwOSqWMGErQArQ02GtySnm3ynielsUe446C0HyNHQEXVo/gMbDgfE5LVNOPX0votss2qZt6W5UHLaKeSQ7TnPdVtsrnXRALCsjixgYVjGljS72oA90PM8poCYadzBFTnGjWAs7pKbV4Qc573Wlc2hZUJFMjxuNBZ3vc51LQ4XzgKstIcS0ZWa6RQYnOSuhp1E5WmiOeUhaN1kqNazmIHCBiaBytG0JHBFZzHhJ5ecFaSEhFHhFUljmiwUheQci1pd8PCSgWoKTtd81fDGzb7qowWPScqsmWIqDsh4vAtQvB4ajbOyFtKrmHmWR6VCWnluU1tQNHhUKTjhdTR+MQaTRiNsDjKOTij9VynHHukJytTqz0z1zOva2fVSamYySm3H9EGuo8KoHKdpAUvlqeFwepu9lW17U+8KCbgl4RLwcAZQokKAh5+aD3ONdkQQMKOKoQklAkhQkJSVFOKKLS4HhKzCuDgggceya76IX2Ra+uQiASegTN9XOE7ZG8EKOoCwFUVE7TkInbiggSCRYtNuBxSKG5pUIaRRKrqjgYTjIOMoAWtUDQOqh5yE8bWOGeVBW5lN5RIuPurnMaBwoNpbgZVTVBcW4DaCYOvkUrdnslMePdAnmACkN+VaIhWUDHRCi6XfQ4S+YVJGdjlVtyacOEAmJ2g9CUjHANslaAxjm0qJYSSNvCLCmYDhK55I4TtirlNsaOtorkGh41EOpicutF0tc3VM2+LaST+be3/wCpXTjZ+avf6TlduxYCYOJHCWq6pmkBZDNJI4pM1pPRFhamMg6BVkPLrKR13hO51hJRQhACeU737WhANzyneAWYCis9tPzXV8DiLtU554a39VyXN2hdr7PuAdK0nJAIXT4/7MfJ/Vj1W/WeJua3JLto+mFs8Ze3T6SHSNPTPyCtZHD4VG+aZ4fO66pcLUTv1U7pJDk/ot9X6y/7WOf5Wf5C7s1aXqiG5R2EnC4u5mnHCYPaChWwUqHxyPdjAWmWwaoA4GUTqnuPCyiB4zuCba/afUmpkXebK91AYVh3tFXlYS98dHci7VEnlNX6tjSG2XEkq5ji7pSwNlcSr2u3U13BOUl1LMLKXbiA6x7JwWtbxZV2piZisewStYDyliaWKI5J65VwbZwFY0GvZGsWMDqVZEtKxrnOI4A5PZWh1k7BV8EqsyhlsAveQAmsMeG9V0jFWvkbH8GWjAvqVlnnonabJ5PdSaZjLzdcLHv3uJTqrzDONi1ZHxaQD0ol2NoWGlr5Q6MAZKQtLjbkY2ANCZ0jGuDT8R4CUK6m8JHACy7JSOeGkkZchtc5u5+L4CiqpX7QSM+yQvIbadzQOclK6zwFG1FvcbKUtJBytAjcbNKOgffCYusdu74Su33ytBicOir2PByEXVILweU4kPZNIK6JBnkKKaw4KEYwl21zlWQhjnnzH7QBjHJU9itoN9kcO5GES8ElpwoAWjuoreQ1T0dCptHdLTVXMSW/RDc1Sm90Q1pRSnabSltpiwWmLABg4VRXsAUwrNo7oENpBGhqNBIM9UHSsa6igcVaYVXKUFpF2pbe6AmhwlLrRppKamgIKjSXG4K5zR0ShrQooUAfSU2FGhtlMaCqC2kxNJRVKWB7qAFwJUD3dSoXNSec262lUPuAKAdygZGVnCQTMQOSU8ZHdKHtcFY1rQoGwR7qqju7Kzc1uUN4IyMqoHB+JQNJNh1IEjsiM8FFW7jXuk3uHOUu4gqbkQQ+SqR9QCTzKOAkdqXB3wHKC3J+aAZRyoHnkBMSdvv2QKWF3BpRsfW0sthwANYCgLh1RTGMHkqt7WjhNRPVJ5bjm8KK5niOPEPDyD/3a/PC6rSQFyfFmlk+jeD8Mzf3XTG6yCtdeoRZZTAk9EA30g2pVD4lgWttOG2MqgD/ADK1rTXKrNO5orlVkZwUwA6oEXwVQBdqSZrKm2uqYttpUGZwJN3hWNkcxwLHFru4NJXRmlGtPzRRlc+R26RznHuTaQN6d05d/lQyelIFG1pITF4jbuJFI7Wg3WVRqWNc0Gr9kC6nUW0OY61kOpkrmlY2InpQKrfCQaorUpho9TI0Xdqxk8jnXRKEMBOC0rVFFs6KUKQ+UCxSdsLAA3lyvDBXKjGV6hyVMNKdPQ5q08cT211VjATk5TOkkABaPhW5P2zbUO98tEVtwVcBTCqI3ue41j3KtIBxdoyffuB6MGLSgl7sYa3ACAHpo/COnunFbR0WoibW213O0qmV3rLinLqWLVTbQR1KpCySec/sAnDaCohB5VzjsaD1WWjCQeWGj4i6yfZM0ZWdhySeVewkm1FxfuAv2WaUu3Hb8bjXyCDpDv2t5TsJy7qmmYMcYiFv9TlC4kWVW+bnqVS+YuSQWOkaDlIZv5Qqm0btNQCuBxLIRzSBkf3ULhwEKyqFBcRZNlTeeE9dUmDkZCBS5pwQl2tIwo8UCav2StO4CxtPZTFlCqdnhCVo5arA2xlVyenCzY3uqTlWRvPwu5Qc28hJdD3WGnQN8IUUavqlUZENBHKsayuqq56qxvzVhULaPKLB6vUcHlDbuPKJaBi1UDbXVL8TvkmoKUAgbb2VcmmY/J5T1ZTbaVQjYWtrqiQB0TJUA2go0FKUQHaOhQrojtpTcAggaoatMHBEtDshBWVNg5tO+Oq90KAUA21kIbKzaarSkA8HCoDmjlKWtOaThoJUoZCKkYFq0NCrBA45TDnKIfawhQNbyoGCkTHhETY2rKU7SLChFBLRQBzmDBOShQabJUcwYtSgUU/pDbSiRlEEIDqrWtaW5CIqc+vgCfzCQDWU7AwXaQ844QLKQZD7JdxARmP8R3zQ+YUaDemZLTaAwlwEDVYQcrxu2sifdASA/quxVuN4yuR443donOH4MrrgXytdf1iQdgrlQsaBe5ENHUrP4kfI07XtNjnnkXlYitELmm+q0AhzcLyH/WdSNQ1kcdsB46kL1sVbrZ8ORfelu82e2N0SPokLVY88WEu/BwoFDcqw7QLtIKwmkcDQAxSKrc4WoCKQJHVD01hBYHNRJZVqsBvW1KB6IB6byExDSOFMdrQrsgA9mhB116aB+ScDujhpyopWgkC+VHg7cYTb2jqgJWXRyqgxNNg8hW3Qyk84VgUERIHt4VQWPHyTebTdoFnqUAL6KEGjtFFaQWgDqrGt5WUF2LV4kwB1ULF4oC3C23+ZVTyi2zXVVTO9VA4C0yV7gOqw6iQSvAYOOqfUyUDXKzwtJVakaI8IOkG7vSIbQsoNA7LKo113jqrA8gE8BDcAK6quZ+GtBy5ZqpG85fVuJoBWSS+W3bdlUlwZR7Klr3SEu/JWTVqwknqiAKVfTJU+q2wsBwpaVQ4ys1Yf9EATzaxO1jBqnwyu2t2gg2tgc0sG0YpRcV6mV7QGt4JpzuwRhEeniZECcd0SMenn3SeQWR/EXV1PJVXDvN/Cgxn8ziSf0Q07Ti3XnKtLOaKahWja0Am/dBzNybbTa/JFnOUFJGwqst33S0vZuJKq2Z7LHUblXupv4lABfKYxBTa3usAEN7o0B1U2I7RSolDumCWgOqZg3uAaC5x4AFlIg45QIBN8JnsLHU4FpHIIooCrpUECinAHdKAEcDFqohaFNgUsI4RAcxoHKUNBTYS8coDSG20C4BTdXCKIAtPtHdI0jumwcDJURA3deUKFqwxmM09rmns4UgdlcqkobWpdgAwEwMd0eUrjTyOKwoobPdAR+6Y7ebSkAfiVDBoUISAg8uTCudyBsWM5TiwqSBZIyoXub3N4RDu5Q3AcpaJSlp5qyiiDudkokX1pEtHlh3W6pI7fiuEEGCnY79UGgkVSm0iqSFOR2KLBTheUptFpIcEQrxTsJSDSLiSbQO53VFLSlFoTbXBLIXKKweKUdBqB/kK36d7XaaF38zGn8wsGuY5+nlHdpWnw12/QaYnnym/stX+qftrthCyazR/eGAskot6HgrXYCjQOvCxPCssWjjEjXhjd4FXS6OlibCS5ztziOOyLPL6BNbRwMre6xUkk9sKovB4VhcDy1JQ7KEAEWrtopUH2VoPpHRCqJW1wLRaAAi/ulF90U+OqgA7JLU3AIG+iPCr35UJvqhiywlLW8nlKCEBnqgcbeycbOwVQNmuijiLwguplIelVWUyqYs3e+ErnOJAbx1KUV3QNUcqmJZ2gblYHZACoBVjOeMKKvJO2hjGVnIJcTa0EEgm6FcKirW4wx6kXIAE8baCSYEzYKsaKaq0JsBAE0pJeE0TC4W7hQI9jm7XfmszXbtW/OKFey3vO13cLPLp27vMYaPZYagakANYAfiFKjcGekHhO7e4/IKlrOd3NrfKU+4d0pdXVOAKQLA5aZEPptqwOsZGSFWYwmaB3WK1HN8R0kQa/UOveBQAXVjc0RMB7BZ9a0vgc0USQm0IvRs83L2cKW+FaXBuEhH5dlDlxcpRPVRRDQ36p6Crc03zhMQaHdEPWeEAwB2AiCbFpyccKoQjCpfytHQqmQYCvsjSWAi7VTmAdU4flB5aVyagAe6B6qDAwoaPVAK69F1PAdOZNZ5oHpjHPuudFBJPK2OJtud0Xd1Ekfg/h4hjP8Z459+66/Hz5+19OfydePrPajx6At1LZh8LxR+a5PBXegf8A9V8KLH/4rP36FcFx23fIT5J52Hx3xl/SWupo/CZJmCSV3lxnI7lVeD6Vur1G549EeSO/Za9c/U6+Z2n0zT5TTRPAJ+avHMzanfXnIJ8I00kbjp53Oe3uQRa5BLSu2BF4PoXAvBlfmu5/suAXAp8kkxPjtunsWrotFqtQN8ULnN74AW7wvQxmL73qcMAsA8fMpNX448uLdLTWDAcRkpOZJvS3q25yx6jQ6jTt3TRFre9g/skfppmacTujIiPDl2fCtZJr2yw6hoe0DmufYqjx2ag3SRUI2gEgfoFbxz9fsk7636uQK7rb4XAZtdHXDTuP0WBkbnSBrAXEmgAvQxtZ4RoC91ec8fr2+izxzt2+mu+smT2Xx6AkRzAYHpP9FxvSu34bP9/0kunmO546n3XDlYYpHRv+JpIKvyf/AKifH/8Amq5AEaBrKgZvcG8k9Au74d4OyMCTUgOd0YeAs88Xq+Gu+5zHN0/h084Do4yWn8RwFod4JO1hcSw0LoHK1eKeJPhf5GnoEcu7ewVXg+qlm1T455XPBbgOOF0+vG/Vz+3efZyfLYelJwxg6BXeI6cabVvY0Uwm2/JYpH0CRhcrMuOsuzVjm1hqIb6auzfK6fgvh5e37zqm4/A13X3TfaFrQ+DaAHG7I68Lf479dY/JPtjklpPCdoI45W7QeFPmb5kznMi5HcrX5/hUDhG1jZDwSG7v1KT47+y/JP04by5Bm5xo4XS8b08WnmjMbQ0OBsDhc0vG33Weplxrm7NQlwdSBLyMJRJQyDaJe8t4pRovmuGEWSF8jR3NKsuI6Wo1hc4EYKhVxDiVKd2VLZ37gx4r3KfzHVhWwht7hilC89lXvcgZCVFUal5ET9w9JFJvDoyPDtMSchu0/Qkf0Q1LRJA5pTeEO8zw1mcB7/8A/cq3+p+2kNvAVvk1WVGtzyrA6jTsLBaGwsRBrhO8gNxlVrTIl1coGUAIE+yAbfKAg5wrQfTRVZbkUrGtbi0CP4wkDSTSseB0NpAECFhvnCBabVj2k0qzYPCKBCBTC6sqX7KKWyoCdwxhTkogIHe9tCm1790m8KmVzvhBRaa5TTFm8fVKXnolcbkFGgntobVZRcM13pso7ht5SCuqZoabwrGaLR2V8dk0qACayro2n+ysSnN5VbR3VtYHdU16z2WmWfUANkFKNyE2rAoEHqkjHGVoO9vp908bfQMqSD0gpg30hQI8WCqYnfxDG7gdVoc3nKxzAxyB/I6rDcGY1LsZzV46JWU5gIGE+ke3dKScl39EGNpu3stc1OorrKNKFpDinYMLdZDhLK9sTdzv/KtoLLLpnP1DJnepseQ3pfdYaizaJCGOrABePfsrB8PYeyUyMEjWP+N+QE5bihgLONFw0CyoXgZ6JHwg1ZOMqsgAZOFcTVwcXfJMHElU7jWOEzXFMVaXu3YFpvNPVhCDSAPmrFEJ5v8AlKhPGE1Fzg0Kx0a3GaVxHQJKPZMXA8ClA5cmygkEUE5zmkplo4CcG22g1+HaxmjlkkcLOymjubCyaid+pmdLIbc79Fo8O0o12oMZfspt8XaGp0Gogn8ry3PJ+EtF2t51eWJeZ1/62/ZzcJ5R+Hbn52sWpbu1Uoa27kNV812NNA/w7QkBpfqZOjc12+gU0mkZoYzqNW4F/POB/crr9L9ZHL7zbVvhelOi0ZMg9R9RA6Dsseo8cNFunjod3c/kr9F4o3UamRkpDGu+AFUTeCPMpMMjBGTeei1d+s+jMzf5uVLI6Z++Rxc49Sut4X4VThPqG45a0/uU8en0Xho8yeQSSDj/AGCTTeJO1ficbT6Y8033pY55kv8AL2111bP4+lX2i8QbFt0beSNzh7dFxtHDJq52xRNNu/IBdrxLw6bV+JvLY7aQKceOFc5+n8H05jjp2ocMlXrnetvpees5ye2/RRQ6WP7tGQXMALu5vr+i83qnv1OtfsBcXPNALpeCalp1E3mv9clGyeef7q5o0XhTS8uEkp46n/ZW51J/jM/j1f8AR0mmh8K05n1BBkP6ewXF1upfrJzI7jgDsFpY5/imua2WSgeOw9kmt8Pm0stNa57HH0kBY62z+PpvnJf5ez+B7h4g3b8NHd+Sq8VAd4jPX839F1PDtOdBpnzzNPmvHpYBZ+SGk8PDHu1muLQ4ndROB81r6X6yJ95OrQ8L0TNLCdXqQA4CxfQf3WmDWF+m1Gsd8AvYPYD+65fiWu+9uLWEiIcDv7rUxhP2c2tyc3/8irz1J4jN53zf245cZHF5NkmytPhod9/h2nN/p1WdkfQD6Bdrw3SjSRu1U/pNYB5AXLibdde7JCePaZziydoJAG11dFV4d4UH1PqhTBkNPX5+yceMvie8vaHsJtrbohYtb4pPqvSPRGfwj+66W879nOTvPq6rdV998Rjij/wY/UfchXz6RkmrGqnILIm+kH9SVk+z8RbBJM8VZoX2Cy+LeIHUOMMR/hA5I/EVv7ZztZ+u9ZA8T8Rdqj5cRLYR+blPCNOJtS00NsfqK5rWnuV39DG7T+EOkgaXSvyKFnsuXO9dbXTrOecjB41KZtYQ3hg2o+GeFmciWYVEOn83+y06PwsRgz65wAGdpP7rP4p4oZR5OnJbF1PBd/srZ/8AbpJbZ9eSeLzwzyNjhYA2PG4dVhBppwoHWASiSNq527ddOZkxTtJ+SeIHeMWbQJocZTxO/jMsdVGqSVu8EOaFSA6PuQVpc6zwqjaELdgKbdxQFNdfRWig0uIworPIzo3JVHgZc7SSN/lmeP6/1WyyMhuVh8MJY/VsqiJ9xHzAV/8ArT9upTwLZ0RLnuy7lRpNc5RIcSFgQE1ynG49EoabVgsFaiVNp6hTcAPdPvSghzgEZA3zWEwyEH3QB6YUBBbzSKDjQwkEiYkAVar24sBRYJkNoF/dLkpDXUUqLPM/JKZmgqYpQsZgkWVFQPb2RD0NrUHVt5UUjnAu4TBzSltpFDlQNQBzgH3XREOyLUcABlDmkU4cMoNc6ySMKdD2S7wWmjaqL2OJAJwrmvJoLIxzrVwc601mxqGVVI2nFOxx6oPy4LcYZNS22WlibZC0vYC0qqIC1oWPHpUHRXBgIVe3a6lLQpblUzN9VchaCLVUrSsNxzjG6LVOcDTXkE/lSvjfmuVJmF7PcKiI7HHcU3GvcaiA61ALFJWutp2proLpuudmK3vJmbCzH4nu7AdPnwrbo0EhyRmrVGikdO2SUu9JeQwdgMILnsIkEgaC+ttnoLyrMFIbUsqKLrCofXVWEms5VBBc6+iojnADCLSa4RoDpZUDS49goponkH1LRGS/5qtkYIJPRES03awfVRWuINA5soSyBqzed5YVcku5XWfrq/BPKF0VMDqk3Anlc2j2ArWvbtpUbh80zC0ILYZ36eUSRupzeCutF9oCABNDfu0/0XFtpRwVrnu8+mOuJ17duT7RwtbbIHk+5AXMl8SfrZLkOBw0cBZw1p7J2xgZAC1e717Scc8+keQeLTP1moY2hNLXbeUrpdgsNWWbWg36arn2UmteKsM295Lib91dp3EyBzDtc02D7rECXZVsMjmFWeyzx4debxjWBpZbG4+INysU0jJAx1kvIt5JzapfIXmygwWU6upzziy8YUwjVDhKfZZaFjixwexxa5psELrQePPaAJog7uWmlx7oYUvCvPV59M9czr277vH4QPTC8n3pc7VeIS612152x9Gj+qwtHUpwB3Wr31UnHM9LNoC6HhviLIGmCYXG44PNLmVnlHjNWs82y7F6ksyuz968M0x3ws3v6Cj/AFWDW+IT6p/RsY4askg3UrAMAVhavdvhmcSeVEr75GUA4Bo6q5zQQcBVBgB7LDbWzxCZuk+7imsz0ysxd2CPTnCrJKttvskk9H3kfhpa9N4tNpWbGlpb0DhwsN4N57Kp7Tiwktnosl9ujN4hJq/8V/pH4RgLI8tux0VTaChNcJbvskz0Z5OCEweC3hIxznHIoKwlvCyoF3TqrIz6sqiw0+pOyQXYVDS7QcHKq3J55IxZvPZZjK01hRZF9tyoS0it13lVF4OQEpdbuyLjQDtWDRubJ43ro/5mMcPphat7AMnKyaaPZ486Vp9J04J/+Vf0WufMrNdVkbmnKtuhkKNkMhGKaEHHPssAF208I7x0CU0TwpSoINkqcKAHbagwbQOTvaD16oBttu6REg7VhKCCecKIhDTm6SkgDDk5Y0HnCqO3caKKjDumY0YBOSVbPE0zu8s228LOrYyGVZQqp5AebPGEwIJ5WfUQ73W2Qpo2FrRZso0vptZNJHAE1dhTFZKPpJwKCgXa2sKABEtDQcpQRx1QM9gKQAcJvmUj21ZQEltbbwlDWNHp4QBGbKf01QRRYDg2rWEDkqtrmtwMpnHsLVZaGEEc2i4ggZWaNziewV7TuwVZWbD0CFQ9mx+OFqAG3CWWO2+63GQZlCRpu7SRkhOXWpRWCg7KkjCRyq8igstlewlYpWkErc4ke6SVm5uFGpWSJ1ewW/TRCRp9WVjdGW8hKS9mWEhWXFs1dJtZLtc6h3WaB7GboY8MDyWnqbSCZxPrF+6duw9KKv2T6rnuLWkkpRIawUAGnBNj3RDW8BT7L9UtxUAJRLdoKDXggglPtTBAvgWo+QswAlLiwXaqc8kqwWhwA555R80N4WR5eeBQRZfzQi5zy4p44jRc7hCNtDc5F+oJOG4CI1Et7JCB0TONHhGNzHGnYWUKG2FAaTvAY6rsIHbdhApd1Q3i/dSu6Wg7pRVD17ohxCgOESQB7oLQ4OHcrK/Ts3OsEB2HDuiLDr4WgU4AnKsrLO8NfQYKopvLzd5WlrmbcikA5gOMfNUUbCrGMtM5zL5VfmbZNrQa7qC0tI5KUBAvcfkhuI5CB/Ls4TGOvdI2UBR0rjwgcC/kldEehr3QaXJ9zw3agFVQTNtqW3G75QpxKCwhxyhbgOUWvIFEWVW/cTyqiENBJBoH3UweSFAGn4shQiJ1ehRUIB5OFAR0IKXymE8GkDEzjIRTOo9lWSO+Edg9/wA0hazmj+aBxb2jYyyFQC5zyKo9lZC7yb9VdsqbwSfc8oqtoeH+3CY21zqKLn3hUPc/dg8qKsIPJKUPzhKWk0SbTNaAMJSA5tuyeEA3KY0OAoBuKjQ0AOUhrOUxrOVUccIGLhWc2liFa1paOYHD/wC7f7qNbfKa/Kla5vIjcP1arCx0IXu2lNutYWaxzb9ITfeyRxSkjONgcDhGhWFnZOHYHKvaT+isZrrRyeFtFHcbHJBwuQ8/xHbLLLNX2vCbJvCDeMrXXWs885+yiyrXx7HHIVRcQcBF7nPbTRblloa6udhJuaklB24NlUh0oOY7CK0CkXC+CqfNcL/hkBFry6/SoqwtG27CjWmuUG5GQmACBXCxSYM4SE5RBNBQM4A/NKGi+xVx2gAtFlLIAQMK4kpAAVHsBFNz7otwCoZA1tcIKnRgHnKDccoulFekWqLcTymKvY4Akd+FaHEe6yjBF8q4OOAqi8EEYwmaaVfRJZBGVEbm0WgbqzeE7hYWRr9tUFe2QkC1qMWAY82FXuAu1a94HTCyz7SM3wlWI6UHAKUW4kquBgJsmlfsLRjIWW/RKcOUhJV9EikjojyqEF3kWkewZRc5zOirdKaUVSWWMBAMIJtqtEgd7EJtxrujTNuG7iqSvfnBWktabwk2NQUGRxACLWlXCNoyrmMaCMJKVn2lynlObRIwtbiwZVLpW8HhaZ1WGtPKhY28YQLwDYFlD+I85FIGllAYAFmJcTgYWgw2RfAVjgA2tqW4q3ffRAE9khJ+QUDyoyt344S+ZnhAvNIB18hBYDaOOuEgcbwFHburUQ19AFAk3FoTMcByimsdQrGkVjCoMzSbUa8kjoERebSOHuiXjolJ+q0gA9E15SkijSUOrlBbZVgojKoDspwa5UDvAI9KXb7FMJa4CLpi4V0QKH7cVaIkd2UtoaOpSbs4FhBZvrhqhffApJuCltsIGDsoWTahLe9qbgDjIQTgItoHKgewjJypbccFA7ZG2q3vsmuEC5u6gkLkWCXE4VUgLetouek37vmopSbTNtAM7pq6WjQhqJaCpwq7yOigsqgkR3emkp5QNbeCPqpitoSfupYHTKKXa7PRDa4FWGybtBx4RSZVUhIkYDwbH9f6K7aSke2zEf5XEn5bSrPaUGjoeE3BIUBtlqXfCFEHa4ELVFO9w5FrJWQtMMBebulWa2Mkc4FAXVINZt4ThRlUQbUY4tkNjHdaG0Oiqc0vcXcNCCOiD7JNBViNw4KsMg29lA6hn5oqvabolGgBQ5TuzxjqVWR1BUFrY7aHlpLeqSsJWF59O7HZMHDFc9kQhAB9lDXRFx3kmkAKAvlFWNka33R3hxyFWc1QQdIWsd6eQqgucDmgKVMrwW0O/KrNvIvHsmLLrNUjRRnAxQTtZdAClAaPFYTsx1OUCuYS6hkhMwc0bIRDecoFtfCaPbuoGc7a2ylBDiM8ISOJjIIrCqieWMG5v1UGmyrWuNcqlrw7hPw1VFm4cAoO2kepKBTfdAn6pqYrmY5o3R0R2SxzzMcLYSFa8VVI2fmEaO2RvJwmL24yqAG5sqN22SDj3V1nFpDXWsk4shoGSVa5wBw5IaaBmz3UWKHaZwPKhjlHyWiNxcbPRNdu5RrWM71LeOi1lgy5K4gVhDWUeaTwnDZTzhWXXTKdrj1GUhVBiebsqCEAWRa0u+SUX14VTSsa0N4Rx0Ca66KbrRCgXymcQG4bZUFdUTtbxkqKoN8IUU1WeQlJIdytMjR5UpxKllQuKAiwmfI7bar9R6oGyKKoJdeFN/ppVjlOGkhBU4uugMK5pAbzlVOtvVTsgvsVyiL+aqDrCeN5QPYBrqiSbCrJJdZ5Uc5233RD73dkfMP1VG5yjHOJooq/emL/AGVQBKJwT1RB8w9kwkocKvPRHcQ2wEFzX821QuB6Kje7smDj1CBsUcKtziArRW0k/oqXO3DhBQZmjl2VZHKXCxwqJdMXOtvVXRR+WAKWrmE1cXmvSMpATdk5TmyMClXhYaEj3UY0XaUOcfZFjqNEZUaWlvZA0OUPM6IE49XCgYHF9Ujj05Q3DgIXVE5QMDRGEbyTWUu7O5MKd1ygBG4KAYonhECvZF2OiBPooGkupWNraDhEZQVkEfNK87WD1ZLgOO+P6q12XUqdSzZFuPDHNd/9gk9ioGiQnZxhVxRPkdTRa3RQNZW7J6qrStgPpce1rUxhNEFADpyrWHII4Ri1Y3/CIPKqB6VlODTSkvN9UZhgeiJpsfqPKXeBzhTe2jRB+aCqRhc00Upa4tA6rRbKwbKU7O+UXVJY4YPUKAUACjI49OEo3kYFqNLG7QSR2S4u0GbqOKHdE45VQwIriktgG+ShVp2BrjRNKBL7cqqfdbcUtEpa2zGLA4KyOcZHepyojiQbQY/1ZGE7gCQEj8XXKKLiSRigrWkUkZTh8lNwz2CirAeiY4GMqne1pObCcvI+qiBKQWZ4VTzYAqgrN7Sc/qkeLPZFFjHCS24ZSbfUoFojgZVT4yZWOaeEGq+c5UBPCWqAtFp9WUQas5KAF9cIkgnCiBCaNJfMsmm0FYW2VTLG/pgKguG7LiAlNAZcqzYPBJSeZnLcop7q6dyi1x2YOSqXSO6jCPnFrcYTFXB5b7oeYTkrK6cnHKXc4nKuDaJbHCHmm/YLLuI6o+Z0JwmGNDpnOAU853VUNczqSnDgDwomLvMeemFN9Z5VTnk8YSi+6LjQZRXCUS1mlUSUu48IYt2s25OUjgN2Cp6T1RLW1ytuRbcODhGzXKnpHVD090E3O7o+ZXJSHZ3Qpl90DZJ5RcXgcoU0DlTB6oKi52UWFxFJ9jO6O0DqqI3eOuERbTlD5FEDKCze48KbiHZykocgoXnKCyyc0hvNYGUCcYKW6PKgdrzeU+6hfIVIcAeUfMvAKBjI68BDzSeiRzyFGm1VWtkNG0HSuIoNVZNHAR3WPdEXxPO02Cfklc7+VpQjk2qwyM6EKCsyGqrKYOcRkJfTv3A5KtDSRygm522gAB3VLTkiiQnktrL3fRZxJj0hGlksjWfEDxikWO3DcAVQ8yuPoFhOJJm/DjumGrCRaV8tGkLfeck91BHfNKCB/sjuBUkZtrIvsk2kIp7RBo5Si7BpMMoJuPRTecBFozVJizsopGvN9gn8wD3VT2kZSsNmkwXGb1WEuoeX6eYnPod+yXZudQKsZH5jS0mrFIVqBDD6G0OigsG691XE+4Y3Hq0HHyT7gRyjJwCTYOFawJIy0NJtOHt24KJRs0bQJo4S77Usd0D0HNN4VbQ4O4wiHdjhWNkdXOEFUknIDaFZKVouyVa4tOKSXRwEFJB3HsrG76IbgOFFOG2OMqeq0xdNdMaL62Ujm7iUN7qyOpTSN9II5KITa6qQII6Isa4jKhBAPU9lFR7Guj9TqHZYy1u7BWh73cUs5afM4paWHLc9VXkPrKBc7cRZKmWm1FFztnU2i07mBKCCHCvqlAtwyoq5paEXn02EACeKQLTkWoVU1/nbTyQaK0UBWeFnhj8uR9cHI+auo0d2VUWgh2bTtANKmNtXaujoYRDPrFKsnKc82FGtDs9VAt0cFP8ARTZYtAmuuUDNObS1aJFjlAPCqKpGW2zws5Yei1P9WOiQsqk1pieHblW7cV0TGC2iqzC2+FZRhApODfGVp+7NPKLdMysXaprKcqOuh7LX91HKh02KTRjY1x4V7NPIW30WhkJA4V7G+igpajGNO/CL4NvVa3NdyThKW21RdZfJDqyp5AvK07KHumoBTRhtqdrmdrVe4KA10XRzM4MJGFW/bV3SuyR6WWUp00rm4ZkqyVNZdzCU/pr2Vw8N1BGGt/8AkrB4bqQ34WH/ANy19afaKBtSkZwtJ8P1LT/hE/JB+kmAzE8fRT61PtFApEomJ7XfA4fRR4IwQQUxdVl4Bq0wd7pNlnhTgIG3A8FQuIxarICBwimLj0JSlxrKlWEpxglVkS4CkvmV1pKS1Vu5Vw1aZTVEotlI4KzOfSIOExNavOcayoZHNWcFG75ypi61+cSMFQuFXayg5xymB3cpi60iTbS0femtAHVYBZHKOQphq+SYvccJdxGBhUmSj7K2w4YNqhhNtJDUwmOSeFSapStwrophq8P8w2CB9UHu2fC5ZmjZJf6JyboWmLKvbI17TeHBFr6d3BCqEQIHRQ4OcqYup5jjIB0tX7h+SzcFMLPVXE1pdKLtDzLHKzkEEZTdOVMXVkjtza/ZISO6HyKWwmLoicNcATlXtcDVOwsjwwj3VfrjoXhTDXS0so+5QnkGNv7K7c2gb5XN0u8+HxNaaIbV/VaIy5rfVlLPKa1NfilNxB5wqPMxdJWzNshxqkwaw53NpXSHHS0ge3acqsAuPN1lTFaA/FcK2J/NqgUMI/DZRF5kPGAEm8Hqs7pAcVSXcAcfmmDUJNubUMhdws185TRv2G1ZEq4uIq8KOkJoAqmaQyEdKQY4Ns2lWNBfsPKq8+ibKrc4u9klKYq/zN/zRL6bd24qgEDkUo4igQrgUuARBD3LK6VzXbSMlW7yaAx7KY0uIA+Sh2htjCqLrsIPaXMUw0s0hYQ4X7oQal0jvUExJqqVbA7zLFBvdMGvoOiujewBZSTjKdjgOqmDUS0jAv5JmYPa1l8z+Uq0StaPnyiVcXAX2QbI0EDi1T5zeigfuFkC0wXvdkAcIAt+qpMp57pHSkVnlMGhzq4SA7uBlUF3vlLucequC4PpMCDknAWXcUzZCAbUxV925WAX0wszXuIxhN5rqAtMReaa4dkC4CTaOFUDYykcDvwcK4jUXAC+yQvIVYsDlKZLUVoDtw5ophjgrLucTQTb6wgtL8ElBryRwqt5IqkwfQ4UVfdZKBeAM5VLpDQpL5maUCR6Z8hsCvdao9Ixo9WStOGjsFS/UUaaF7PrI8t6tWhgaMCgma2+FmbN3yn+8u6YW4z5axE8dE1OHRZW6uUcPIVn36WwS5aYutLQWhK/cDglaG6uTyr9Lq7tCrl1g22YWFXElUEk85SloJ+AH6Jzq4zzF+RRGp0/O1wPzUxdqgwxHmJv5IHTQH/thaPMgPUhS4Tw/wDMKfWL9qyO0OnP4XD6qs+GwH8Tgt+1nR7SiIgeHNP1T6xfvXMPhUfDZK+YSO8JcRiVp+a6/kH2P1Q8h9fCa+Sn0h964jvB5ejmH6qk+Eanoy/kbXoTC8fhcPolLHD2+afSH3rzT/CtUBZgca7ZVR0czeYXj6L1PqCbc+uSn0X7vImJ7eWO/JANwvXX3APzCBaw8xMP/tCn0X8jygAJTCMBemOngdzAz6BI7RaR3MI+hWfpV+8edGHV0TPB2dF3j4bpDwxzfql/6XpuhcFPpWvyR5+qTjHPC7T/AAeJ3wy18wqz4MaO2ZpT6U+8clxAGAlDiTgrqf8ARph+Jh+qrPhOpBxHfyKn1q/aOfRJFlFzHMPxArXJ4fqmf9lx96VT9JqLFxOH0TKssVhziK3ZQo+6s8iRmS0j6IHcDnqs4ulok5RIwpZAQDSThBZXoBJS4vlTaaHZNtHVRS44RIACO1tivzUc0XyikFE1dKt+byrqakIFEoizwxv/AKNufxOH/wBitlYWDw2/urwPwyuH7H+q3AmhSnXsiEDjui1rS3bgpg28lQMQDY0CsJg0YGFNo68o7fcKAlg6pCDeOFHhx6ilWdzeCqCQADaUEIsDnC3EcKBnOVFFtfJHc3ulLL5KgZn3QQuFGuiBoHKJaTikkkZIxygbdaIfnCo2ytwBYCHmOb8TD9FcFxcBnlVCS3DslBc8YaUxBZwMopZI953cVhC6NJ2FxKrcx7eW1agm73TB2MlVgpmoqG+LpJGHNLtzrzhPV8IhgBslBHuO3CzBzy6icq+QF7aaaKzmBzRZNWkwXxkgnK0B14WKJjgQL5W4AAe6gIKa7+SUV8kc9kQxBPHCUgFODQU+iCvAR+SJvoKSlxukBsD5pPmiSLRBBCCN4wiBZtAGs0gHk8BBdvaBShPWlXu7hNuUB3HthUk0VbuSW2zZVgDHU67TuIPCFDopXZBG8ol1KBh230Qex4aCRQKYaXzDlKXm7QcQVW91cKYrpyTc9SsxeS4klM4qk8r1PNFgflMXKm0wOEFzZFYH7llBRDqWpWbHZ0j98VX7KuV21hHUrLotUIpKd8JU1UrTqH7XW28LWsYhcELVW601op9yO5JutC0FgeUwkI6qrgWoChjQJXDhyYahw4cfzWa1LyqY2t1s7eJHfmn/AOo6jq+x2OVz7RvCamOiPE3/AImMd82BQ+JMODpo/wAlztyUuyrqY6o1ulcAHaXPcPIRGo0RwRI35G1yg7spu5VR1vM0Z4kcPmEwbp3cTt+oXG3CkQ+kHaELTxMw/VQaZx4LT8iuR5juhTCVw/EVFdX7rL0aT8kp08o5jd+S5/3iQcSO/NWDX6lvEzvzQ8tPluHQj6KUQqm+J6ngvv5q3/qUp+JrHD/SEB9Xupbu6dviDD8enjP5ojW6Y/Fp/wAjSYarOeQD8wlMcZ+KJh+i0feNCeWSN+RtBrtK4f4jgfkphtZTpdM7mBn0SfcNIf8AtEfIrf5cJ+Gdv1Cnk9nsP1U+sX7VzHeF6Y8F4+qQ+EQ8iVw+YXVMDvY/IpTC8fhKn0jX3rlnwhv4ZW17hVP8Il/C+M/MrseWRyCENtKfji/kri/9J1Av0An2Krf4fqGN/wAFx+S7xHCmehKn44v5K81pdNqIWzB0TwDJYsewV0YeHeppA9wvQW88klSz1APzCzfi1Z8rh+ZmqyjuO26XaLGH4o2H5hKYYTgxNU/Ev5I41upTeT0XXOmgI+CvkUp0UB4LmrP46v5I5DnHoEu43ldY+HRHiQ/UJT4YKxICp9Omvvy5lmsKC/Zbj4XKOHMP1SHw3UD8F/IqfWr9ozB2UCbBIwVc7RztJuJyrMMgBuNwPyUyrsUB024DHztE7m5cQoYyHgEOTmEbaNhMXVXmF3wuFo1J1ohIdOwWWkk9gVW0ysJw6uUGhu4XhEhx6BZjqjwWp2aje4CjQRV0TC3kC0z27gbykBbzeUcVyVBlcNriBkoJ3QuBsHCRzS1tg37Ip2ptt9VnFmirdvugbYAUCwHlSu6IF5UCCIXfCcchEhKgsDj0KYEnqqhV8p9wPCBxd8p8Xkqmxab5Ihy4WqpGG+eU1nqpvs5QUuJaiDYVhoqADoqFLioHkBGgptHUIA2TKbd7KCNoRLR3QIZB2KBHVEtzzhGh3QTdQrogHBKXx3RcLUDm3g5UVaCRm0skz34c8kdkCbxaWrHNFXazkAoUiR2yoAitTiqjymtA4XoeYqKVMOEVCgigVUSyENxUOUCCgsbLtGRaZr7WdEOIWtRoDk25Zw4pw6wgtD05fZ4r5KjcoH9CqLrUsqlzkQ5BcHVyjvCqLlNwRFm6s1aFgpN1qWgcfJRxSWhfuqye1N1JA7Ka7VQQ++Ed3CXCCC1rrR3KlS0F4IHW07XLODQTB+UVfvUa6x7qrciHEILg4/NNupUhwr3U3qKuElI+aT1VF3wjaGNAlcOqbz3/AMxWbcVNxCaY2N1UoPxJxq5PxUfosO/81A8oY6H3vu0KDVMJzGFgtwz0RD0THSGoiJPpITNlicubvtxrsmDkMdIOiP4qR2MIw9q5u82jvKGOh5V9Qh5J6ZWIPPdN5jhXqQazEaukNh7LONRIPxFONU+slBZtKlFINW7q0JhqR/KEDeruVLd3Kn3hhr08I+bH7qYFOeWtP0SlkZ+KJp+it3Rn8SlMPDgmG1n+66Y/9ho+SU6DSuFmMj6rXtHQhN5dhPrF+9cyTwnSvHLh9FQ/wKI/BNR+S7BZ7IbFPpF/JXHb4I5ooTNd80rvC9SBjafkV2dqiz+Llr8vTgP8N1gv+E4j2Wd+j1LBiF/5L0+Qpud3Kn4ov5q8iIJQ23McPmEeAvW2eufmEpbG74omH6KX4mvzPKEi+Ub96XpXaTSv+LTRn6Kl3hWgd/2CPk4qfhX80cAuHdLYK7x8F0R48xv1SnwLS2S2R1+4WfxVfy8uINoNEp/T3XWPgbLsSgn5JT4JKB6Hxn5lZvx9Nfk5crAGMpmk9sLefCtWOGNPycgPD9W3BiKn0q/ef6yA8IOaLu1c/S6hvMTvyVToZgPU1w+iZTYr3Ih3uiIyRdIPaGccqKgKYG/dVtaXcmgrGBje5UDVuwcKOiF4JVgALcIUKQVUqnAnCvoDqlsKjKyANJsZPVNtpXlJtLnk8gDKe1Ln5JacUzxjlILCggLhhQ2MkogkIPJQaUDyoSltep5UKUuRKV2FAwcoHWVXdIhwvCotUtJam5BClKJKUqggo7kl18kCbRFokrBRLgqLRBCqLdxTtd3VG4cIh9lUXbuiIN9cKsHGU19kD3SO5JaloHLqQ3WlOULIVRaCApartSz3VRZaG5LaF+6BwSpZS7qRBtA7SicpBzadBAbKa0qhJQOCmBKpBTtKinD6Cge48pbvoiCinD84R3EpA5G1A1jqiCksJmnOUDbiaHRQ8KWFLCAt5KYGlX1TXSC0OR3KguUEiov3YRDlW02Ew5RDlyG5QuFfJV7lBbutG1Tu+iBlpUaNylrOJsqwPsILdyId7qrcpuQXB5HVN5rx1VIeCpaDQJnDqj94es5PVDchjWNSeoRGoB5aslgprCGNQnYeibzYz7LFaNhExs3Rn8Sb0HhywFw70oHe6GN+0dHBTZ8isO890RK4dSqY2bD2U2nssw1Dh1R+9OCJjQQhSrGqJ6IjUN7KKeihZUEzSoJmdkQdzv5ioXE5OfmEfMZ1QtndMNI4Mdh0bCPkldp9M4UdOzhXenuFNo7hTIu1lOh0bv8AskfIpD4ZpDxvb8ls2qbU+kX71jHhkGalcD0sKs+Etv0zNPzXQ2oUs/j5X8nTmP8ACJCKa9h+qod4Rqm8Rh3ycuzSlFT8XLX5enAf4bqx/wBl30VJ02pYaMUlf6SvS24dSm8x/wDMVPxRfzV5GRj6+Fw+YVfGDa9j5juoafmAlcyGQ+uFhPyU/D/jX5//AB487vwqs+bXxL1r9BpH8xV8lS7wjSO7j5LP4q1Pm5cLcpvCWkKXVwMXJS+0KUIUVC5Sx9UtUEKtRT7uyBelpSitIO5DcgQkpVFoeTgqWqxaN5UD2haFpSqGJ6qbqS2paqLQ/CYPsLPZTByDQHgI3az7vqrA41hFWqXhVhxRJJVRZfuparyoCgs3fkiCCqrvqoCiLbRBVe5MDlFPdUm3UFXaYux7KoYPCIdfzVTT7JwQgYm0ASlPspaCwGkbpVD9EQ5RVuSmBVRsVeFC6sILCcoh2VWHXwoHHd2CGrrUDqVd2FMILw5C7VTbtNdFRTogBLus4RPFhVFjTQT7sLOHKzdaB7wlvKFojCKjikJPRFxzlREADOFYCkCYWMoqy0ClBTEIJkBEEgJd18lS1AxdaZpwq8Ig4QWA5RvCrtEOQWcpXBHdhBxQUuPqzlEOpF2SgDhaZWNd3TAqsHCBNKNLCVLSB/RTcFUWC01qkPtWWopw6kd9KtS0Fu8qWlbwobRDA+6bee6QcKKB/MPdTzXDqqyhuAVMXid3dQah3VUXaBKI0/eB1Cn3hvZZlFTGrzmoiRh60sdlCyiY272HhyO5vcLDZU3FUbrCIAXP3O7o+a4dURwbQtS0FydRvKhyELQtQQpbTJDyijalpLR3UiHQAS7r5TWqB1QKJygSiD+6CFqWqCpSFqF1oIiOUt0jaBk94VdqWgsBR+qrtM0oHUtC0LWkFRC1LVDIi7tIDlOOED3kKWktEP6KBrTDhJaCCwFFVG+igJ7qosshS0toqKlph7pQiga7GFLSgo8qocOTg2qwERi0FiJKQHNJlFG6GCiHpaRa3NoHsJtyTACH1QW7kdwVOSUcgopzSBcpkhI72RDB6cGxyqBacA8oauachXE4WcOIFhNucRSKNi0Qq7KNkBA95QJwksoG0Dbsp91cKoXymBKIsD0d46qgl1oblcTV9+9qEqkO6pg4lDT2h1QtC0NNyhYtKSQaQPPCGrw/dzynYQszOcq0FRdXEohU76UEqGr1C6gqfNBU8wFBaHKblUHBEPaOUD2VMfNLuHKgcEDE2gULQsoGuk138lWSpaqG3FTd3QukOUBJUIG27yhyiqgIEJsJTV44QcG0LUIpRc2xtKogcqA2kJRKBCKBOEOUOFOqBgEwS1uOEwab5RB+qVMQUpBB4QBAqIVhUQn3Q3KFKUBc78kwcq6RGCgstH6pLtEGuEDhG6SAo2gffSG7KW1LVD70N3ZIhaItBsqwGgs4KbcqLge6lglVWfkiDwgttS0m73Us2gsaUVWD0RtVFlopFLUU4R5VW5O3NAcoHUSgmsKWVRYOfZMkDkdyge04KoLqPurAUFiIS2puUU/KQi0QUbQEI1aW0QVQwwgQOiFoXlAwCayGkDgoAisogi0REUSMJbRR6ooYUQHCBUtS0EAtGlApaqA73S1acmwAggAqkwOEKtEIYhClIoqAAUpVlFQIBWeEwCinCoNYS0palog7R0UAHZAFG0QbASnlG0qoZRKUbwiIjZS2iin/AHRspQUbsKKIz1RKRQFVDWO6NpQighPZCyjhAqo4JQKJbIMFp/JQMk52H8lzb0qlYR2SH8JU2SfylTDS1aBGE2x/8p/JTa4mtptMNV7UeE7mObQIoqxmjmect2juVF1SDfCtDPTZOEZxHp6axpkkPU8BZjJIR6rAvjoria0U3+dTZ2cD9VUHbgOpRdbcFlImnMbumUha8dFBKOrT9CiJm8WVcNKQerUpA7K3zW18f5qbxV20hRdUloI7KBo7q/0HIAKm1v8AKhqkM7EKFlnBV3lsPdQQjo5DVXlv7WgWSDlp/JaBpXn4TaP3fUjjd+aGs1FTKvrUN53fUWiZ5RgxsPzYhrMUFr+8sdfmaOE/6Lb/AFKPmaQj1aV492y/3CqMalrXt0Lm0XaiN3faCP3Sug0tWzVWexYQqjOHXjsmBVo0m4nZPDju+rUdopm18Lr/AJXAqhByiE33aZozG78kux4GWkfRAbRSgEngpuD8uiKNqAoWFB+SBrU3IcJRyiHBINpg5JVe6NoLA7oiDar+SgtMXTg5VjeFSHJ2uwoSrbTAqoOtEFMXVwUKq3kJtyGnRulXuR3WgsUFBJuzSNoaa0zSqrTbqFdUFjn0gH2qrtS6QXbrKNqncO6hdXVBdalqoO7pg7KCy0bS2KSF1oLQSRXTlApWvQLwqHsUpYSNcLRJUD2oCq7TBA9o2lukC5BYCpaQFNuRBKCFo8qiUoiEHYRAyUCVLQtUG1LtBS0Q4RtIMJrRRKl2haloCiltG6QNagS2mCAlRRRVGcYUUtQrmAQOVMBRS0ErsEjYw55eRZ4T9FAQB2CBPLBfbmg1wnSl1upQFASxpFUPyVXksJyzCuacIOogg8FEUfd4wbDaQMTfmr+iR2EVmfG3o0JDCzq0WtDlnlk2VhApiZ/KEpjb2FKt2pyQUh1Q42pi6v2AFN0Wcalp5FKwPDhgoHCIQtS1AwLu6ds0reHuH1VVqWqNLNZOx24OBPuAVePE3lhbJBA+8WYwCufaYFB02+I6R3+N4bC7/wDlksRM3g7xR0U0d9pL/dcu1LVR1RD4FJ+PVxHu5oISnw3wp7v4fiYAr8URC5d2gg6g8CilB8nX6Z/YGTaT9Ckf4BqWj0lp/wBJtc8FWNlkbw9w+qDUPDNZE30ud+qHk65vN/VI3W6hlbZnivdXM8T1Y/7t+xQJu1IrdE13vSVzr+PTj8le3xKUn1NaforG+Is4fA0qjF/AJzCQp5emJyXhb/vujd8enIz0KQz6BxNhzR0xaIzSQwyfC/b2Vf3IZ2yN+ppbP/Qu+GUD5o+TAfhmb+aGsJ0Ug4LT8igdLIPwkLd92H4ZGn6pTC9oBBVNYjA+64+aHkOB5C2fxGc2pvP4v2Q1kEDr6Jvu8i0iQDljfyThzT+CvkUNY/u8vZMIJBytYLK6hH09HH6hBkEEjjhN93lHZbGtFAB7fmVNpNVRPsVDWP7vJ1U+7yjotzWP6NvrhDPZU1kbFK1wNWQlLJA4AirW1UTm3NQ1VJHJGNzq+irLr+a0zOuF3yWMHCLqwHCG5JaPRF0xPFIh3dV2pZtVFm5MDXVVJrQPuKIKS0QaQNagSEohBY5wJsCvZQOv5pNp2l3S6QBo4wmLq4OTX1VIKbdiuimGrLRsKsFEPLbo+yYae0QVXuR3Jgsukc1fRV3fGSpuQ1ZfdApCbUJKGjalpbUtEG0QlRVDWpeUto2ED2p9UlqAoHtC8oAoi+UDApgq7RtA4KYJAUbrKDjz+IEHbGMd1n+9THPmFZyOqshY1wLnupo9rVyRjW3SahxftebB6lbS6srmxvhBAokrVC7cC5xyTx2WOmoEkzo/VfPRVHUukeNxpqOtLdzRdd1nZGXNcRkBXEbotS2QlvXonkk2tJbkhcoOLHg8EFb/ADWvhL+O6lmLqmTVShtjBVQ8QmujX5J5IjZ7LLLHscCDYK1JGa2w65zngPrK2OXK00bpCXNoUuqL2i+VnpqFcs2pFxlaCqZvhKzFcp92aSgFxTy215VZdWQtsi62nKHmhlG0rpLGBXdY5pS44wlWOifEWNHc+yjfEYyc2PouOSoDSziu4NYw8ZR+9tvgrixybTa0tksWrIOsyUPZYyExkAyufppdpyeVokdbSoLxO3+YJhK0iwuaD1V8DwAQe6uDUZWd8oCZpIF5WJxOaPKaMkkHqmGt4ciCqrTBygsBRDlWCiCgtBR3KoupTcKu0Fu5K57RyszpiTTeVVvJOStYmtT5GnhVh9Kjd6kd4PK0ytMrujiB80w1MreJHfms5PZEcKo1t187RXmE+xTjxGcdAR8lznOrlFrzdgoOmzxGyN8Yv2Vv36E8spcoHBPZS7q0w12G6rTn8VFXtkgP41wLyrQ5T6rru1E74ZAnEN/C9p+q4IcR1TtkeOHu/NT6mu4IpWEFpIPsUNkrT1XMi1E3SY/JaW6rUD8YPzCmK175ANp4vsqZHEEegFAa6Xq1pRdrWkeuOkCvcwxncz8isv8ACJ/EPZa/vMDhTmEfRVE6dx5oqqp2xn8f5hQxDo9p+qvMEJ+F4UOmaR6XBRVHlOHv8kpYexV50rxwUPJlaQQSD3BVFIBRTlkg5soU4Cy1AAicV7obx1ajbT3QEUUDhONh/FR9woWh3DwgW1AU/lFKWOHRERS1ALIUIpURFKbTU7buo13QG0eEBgcqGgcGwgN1xhG0vyRCBge6JdWfoktEnGOEEtRToiG20uuhdUgl90bUjYXuDW5JwEHAseWnkGkB5Uwls9FLVDAI2lBUFIGtGiMHCW1NygdG0l2iCge1P0SgqWivOvBaS0iijG8BjmkGndV05tKJb6HusT9HI14aBdpOpWMVx4FjkrRC4tcOwyqWsIO3rwt0Olptv69FLVjLNlrpH4s4CqbM6P4D+av1sT3P9LSWgYAVWn0znP2vaQ1XZiKy7ebHKtifRIIsHlXS6RrYyY73D3VDGOIulN1WzBZ7LBJklp6FbGO2NO80B1K5U2vhErqsi1mFbNI7ZJzzhdQAFuDa8zJrwG3Fye6aHxnUNcA+iPYJ15WPROVLxYSafWw6pvpO09irXcEFZVzNU2nrKVv1owCudK/y2FxW56QNRIxkFD4z+i55NqPeXOJSqKPVS0FEQVYx4HzVSINFBsa7C2RP3N5WHTuY7DsLdDGwGwTaza0V7DZIVeVt8pp4cldpC82HgKzpPqytslaImVyiNE8cOCu8p4waS3/DABRtTY48hAtcOhWVNuR3qvPZBztoyqLC8AZVDpSSeyqLjI7n5IZ4GVqM01qA2lrHKYNWkS0bTbUS1XUJaa1K7qGrxwqFJwi0oOH5IVQRFlkDHVDcl3IEoH3ZTtcs5dhESFvCo1b0WuCzeZ3TB/ZBqD6V8U/G8rn71ax3dTFdIPBSvcS1ZWTV8laXgssLKrdx2rKD7qyOQOsdVS2iaPCCwPrqmbM7+ZUlEGqRWkah/RxT/e5B+JZQaQJyg3fezTazfKb72CcstYbUtBvE0LjlqdogfwaXPDh9VC7PNoOh5MTuHJTBzTlja47bv6JhLV2Scd0GnyXdCp5cgzeFQJz0tMNQ5Bb/ABAeE8TtkjXOaHbTe09UjNTjKf7wyuEAJYbJbR6AH/nslLsVkN5ophJEeU1xPxaorsKDBBBFqzymVe5AR11wiIyIvw0XVce+Em05rgcpxEe6O3a0j1DoaPKKTKh/RF8r9oYAdoOLSbz/ACohrUv3SF47I7m1lUHcjaX0ngo37oqfVFAKdUBHIvhO1hcHFtY6JGmuRagcWkFvKIIFmiQPcqA4SnLvcoG24IpA9qFxCG120Oo7SaBUEb3XTSaF8ICHI7kj2hri1rt3uEAbNIHUA7hVRzsf8IN+4VoPdcWgETN10LQJJ6qPd6gBwggjW7RzfclTeHcG6WfUS0KBWWObY8OBUWR0VW4UfZESBzQ4Hlc/xfWeTB5bD634+QVRzPEtadTJtYSIhx7+655KJNoc4VAUtRBVFjJXRutporXH4nMxtbr9ysCiK6LvEpH/ABVXZYpZC88qtH54QRRBE/NEBRRRBEbQUQO15BW6Ca2jOVzkzHljrCzY1K7ccitEvuuZBqN2CaK0tfaw03ebhL5hddGj2WbzEd+d35ojUH47FMZbWR8lNvCx/f3A8K4OrvCm9p5AK5Z8QI/CmGvaW8EHsqNk00MLb2C1k+/Rbcx/ksEsrpHW42VVa1Ijrx6mGQn8J91dG5juuFww42tWl1Aa4tfwVPI7ULGSGg5WHTG8EFY4Z28tW+GXePdTauK/uzr4SO07q+FbbSyTNYLKfapkYXaZ9k7SqzE8ctKvd4pG0kZBHdUjxVjHdxa1Oql5ipzSOhCQrS/xSL+QO+i50+rdK6wAwdgtfZPqsLvdKXrMXE9UpkPQlX7GNW4pmu91lbMPxLVG1kmGPFpph2P91a2TKT7u4dU4gkAwL+SfaGU+/jKsZI5vpvHZVtgkq9jk3lvAyx35K6yO4h1tTNP5qjPZO0pVi4cqA2k3UmBwstGukQRXNFJam4fNA1i+UbVRdam5BcHWUwKz7q4TByumLrPdQKremDwUFtprwqQ9MDfCqLd1JrwqgbTEjFIGBKIcQq7RJ7G0Fm930REru6ptG1UaPOcRgqGd/Cz2pdKDSJj1Cnnt7KgPTVbbVF4kjPRSoiOaWe6vugCUGoMYcB1BN5FjFfNZmWrmyFvVRT+SQptcEolcOqcTXygFnrx7IbScgWrfMbtJccjgVyh94PlGIGmE2QO6IqUIbV7vomBb3QsNIIIvoUB89zYzEaLel9PcJC4uxuNdrSyZokg4rCUILNxGW4xWPkkspd/dAyBNBhaW80nkfWFmLwete6Ie0dVzxV0dNBslCSUNGFT5o6KuWTClWKpnkrMX05O8krPLhRps0+oDcOOFx9bP507nXY4GeieaYhhaOqxkrUZoKIIqoCiiiCKKKIIooggKiiiCKKKIIooj0QClKKblBFQEhaItTVByzlBTNNx0BqG91DqmDquflS1PqurpZ3SOOab2VaVG1UEnKloWoqIgooiIpaiiC6KZzD8WF0dNqwazlci0Q4jgrNjUruajxHZQbz1WGXWyPcTuoFYi8u5KW7TDVrpSSTdoNcSq07FpFnCli0pP/lAlEMldhS0LQA8qAkEUUCgitceskADSbC3QakuFA0VxwVbFLsIKzY1K9FFO4Fvq+a36bUb3cAt7LzcOr/mTO172E+Wa91Cx6pzoHH1NYT8kv3bSScxtC8o3XTB17ytUXihFbynkyPQHw3TO4Bb8iq3+Ew1iRwXNZ4y0YymPjgV0bv8ApG74ZhXuFTJ4VM29rmn6rL/1umjaCT2WafxfUSfCdoCbUaZNHOz4m49iqHNe3lpH0WM+Iakt+M2gPEdQHeo3XdVfDUXEdDhDzPdVM8Uv44wfkr2azTyYIAKihvKYSJg+Fz6ABVo08Ro8fVPsYRr7CcOVseia4+mSvmtTfCXu+GVp9itTqM2MrXI2tv8A0fVC9uxw9ild4Zqm3/CJWtZZRg3ygrvuk4dtMTgfcKt8bmGnCldC3SIKQnOVbp9jpDvPpAv6qaBdIEhVOfX1VRkV0xeX0i2TPOFkMqUydFPsuN/mgcH6KCSuq54enEtJpjpxusJr7LFFLZWjf2TTFhciCqwUwOBaqLN1nJTsc0OBdkeyqtQupEWOIe87RQJwOyrPKUyAZJpZJtZROzPupqtT3Kl0nOVik1L3jB/JZ3yP4BPdNHSMh7qsvcub57wfiR+9vHW1NV07Uv3WPzyfZWwPe91dArWY0hwAs8ql7txRlPFKv3XN0BxoLNK7BVsjlh1ElClFZ5X7nFVok2gtsIoooiIooggKCiiCKKKIIooogiI5QUQMEThAKIIp1UUQRBQqIIogogKiiiCKKKIIooogiiZrbyeE1VhBUorKSkIFURpBAUwShEcoGQRUQTpSBKnCCCFBEoIIooogIcmDlWjaKs3dlN6S1LQPuNJmklVAqxhtQXDhEnoltAnCqCTXKRxwmJ7JTwgrcc9kLRdyltFXRzOYbBWyHXuNNcbHdcy0wcpYs6ejg1IIBBXS02so5K8hFqHsOHLoabXX8Rr3WMsa8V7WDUNe2wtQlNHuV5LT64sotctEvj/kxkNG5/6Kys2Y9I+drGkvNAd1zNd41pI2Ha1kruAKXltT4nqdQ71yOIu66LOy3HK0jsTeKQPcT93affhYHahznYpqpOcdEHfFlVBdK95+KwFWXvA5R24sdEj/AIcopPvDxycIjUm8qp4xhV2mGt7ZQ4dlYCVzmyFp5WuDVVQdVe6y1LrZEaK0tlH1Vmhfo5mubIQHVgrPqtsbwGEUitAkvqna5c9s1FXNnC1rONgd7qGT0Hj5rMJR3Vckm7AV1lJpS40OFQ6wMdU7ifoOFWTeCVAv04SuNi+qcgbUjhRRFLm3ZHCodhXvBvGVU4Y4RWloJK3Mb5UYB56qrSxV63fRWPdZTqrIUmykc6kxNBVPKw3FUjh1WCd+5xV07/dZCVZGbUQUUWmRUQRQRRRRBBlGlFEVKQ5RQRAURQQRFBFBOqiiiAoKKIIooogiCKCCIoKICogigiLRZSqxgQNVIIk9kAcoqZJ4tBwqj0ItWwkteC3BAu0kpoNbu3AD8rUFSiiiqIiEFAgbqmcKcR19kvKloJdKHogogiClqIIgma0u+SfywEFSisLQOUCwdECKIkIICE7DlImaaKC5TpaFqWgKQ/sm/RKSgUpCnISlAFFFEEtWMcq0QaKDQ2V7W0HYULyTyqbwjuRV7TeVc0rIx3XotDHgj3RFofRvBPZQncRlVgp918dEBJP04SE4zacZKrcSHEDIQUv9uFScq95xRVJGaQImBopSoir45i13NK4SlzsutYgVZG6imGt4OLCIf3wqmOJU3nkqYa1tIKZURG89Ffx7eyqDZA7/ADVZy7OExFjmkDlxwiEv6d0pFi05B6pSNtdOqCs0DVUqnfDfVWu5NpCDt4xdIOg9+0BqS0j3Wk3beVh1WOdhZ5H0CmfIA0nosMsxfxgJibhZn7jQVKZBbZBRGkEREUFEBUCiiAqWgogNoKKIIgiggiiiiCIqEkk++VEEUUUQRRRQC0Eq1KKdAoEUTIIAooogITtSJggZAcqIXlBY1211pLxXc2igVFIoiUHAgkHlVARBQUQNalpUbQS1FEEBUAsqJmVaC0Cggj7IfNFDKVw+tpj+aUjCIVBE8oIImblKi3lBbzSnT3SgprQBAmwBQpH5oHsgBwTSVMOqUoAoiGl3CuEAHJsoKEFo8ttA0ldGK4pBValolqFICCQroXi6JpUJmHKDWHWcJhn2VTSaxfvScA8X7ohyQCaz0sJTY9whfySnnqig7JVJVpFc8BVu5+eUFZQTFKgigNFRBBpjfYVm6/yWVrqTbiVUbIngXnhamHdWbK5jZKWmGXCg12b9wgL47JQaz3HVEEObgm/dASeDzSBycI3RQvc7AqkFbhd90jviOK7BWUCQeqrcOqC0lVPci5yzTyUMclZdFcz9xocBVKFC1pkVCbodkFCbREUUUQBRRRAVFFEEUUUQRRRRAFFFEEUUUQRFBRAVEFEBTDAShMgihUUQBBFBBEEVEERCVMMlAUOqKiA8oEqIWigVFE8bepRAEZ6mkCyirTaBUVVSCc/JKqgKKKICnYkTM5QWpVPqggJ6IE4U+qW6QAoFHpwgUEUCCKBwjePdV2m3IGJQOEL6oWgNqNFpVZHVoNDQBWEcGr/RQcJTVlAPmgfknr8SV9d8KChxHRIVa+icClUqIiOQgoEGmM4TXZVURGbNYwO5VoJtAR7oHBRP5e6FVygVw+qrOcq09OhTCI0LGHZBQUNic8+kYVp0jQa337rQwBooCvkiQRjhBmdp2gYFqsxBbqB5VTmgWALQZHMAOEte6sc0g2kJygAFe6tiJDqNg+6Vkr4vgO09+qnmOc/c8lzj1Jyg3NfdBMDR5VDHAtxz1VoNi1UXxhjg4yOcD0oWSUrSTWCC3uiA9jWygU28O91aWufvl9I6kE5NqChzRSG05vnpSskLXSODaazmrwq9m++g7oM7nLJI7c5XSvoYWZSN1FFFFWUUUUQRBRFAFFFEBUQUQFRBFBFFFEEUo9lALTIEpRMhaAKIoIIooogKN2gigNGrrA6ofNT6qIJ8kEUEEQRQQFQIKIGtS0EEBvKiigQFosq4YVbOVYFFCqQCYgYzZU9OwmzuvjpSCs4SHlOlKoCih5URFkcPmNO0+rk9glag17mfCSPkiKNVjHUop7FADB7odEP0RvF9UROiUlFKUBHBSoiwggCiZjC8+3dW+U0IKEVaWN7JCyvZAtqIKICi00UFAg0sIPHROD6gSAqYyKyrGkhwNfVQWEjJxnsq3HKsq+irJv5+6CpwzYVZVrsqoqgKKKIHYcq4Ouu1LMCrGuQX4oFC8dqSg3dFTdaB8UD1VsQ5P5KgOxXRaIiC0ILDwCc+yl5BKBP0UB6IDdnOAq3UTXATOOAOgxaBrF90GeXBJH5Kg4Wt5afhVDwK4QVKdVKUrKC1jqHuVricCAKBs0CcLDYB9PCtjfdhVGwSta2PbZcM5OPkrZtUZGNBbtAvAPJKyAgBHNhBoe4OcC8AY4CUOF+kWOyQuBaL5QvCgwSutyRRBGhUQURBUUQQRRRRBFFFEEUUUQRRRRAVEEUERQUQG0XuDnWGhoPQJVEEQRUQRNEGl4DuEiKKeQNbIQ0ED3SoKdUQVFFEEQRQQRHaU7WgNzyiR7oqqj2QVhSlEKoiQggiIQRvCBm8qxVt5CsKgh7oWmPBrhKqAeEpTHslPugVBEqIAiEFEDgqWltS0DE2gTaFqICmY3c5IrYuUVftDRQNgWOEp6j8kfnwl976UoJyQkPVMeLF+6lfw7ODaqKXCilTvHv9EiCKKKIHaVbCSXgDPt3VTa/NWNbXHKC995/NVHuUbHUmvZLfflQB3GFU5Wm9pVbuOyoRBE8p2wudzge6CtFXHTOB5CQxOCAB5Cm7KUtIUtA+9XxSY91lRYaNoOjYxm/YKGh74VMb92OqsJ6V7IGu89FMuuiAluh2CgOAgrPPZVyfErXjn26qt2a6IKSgrHilX0QTFIsdSU9Dd+yFoNV49+eVaHAgdMLE1yuY4/NUaGu2myAetFQOscKkP6KbwiMiiiiiigoogiKiiAI/JRFAKwpSKiBaURQQRRRRBEVFEEUUUQRRRRAFEUEEUURQRQKKIHjaXvDRQ+aW7QUQRPGLylYC5warZBtdR7dEVOuED7oAqcICTiu6rKsNUEhUCqKFRVEUUUQM1MOEgT8BAbUOVAbKljhBCCOQkKKCBSgiU7IiclBWorgxtVSGwIqpRMWpUREUEUETtNFImZyEFzCDQJx1TEUauzylY8B9ho7EHITzD+KQDRPP90VUScEH6J9+NvRIT07KHv8AqiEISJ3GykOUEUUUQM3lXNz1AHus4VrHelBZ7oEC6UBBGeaUcSas+wtAOR7JC26T/RNGBuCgeOEMyc+/ZPhQ2QkNnpjsgsoGspS0WDypZI/JEm2kdUVme0BVFXvFj3VJVCqKKIi+I8LRjaXbgKrHdY2GjhaQ4BmeEFzWGQgNGe3dKQRYPTH1U3Yrg9fdCrB/NADznjslI/JMcBAgEIilzSAqnCitBYSKVrdMKG/lFYKJUo9l0hEB0wg6NoHAQc6kQ4jF0tL4yEhYDyEFe9LuKYtBQIpAiiiiCKKKIIiopSCKKKIIooogiiCiCIg0QUFEDyO3AUlygogKiCKCKKItokWaHdAqKLw0PphsdCjsoZ5QIomLUCKQBRRRBFFEUDtcGsOPUevsltBRFEo2goiGKCChQBRRRBFFEEDApuyRHcge84UvCS/zUJQElRBEIHY21b0SMIoIk+rsoqHn5JTwoeVDwgTolTuPpqhzd9UhVAUUURERCgBPHZQILWUGkhxD7FBAOIwDz3Sgo/JAfdBE/PCHKAFIfmrKt1AEk8AJHtLXFrhRGCgCiiCAqA0oggsD0d3HZVqILA+jYTsNOVNqWg2eYT2KAP5qlj6rr80+769VBYcE5HFpd2ClLunRTlACPSDeFU8ZVhx9FW9UIooVEBbyr2k8rOrWO6FBeHJgQ2ryPZVA1ym3deUDikwHQD81WHC1YyieKwgsjYAb5yrHEHgUR+qgHp4UdVZ5UC/khxyEb/JBwJOFRW4An2VT8q49lU8DugzkUlPKsIQtpcNzcdaQVADtYUc2uDalqBFKtel8Pk1BzbG1dkcrZ4P4c3UOEkg3N7Begbpg0ZAocey59d56b54325EPhkUUdOZvPcpJ9PCwBrYh86XVq8NOb6rHPbSSQKz0srnttdckjnP00TvhaOOmKWaTRirY7PYrrSiN2za+m1kHm1W+NtkVfY91ftYn1lcN7DG4tdyOyVdDUwA/MDCwEFpojK7c3XHrnAUUUVZRRRRBFFFEBUQRQRRRQDKB2NAFlHupaFqKshaHSDd8I5zV+yrkcHPc5rdoJwEQ4BrhjPWlWVRFFFERFFFBk0giiL27HUSLQrCCIoKICooogCiKCAKI0RyEPmgKiCKCKIIoIiCgogsBRJSA0peFA1m8qE0EtqWqopCioUQFFFEEVsjmFrAxrgAOvU91UmNbWndZyK7IInjFuANVfVJ1xwrKadtOzRLrGAoN3iWn00UA8g2Q/bd3a5/Cl4Rtu04FooxMdJIxkfxOIA6KtzTucDyDlWM+IFuCDikwaXEk88knqgpZE5/Ax3VvkCuvzWuBnrDtrSG52u6hatM4u0ztI2mmXc/jk1x7D+yaY5TtMWtBIIBAIPzSmEtLg47SObWqcCJwYH7jTCCMVjI/X9Fnk9TieeqCuRjW1sfvHeqSJzi+lpTmlUBRQDBzX9VEBBpOM8qtMCgc9kwfXHNUq7RQG/dIUSULQKVESggiINIKILA9NvwqUQUFwcronUQsoNK1jwPog3B35KHFKhslhMH2c8BBYT0S7qJpAuu+iXcDdICSARRVbm2CeqcuGQQPmkLqFXaCs4HdI7JTHogHAOG4Y6hBSi0EvAGTdJVt8NijlnDZd1dKUvhZ5em8Lg8mGOGvVtslagxpLqfuvHyV0On26YhnxVysukhd555ABzjquNd4DdOGktfkWkmhFEVhdN0dNzz3WOdoYKvJwpYsrlyQAXjkUVUGFozmlrksuNlVyNtqy3GDVtAcHAWFy9Qz8WbXV1AJaL6LBKAPkunFc+5rEBYu0EXfEUF2edFFFEEUUUQRFa4dC6XTedvAskNHeuVdp/B5p34IDOrj0U+0anNrnAeysjic7dX4ReV6b7o0BrSAWtAGB2VbdFDI942uA6XgrnfkdJ8Tzj2OZW9pF5yltehn8LY9vpcTXRy4mp0kumcQ9uO61z3Kz1xeVCloIrbmiiiiCKKKBASCORyh0VkbSSHOAI90XRtDL69lNXFSihBHKLXbXA9lUBFBFAzW7sK5kQbQ5JV8WmB0Dpwbe19OA6CuSla23ZoNHJUVS8USDyCqy0FaXuErLcWgsbQAHxLOcFBWR3UAG4ZwiSlVRFFFEEUUUQRFBRBEUFEBUUUQBRRRBFFE4a0VZyiluzfCgKf02QG380Yo2l1OzjhQwlo2tD4GOaQ1paRxlZ4g0k7nUALTTBBVgcqbymae6DeyYnThjYwCwkmQc0eiaOV5d5zjISwWduCBVD6f7qvTnG0ubYkFhxxhWS6kRumZDuAcNos1Q7Uoqud8cjpHswLtrSO/P5LMRxwmkBYa7gEfVD4qA7XnuqhZonxlvmNLS4bhY6KknpeAternfqWNfI5tMAa0NHA5WMqg0aB6cWne8FgaGbc2VWiPVhEKmCVFAwKm5Bh2uB7G1p1Mkb20ACbuwEVmKiCZrC8kN7WiFUTBpcaC9H4X4d9z3umjEsr4wA0twLyefYFS3FzXmg0ngI7Xdl1fE42DXybBW71UBVWsoAxfKaMZaRyFFt2igKsnr2VLmDqqim1LRLaKVBoifjPKsJNYCytNFXbu6CzcPkl39lWTwgXILA4k0FCcUqtyO9A5OEjiCiXbybFfJAgjCCpbNDM1kjQ7B3DJWNMx1OurUsWV9Din2QND305+BQ4VsML43vc924OzayeGvik00crhbgAf0XQa8SMbWQcrk7Ek+E4tYp2gm+oWrVt3bSb+QKpe0BtHnss1YwyRndupZ5QQ1b3/AA2sU+Wk8LLccybF2ufOcGltnzuzlYZc2unLPTK74jWVNv1QHNJ28Ls86MYHOAJDfcpTz3VhaQ0HoeEgAJq6QLSKIFk5wtnhOl+8+IRRkW27d8lNJHd8B0bn+GjzwBGSaBGeV2madjYwGNocYWmGKNsdV6egPsnMbttM5J5XG+XeXHOk0r6HANqmWKrFV8l1XRuAG456kLNM0HqsWNzpzHNrBOVn1UDJoy1wsLe+OjaoeLsUszw37eU1WkfA8gW4KqNoL6da7mubWQMrjP8ATIXcEr0c9bHm74yqnNLTRCCtDfMHt3Vbm7XELbnYCaMgOs5wlUojKouBxd/RQO9QNUQq2uopy+zkZWWtBw3usmrzaroqzskJo/JVKATtFkJOVYz8yqjp6DdtdH6fLn9Bs4BGQf8AndI+Ixl8D7YcnuMD/b9Fs0Wkf/050jonsduw6+TWPyyqpI6jMb3FziLc8j1VXCxvlrHNBtuVW7i11NNHpxW0eu7s9Ff4jofuvhbDLGRI+32e3RPsfVwDygootsIooogiiiCAqKKIIooogIQKiiCFRM1hcQAtEcOx4c3LmmwiqWMxuPKZw9Iv5rZpvD9TqPWyIlgBcXHis/2Kzy7pXW1hDWgN9h/wrLTPdmuArQfLBoAk9VDH5by19XV4KdjH3TACSlIq813uquqssl3GUrQZH11PZVKhY5oBIweFByP3WuGIyBzdtNGFVJpy1xDTddDymmL43CSYxvk6j1DAJGAVS91ucXkk5yOpW2LwTU6mMyRMa1rQ29x5J7futR+zs5lIc8MBOBXRZvUizm1xS8kAE2KofJTeGtsfFx7UvRR/ZyIYke53vdUsfiPg3ksuCRjgBVdSk7lW8dRxd3fI7IE2SXIvY5ji1wLSOhSrbCDKilGrUJtERBFRBFFFEETNs4Br6pURyiuh4bA1xMjpHRuafS6sXzz9F2pNRLLpoNRK+QmNxvaLxXX3on6LnaNrYtO57dzg5rQBXWzavBYdE/zYyACKyazdX3xwPZYVilina9zS1wJ9RvtWP2WVzvV6lqfI77uWbjWARd7uc/ThVw6OfVBzoWbtgs5paRU01lKTYVztLO27jOO2VnNg5wgV9V1tVlO4qsqoidrkiiBybKUlBRAbUtBRA4K06OSKLUMfqI/Mi6t7rLagKBVOqiZnxhB6rwHUE6VsbjkYyutpy+Bxt7TFz7ryOj1YgmA4DuV2xrm7R6rHZcbPLvPLtGYLOSHclcuTxIlwDQKSN8Ro0stY6Mx2N9JWCd+4fJK7XbnZFhZ9RqGkelTFjNqKBcVzp3UcLTqJrCwPducuvMY7oBEJQmrF9F0cEJQUQQMCRS73gDTC1+rI+I7R2rquCwAvaCdoJyey9X4LAWFkIfuYL/VY79OnHt3tJI0aUOefUTRta4murcXW0nCwT6F8Qa6Ju4A2Qeq6cTSIGWMbcrEbpHNsLLJHklbiL4VErfopYRy5hn3WSVpaM9V0ZmnsufPnr9Fzdo5mrHpN8BcbUgVYXb1eWFcScchdfjc/kIyvZMTGBQFn3VAcbAHK0CPaBZBJyurhrMWH5prxnOFc9ooVaqIyqhcKOKYVus5HUDqldRca4RQtQi7Raxz3U0WV1/AfBneKak73GOFnxOrk9lNwzVHhfhE+vIe0fwQ6nOvhellhg0Q82OCISPAYymgruw6VohDNMxsUfN7awqJYgx9hjXUbFjAXLrq105kjkOl1EjnbXRudDjbWLPP1WTxGKL7u5mxzdRwAOK5tdKDy2vd6mtde093O7rFNIZ9PIzVlpEUgYNp9TgObUi45XhEUTtRu1BO1vQclbPtTNGdLpmRP3WCc8gXgISRRaZwl07gWty5ozTlj1T2SSCQB3QHctT2ljjBpIJAJA59kE8zPKkLA6wkXVxRBFBAUEUEBUU/ZBAUWtJuvmgrjsMAAFEIqlMOUEzBlBoibQ91v03kx6h4nedu1zA9nw3xz2WFpxdWAulrGDS6A6ZxEhc70OZiuCQVmrFMeok0O1kzHFzSDsvpXB/P9VdOYHxBjdsIlAY9t/AbWGR7JpXS6hrw6RxcBdD2CZz9kzWmQtBFOvqOOVMWMko8uRzSMAp4JnNB2tB6lLqJWSncG7SAGgfRVsy7jHVaNN5gMxeWgg9Foj8sGwA0nOFjIoWOE4jc5gLLJ7dlLCV19FpZdXKSygwHNmhfT+i9ToPs7pYG+bNb3NwT3PVP4b4b5eh0m5gY5jBuo8ms/PK6scjXRv9JIjNVXPdctdGDURsgY10DAxtWRWTys7SZfhdujbyeLWpsb9VqGgs9Z+IHhtd1aNA9sj2Bg2kGiSsXy1Ljm6yMPbGyNxyQCQVy5oXT2GxBrWGrZglejk0jIG0SC51/Jc58D3NdGw7PXQdzSz6bmV5bWQCew7DxgErkOaWOLXCiF6GQOMzt+eRlc/wAS0z2wtmrG6if2Xfjr9OXycfuOaCRdHlRRRdXBKRpFgu03XKi4rpRORZpAt6qmFRHKCIQdDSTNcDFqHOEOPh4ae9LdpoJtfA2GH1kSAkG7rIs9ABf6rH4T4ZqPENYzTxMNuG4k4Ab3X0nQ+Fabw2MiCMN3cnJJWK1Hm/8ApOn0mkLdS1skzeCLIF5AFp9No7YGtOwnljRwuvqyHb97f4Vh1dVR4dpTG4l7Sd2S+7+i49Wu3OYz/wDTo2Nc1o9VUSeVzdV4PFMCJLBHDgF6eVjcHNdVgcy5AHGm3kqbYuS+3jdb4LJp4nSMd5gHAAXIK9+8Ma1zK3N4AXnPE/D4S4uh/hu5p3VdeO98Vz7+PPMcNRRRdXFFFFEEUUUQRMClRCBiSDe0C0GNJdhRo3OC0NpjTse4WM+6KTynBpLjVcXi0WzvaKtGaQzPBIoUBQVRCmau56aW6lwVg1FrGOQCaCthgfPII4QXOcs/WNzurxMSg9z3NJANLpafRv00D27N7nCnOr9ArjogxoAFu6rnsjp7ebkeSaVa9YNDEGjcxp68LNP4Zp5MtaWH2Wp8kYvx152qOUd3p255vnC6U/hT23s9WMHqsDoXMJa4HcDwtzqVi82KlFbTeEA1oPVXWcJkcr0f2YlItrjgHHyXn643ZXR8J1HlaxougcUp15jfPivoWikMkP8AE27rWktIt/JrAXI0U9AbaI6rqiW24OViNWFO4uNisd1XIMZVxN56qmR3KlIwzAHryuZqGtDrC6c5u1y9S4LFdeXM1h9BrlcOfLq/VdfWSUHLjOO55PddOIx8lNpoy94a0WXGgFpihMsmwED3OFW5piNUWu5rsEN1EEHIyujgkg9TgOLwQqy0HrnorXu3EG/pXGVU49eCiqyKKW0xO4oyNDXloINYsdVUafDIfP1TYgac/Az+a+keC6OKLQxbWAFtgmuvVeL+xkZl8aEexrmGMlxIyK7fWl9JZGGxta0UFzvtuXwoeyo3gNI6X7LheJahwqGFjh9P3XpZGbxyRRs+6yu0zC63AE5ItZsa5uPIuiDnNa/O05I7p3aBruQCzbXZd3V6FjnB1AADAHdZjAWMAJs1mlzux0mVx5NGHNLWYaOB+/7LPq9MzyhQAIF0uw9uFj1DaYSfp8lna3keMma5krmu5BSLV4kzZrXjosq9c8x4+plRRShlM1jnu2tFlVCogXamx3b3RDSG2QaKKFUOUKKYC/YJtwA5yhhRtDchQnp0XV8I8Lj8QbO6WQs8sN211JP9gV04/CtPtcyGH1UKe4XfdYvUjc5teWAJ4FpgV6V3hkkDpDEIoyRt3c/Vcx/ges+IFjycmik7lLxYwtdilc9zQyT+KHbXYsfF7qqTTzQ3vYRRpVB5BBHIWmfSwNL9x7f8pK9oHLs9Uoke34XEdUpJJs8og3Z5Ra6korFqccfqqLHHe6gNoJul2PAtL52sjBaNsZs+56LjNfcoc4r032aaXPMgHLue4C59+I6/H5r2rWubpmhg3G1t08O3ShoA3EXnuqNDG6PTRsDyS3Fra/F1ec4WZCs2nhaIy/lzviKMrfU3Lh7Acq2PLf8AD2E5q1TqifLcGkg0qjm6mD+IXPfu7CsABYCJHWA2mnN911RDtbTjePzWadhaCA4EV+S4dR15rh6jRh0jXk0WnhZPE42fcJWhtYvHK68wybXJ8RkDdNJdcFZ59x0vp5NrCTx+atZC2yXOBA7JXzPkrceFGWThe14xeGseWsNgFN5biwuwABYvr8kdg+SFW3CB3aaRsLXuqncAHIVBzhN5jhYDiLULKZuGRwoqpaNHEybVxxybgxxo7BZ+ipaALvK9P9jfDg/VHWTNxGajB/m7/RLcJNr2ngnho8P0TWEl8nVzufYfRdPaM3kUkjG4AXStBbezrlZWudPA2S24B5bfVU+RLG27raKIoZGF0HQtje1+0knBI4ACq2uLw9zSQeh4Hss3lqVmdG7YN1ArHMzubNYXTe2xThZOcLPMxo6ZCz1y1zXEkYRZArK5ni0YcQ6sgcrvysu9mScrl6xjpIJA4UQOqxPFdL5eInZ5czm0cHF9ki1eItIn3EfEP2WdsbnCw0kVfC9Uux5LMpUE4Y48NJTGCUXbHCubCqKkU3lv27tjq70kQFRBFBYwK0cJQBaZAKQeBZ23t6WnQcgSl6L7P6N50rjsoyuoH/LS4ekbG7VRtndtiLgHEdAveaaNmk0rIWfgbZHWljp05Vv0zY4S1ovqsztM6gXGh2XY2AMvgV1WeWMFpXGx1nTmltDsq3x+k7K3KrXT7ZtpNDsjA/0sLSSHciuFn6t6Ub20HYPPsqNVpGTgmvV3XQkZjoQVnY8hzmO74SeF9vLzwmCUtcCM4SkXdldrxGFk1t4eOCuIGu3FrsUvRzdjz985SuOK6oNe5jg5pII6q003hVuBJ4ytsV6Lw/xV3lsO6j+Id16LS66ORjSH/qvn0dxnB5WqHVyQNBDsHpa53ludb7fQDq2ED1JH6gGzuFdl42PxV1ZtW/8AUyR8Sy3kehm1Da5XJ1epGaWJ+vLhlyxajVbhymLuBrZ+gNrLC8t3nu0hVvcXutRuF1kyOHXW1eDi+qhrbdj5KyDTyTRucz4WkAqTaZ4siqARAiiMjXFvIIAC16l2nGnLS0Ne30gEcrPppPLhDSCHEqqZw8wCrrhT3W/SjY4n0i+gKDgWu2uFFa45G7QC2qHRUztLiHDgCldZx6f7AtA12oJFHYKP1Xt2zVrXxvc4AgbOxXgfsRMGeISMJoltgf8APovcz6d8+qhLCAB1vssX23PTcQQTZJvgdlTOPSCCAbok9lo2VWSaFZSyNDgQeFWWGRzJI9zSHAGsLFORRIv6hbZD5bXN8staOoXGm1M0xOyOmtNZNLl068lnBaBQu1jm4zwrjKX2HYcDRWXUO2sIXN2jy/ixH3x1D6rEtfiR3ao/JZQvXz6ePv8AtWiDTF0gDwRnislb5IHaXTPZsLPMcAQ4ZxR/580un1Xl09jGmRrg4OcOMcIT6iaeR0kzi5xz/wCFPIzAgHOAcGjyF0/Ig1TZZYYh5bXFscd+oAfiPztYH2x4PDmm7I/otOgJmmc6STy2xtc9zxzX/koJP4b5EbJd8bw8CwD1siv0WKbTBxBhDnSOd/hhpNLdqGeTCNsm+CM+n+4+trs/ZHTu1evdq3lnlxNLTQ+Jzq/YFRpv+zvgr9F4d/6hvrkIe4dsYC6j9MATTeBS3SP2nbxguLu3ZU+pzTuJFHJrosWa1LjkSaUyOsn09lUYASGssHsulMfxA7QOnt3XG1mqMOocw9DQK5WOsqjUaf1nc0CjlcXXeFsLQdO3aR06Fdv7xtjId6nck9rVwiYQKbQ5qknVjV5leGcxzXFjhTh0KVej8Z8NEhGoiGQacB2XCkhDb2m66L089SvN1xZVKiJFILTmZos0OV6n7NEeUAcUTa8swEuwCSF3vANQG6h0bjRuwufc2O3x+30nQutgWzquT4fMNrayuo021Sek69oRRxQVL285Vrvmq3+yIyvaAAAKWSRgaThbXuG2jg1wVjncGtNLFb5crWGrpeb8ZnDYnNHLsLuaxznPpoLnHgBcIeH6rxXXYY5kDHbS/t9FjiedduvHLhAXgcrQ2MtA3Cjyu/8A/uyRLI2JziA47cZPzVMng7Wj/wDIaK5vkrv948/0rjd1U5wvC68+lHkiOmbujw1ciVjonbXiitSys2Weynp7pVLRLiQAeBwqh42Fzm0Ls0B3K934Yz7vAyJnxMAs9L6rxvhLN2uYT+D1fVesgn2DcuPyXzj0fHz417DTP3RAtNHurmks56iguV4VOHbow6wMhda2vaQa7crXN2OXUypM3c0AYvmkH4abF+yzanVFsdQtG66BPFd0GaoOtrnAuoHjqmxMp34+RWWbJ7jqi/VBpIcW4znoFll1LX4jN9bWeuo3JWfWkMbvaQHt4tcbWylrW3ZDj9P+cLVPqiJd7huJ4Cw68tOkEtmwfhIxlc55dcyODrHiPOxrmk9VTF/F+MtYGNLqON3sl1EjpZC3oCtmm0z9RTIYnHJc4CsDgZ/NeieI8/XmrYdEHPMUc0bHPrY1xvca4/VCaR8GqP3uFvpbRjL7vFD9QnZppomsmjYZWsAJLxtyM4VWvc10kc74ZLkbku4c7GUQukaHSyNNGMAgta7gdSO/Cw6mCPzXfd3ekAcnk+y26SSOJwc+Py3XYff6LNq9X95DQYY2FvVgq1qJWHhROQOqjY3OIAHPVVlYKod06eTTSwuqSNzT2IpKGntSBSaRLraMAUOihb3Cn7INPhkbJPEdO1wtpeLC95BAxs7pHUS9u03+y8V4AQ3xjT7g2rIzjkFe98kO2k425wsdN8i4OJ4G1ZpzTSAFrmD3MAZV3m1nmZ6NtXjlYrccCeASSB20EA2mhgLjRdsFWrjG5vOK5Ra0l10CL4PBXN1ZGajy3FkjqIx9U7w004E56hJLAHTYGTyneza0NqgFSVz9e03v6gLlaiFzz5oGDyuvq3ekt6rml7mRPFWBldOHPtgHsnDepVjmMtjtwc543OroUwF9F1cVRBCSgtIDWm3N3DOFSWgdECtkdG7c3lPA4vfsLbwTjoqnDKHHGD3CmLLiOkcbpJ6ne6dsbnEADnAXf0Xg79JH5uqaC9/wMFEfMpbIs2uNp9DPO3fEzd7LczwPVPb5jyxgOQF6ERxRyNgIy0DnAyUJZgx+1tEDtwuPXyX9OvPxz9uZp/DZ9LC5vpeXG8LPJG9u7zG1XRd5jnOaSfyWTUtEjqJsdlifJb7dL8c/TzkhcHmwAqqp5J+a6et0oItvpcP1XPfEXgEGj27rtzdcOucAOsYI/JSy1h78hUEuaSDhTeSKtbxnXU8A1DYNax34yTZ9l9K0E0cgbLQL6qyvkkL3RSNeDVFe+8G1rXRsDXWDkLHXi63z5j1hkaBbiAPdZZ5zHcgj3N7g5UjmDxRyiaFkC01nGWRz9R6XNDRV3fsuXqtm8QRHbQ9TgV0Z2PLHGM7SctvgLn6tgsusB/Lnlc+nXljkDIra02VztS/BNrbrXHfW6/SP2XF8QmDWuysSbXXfDi6p2/UvPvSWMW5KTuJPdWQ/EF656eK+2uNlR7r9lvg+7P8ACniba2Vs7dp/ER1+gXNtQkg5zWKUNb9To3NnkmcdsDjvaS4Eke3crFFLtI9QLW+rZxeeFQZCa3OJAwATwgJdokxe9u3KBHHPOOy+g/ZaBkXgkD48Oed7j+V/2Xzxe++z5cfBdOyI0LPHWlntrl2HeIwtAZEPNd1v81VJ4jJK0sjaA7HuTa5eoi1cX8WJ7Xt3uBoZAGLI91pjlAcJJGuYfLq2i+i5bXTIplnELGzTG326gWmzWP3pYdR5mulD5DttwsgWWhdQRyauQOkc3YHlwFZrCuLGNDXNZxyCMlTWscGPQvMUhe5wfQocdeD9Foj3Niov3Hiz1XQMYMhHBOf0WKa491dOFmukVivKANn5rzniOnEOrO0UDldP72b2ZPuUnikXm6XePiZn6LXHip1NjhyMc4EN55+aoexzKLhgrQJGnrn91XPJuO3oCvRHmuLIXgNDq9QWiKbZI2QCnDt1WBji04V7c1RtSwlez8L8aYGsDzgjlel0nicEgAEg+q+ZxFl7HEsBADTfBxZPtymbPIBt8x1A0COo7rP1rd6lfVjI0tuwQVU54sUaXzWHxbWacU2U12taGfaGcGnOcOnKzdiyS/t7maVrQST+a5Ws1dggZPAAXnJfHHluZDn3R0DNR4hqdO9wrTufkk1dV/Uj9Vi7XSSR3NJo55Nax+8tAB3DijmsrqDTxwacMYCQCAT1u0j5zDMW1UY9W8dReb/51V+nkrTuLG7Rv65J/wCWkZttYJ2lk7XB/qbJYbf4Vy/EY4xM58YrOV1dZCYZpZGGqbjsHHlcny3mcxOdQa/1k9uVmtcqGQNdGXcNBoXyVi8R8NGp05dF/iMyB3XQlkDmtIaQaJs9Vnh1BMlgfRJbPLVkryjmlri1wojlBdvxzRgsGqjbn8dLiL083Zry9c5cbvCHBuqJP8p/ou+yyRTqHZeb0DtuoF9cLvRSG6GVy+T29HxX+LqeFaqWLUE0SBgr1cc7ZYMEAk4teU8OaRqnOccO4XpNKG7QAs81O4L43i9wNkA2ThZpJa+IijdGv0WqdhLOSLGeqx+RZouLepHRKzFUjN4e4DLhlY5InGMDdQdY5WydlNGzc53ssUziIyaO4d1h0jHqQ4RgcmM7b9ly9frizRGDaLkN7uoC1anUCRxoHJwAMrueCfZprCNZ4iwPnOWxHLYx7+61zPOnVyPLeGfZ7Xaz+IyMRxH8cmLHsvRR/ZuPTvLmySHcza4A0D3Xp2tHqsjBUcxp910u1xmPO6jwqOSARuc8MGG074R2XK1X2bdJHth1j6AoNkyPkvTaqVjCGcOJ7LDK07twcRfUd1z+1jeSvD6/w3V6C/PiOz+cZasK+hR6hz5Tp54g9nBsXa839oPBGaYu1OjzD+Ng5Z7/ACXbnvfFc+uM8xwLoqGR9VuNA39VClXRyfYpHQahpbPDHIDzuaCsGo+zvhGqGIjCe8ZWhOB7reMa8/qPsQDZ0usa4fyvFLj6z7K+KaZv/wCNvAN7ozute6BcOCrGzyN6qYv2fKzBPpZmudG9jmm/UKXv/CdWPEPDo5uHVTh2IXWfJFONs8LJB/maCkh0Whh3CCMQ2chhwVmzWuemd4IGCqd4pwu6xS6D9EHtpkgP6LG7w+aF/piJZVWOi52V0ljE4NkBIAI+SqljIHoFUtmoj2sdTadXBHVVW1kY3HPVYsblYtrSLIorLOzNgrXNILNLJK8bc0Ao25+oYNxNLlaynODRf0XV1L8G1w9RLve5o44XXiOXyVGm2NaGgbRyOSrBntjqq2Jh8XOOy25LwyR8e0NLgwbjQ4Cq1LWNeAxweC0E/OuFaHlsRZ1JDubBGRRVDueEFOWncMHhNFJ5d2xrge4TOArhCKF80gjYLcSg7Pg2jb4prjKIvL0kAt4v4j0C7r2SyySCJr3Grvlvsj4HoJGeAQsYCDO5z37eeaB/Kl6OCCOKGmNAC5XzXWeHmn6aSVrZGsJkv1B36KyLRiJrQ4AkZ4XeezbgNFd1hljlO6w1q59cunPTnllHIFrFqRsHpHW105GEtsELJPFYBJodFh11zHxF7S4ir6LlajTeux9V3p4yWEg8DgLlzMa+Fz323Hp91vj2x36cXVAedQN4SFood0Zz/FKVrq5Xp/TzX2tZt2hdPwrxE6QhrjbbsBc1jLybrsrvIHDCXFoJJ4FDss2a1Lj2uj8ZifRJogUtzfFIjw/C+etfIwek5TjWzMqysZW95r3k3iUZGCubq9aHAlpOeSV5pviRIycpna7c3lYytzGyfVAE+pcbWzF/p7q1j3amVrGcuIaL911YPsrK8GXVzCJtkUBZwtSTn2nVt8R5sAk0BZTsFHOD7r20XgWigIma2nj0g37KufwPSTctId3BV/LHP8VrylgjmsJHEdV19V4BNC5ztPJvAHw8FcaZr43lr2Frh0K3OpfTN5s9lLhm8qs91DlBbYFe1+yssx8NYXcMeQysYA/3XiV3Ps9rXNm8l7iGtbbR091jqeGufb2Gsa4wHy9wd8RoK2WFoIddZOeQPb5JYJWlrfVkCqvF8D+i1CNhYNpILcHsuLqp08AMLXseCS2nECv0STkwZ2ucK5GaC6EUI2CtzS/JBHboqNawMYHC6HIT6rK5R1Mbm7gRYNAdVTqJQ/BbYAoIywebLGWs8tgsEDqVcNN/DPptw6LGOkrguj/9RZFVlQyCQOYRiqWrUxOc/ft2gY9qWSSjLTeArFvp5uVhZI5p5BpKFo1wP3p/YqgBeqenjvszG2aWmKPkAEnsErCH7fSAAKwrmzSQSb4nU4NLcdLUDyTPna3eQdjdoNdFMWfZUQylgLSLvBpX2Gm+6BCB6rNdsKiTGOqtkcCcGlU8EgWOcj3QVHJXuPBNKfuWikmw+FhcwN/lOQT72V5fwOATeLQCRhdGCXEVzQ/uvW+ZN6S0WAQ1w4vvS59/468tszgGObI85bV+6q0mpGnhZE6Siw3vf+JHUzyTxghgdm3YwKyudcU+qkc1u2J5aA0dLu6/Jc247MEg8QjkwAHH4Tx3VWo0ggldIwbwbBHsRS0eGaR8MAfICHXx3QnaRM4hxqiaU/RPbk6nRNbFbXU34mn3uqXJMZjlc0gEtcQS3gru6qUNb5TgQR2+nPsue9plc70htmyein6bntllLZdO6NwsPaRS8s9jo5HNIogr0+q3RtIArFE/NcXxKP1NkHajS6/Hf05/LP2xRu2PDuoK7mnlBG5cELdojJtPG0dbW++dY+PrPD0+h1LW1uIr3Xc0mthA+MZ9141scm0OHPNdR7quHVO8wNkcSy69OSuclderH0Vupjc3/EGeqpfJFuvzQcUMry7NTpo2h3muDHsJaL69vmuTN4g/dgkBS+Ukj2E0kcLjteM9btczVSysi37xVltnAOV55/iTgPUT7IHV6nxefT6Rorc4NaB1vGUnC3qT09Z9kvDPvTz4jqBbWOqEHgkcu/svVuNODRknGENFpm6PTQ6eFoEUTA35/wDMq17SfbPelvHK9bVUkDHMAsgDmuqlNqmjjCvcy+VU/wBDTtGeOLRNZpow9xJAAAySuVO9rnuYYyI+h4K68/xCjZ5pUuYQ0mxZzxhc7G5XIY1jJA5pz8KtEUbnFzmh1jYQexSSRyu1VkUKNey0xsZJpoXfiwSehWZK3a+eeOeHf9N8RkhA/hH1Rn/Kf7Lmle3+2Gk83w9k7W26B2T/AJTz/ReIXp5ux5+plfbZNA0/CaVLtHI3jKo0/iIJA82v9YW+LVud+Hd/pyunlx8MZhe3kFLRHK6YnicdrsHsUTHFI0gVlNXHKpEYW5+hH4XUqnaR7fdXUUAkcEpxI9h5UMT2ctKVFXedu+NgcPcKp+l0eo+OKiO2FKtAYUyVZ1YyT+BQzWYdSWHs4WuXqfs5r2i49k3+k0u8CUzZXjgrP0jU+Svn3iWh8Q09iTTSj/2Erh7H7rcCLX2Eap/DgCOxVE+l8O1ba1GjidfXbSsmJetfJwCCrAL4X0Of7JeEaj/BdJAf8pv91zNR9hphZ0urjk7B4ooPItJBx2QOTR7LuzfZnX6aKbztI976Gx0fqC5EulmiFSRFpHcEKDKRjJwl9TOCRY+Vjhan6eQPezbbmizXZZ6JvoALtVX1Hwwti8P0cBNv8hmBnpytjiW/FkFZvBnGTwrRnNeSzPf0q7VtJjIq3c/JYbCR3GcHos0x3WP3VxhcyHaTbumVTJG7Zbzn2WK1GGVoAPT2CwakA1usjrXRdGZw2ltWspZbi4txwuOO0c2UtjhBieXXyCMhc/VtDY9jcWV1Q3ZdD81yvEZGs3YskYK3z7OvTg6kVMR2QjYHPxwjKN8p22QBytGnaGtsheh5b7OG01XQyRsY5skIkDiM3RFdkAOO3KFEu7IaAMfxb3M5GyrxXf5rNMNvBJaeCRz3Vzs4vjhUvbfzCgoKIBcaCbix3WvwjR/f/EYNN/8AtHgGv5ev6Wqsrv8A2R8G8zy9dOzdbv4IPQjr78Y+S9WdOySU+a/F0GLW3T+VCPu7QDHwAPyCzw6R/nOkfl5x7BcevNdJWWZrN5ZGSM8EdVQQ0CyR810ZdIQKc/GMAfmuVP5bpHfw/U303a49R15ug+ME2FzNb4dHP6to8zvXPsuqGu2i0kgoElYls8x09+3zzUxmLUSMIqnVSqXo/tHog7/1EY9Qw6l5xe3jr7R4++frUV+i1B0upbKOBg/LqqQ0kYCC2w9p4Xq2TadkjrJeDQ+RXcbK52x7XElvItfPNB4hNppIm+YfJBy08ZOV7bSarzIHFgF1dNPK49c4683XY8M1rpHSRTEF7SQD7K7WbZonMa6j26rjsDjKS5po5JGCMf7Lfp9T/DFEEtdtv5dVnf01n7LHH5bA57axYHOe6omly44vqVolmBN3dYWDUTW4h1Nrr7KNRh1ji8AA0P6LmakMadzbsjK06idos7rJXK1mo2tcfbCk9t3xHK1Tt+ocelpWNLjQykOST3K0aZ219gA/Nen08l81dp4ySA0ZPF8J3xm2tr1gHcKyMlWmSMxMZtFMcMg9Oo/3RDH+mRji4EmPeDx6T/RQYi0DPunLsc5TzxOa1jnu/iSm6J6EA3f1WYuxaod54rCLbkkZv3FjNrSR0baqsVzlNLLIGCB4rYb91B7SXQjTtDNAGxxtjs2LLs9StEWkLiC4Oc8ctBwDyP8Ansufo9cJtPDMGh0jo9rsdev7fqrtJrg/fGAfN27cmrPdcq6xuOoiY64aDnjc5jsUB/davDPDovKMz2kvc7DSm0eibqI43TiwBRFdguu2Jga2mjazIsKSLaGwURVDoscpa1xoUbq1rkr3IOFmmbuoVfUpUjj6mFz2TtDv8XaMjIonA/50XOlDYtPZJrj3K6mshErR/E2ljS4dTeKC4+p8wRSRWZHOLXAAfmubrKxaxwfRA54pcnxMgeX3za2B+6Vr+G3VH2WfxuZss0YjYGhrasDldePbHd8MAa0E9ey0xUwPYRZcCLB4KzRhbGsFLq4r4NVPpaLdrgTgEg5H/AklkY9z5CxzJXuyGfCBX90obZvr0TiRgfG2RtMF7i34ioK3uBZTizvQ6Dt/zuqpSGx45PQJtW2JleTIZARm21tVEkpfmgLzhMa0m4E+oL0n2H0zZPGTORYgjLr7E4H7lebsG7FAlet+ww2Rat2AXkNvtQv+qnXiE819Ajd6LAJU1EZljLWu2u6FZdM8+d6jisZW5tACuApPJfFSu6R5w6m3i8dU931SuFtICIyPAw4tLbHXlZZHWX2TVKyTeyQto0c2qnNbtqyOq52ukVSEhrcWCNuVGt2toCq6JbO3eR6uyYn+GDnceQsxXP8AGoxN4XqWOdtBjJv5L5w7B21kdQvpPiePD9TYseU7A+S+bPILjt+Hou3x+nPt9Es0M4TxyyRuDmPc0jqCuZHqyOcrQzUtPK9DzukNdqB8T94/zC1fH4gRy2v9JXNZK0qwU5B24Nfv41DR7SY/VbGat1WWbx3YbXmQCmY57MtJHyUw2vUN1ML+TR91DFFJkV9F50auYcu3DsRauj1tVYLT3aUw12naQfhNKl+keMjKzxeIHpJ9HBaWa6xloP8ApNqeV8KDE9py1LkfNb26qF+Ca+afZFJ2KaY5lZRpbX6RpHpOVS7TPGQLVTGfhM1zrADiCiWOHIQpBa3UPFZz1CZz45fTNExwODubapDchFx3OOKHZMXVGo8J8M1LvXDse0EBzHVXRcnUfYnRSC9NO9v+V3X6rvAHdYNEIWQT7ilMXVfhWi1Gg0LdPMWyFrjtcziibTS2ZAfKNWQ6+qta994Kcah45orN5a+yvlpo/Tss8kO+9xI+RW3zYj8TK+ShZC8UHlqzeWp04uphO7ColNBdufQvkb/DkYfmuXqfC9W3IYXD2XK81156lcfVPDPqvO65+6RxecAcLua+KeOy+KQV3aV5fWlzpHfqtccnfXhnYNzyOLK2AdFkjFELY03RC7POIAH1RrCNYu+vFKfhOa+SiqnCspC3APVW0Tz+aV+RY+SDIRleq+wmlD9VqdQCPNijpoI/mPP/ADuvNbfUV7f/APR5Ex0OtfdvtraPbKlWPYMLZYztusZukX7ImF7iA0DqjsHl7eB7JJ2Olha0gCyC4ErKsepm2sD2gW4WAT0XJ1MLYAH7bPJPuV1pNO1zt0hJebAB6BZnRO8inuvddUOp6rl1NdebjnN3BpLheTwUpzybC0BuwODhwVXM2m2AuVjtK4/idFpFXeF5PV6Z41DvSGhx9I4wvWa0b3OHTovP+INc6dtdLXX4vDHyTY5wiLfjP0CRwDXYyFpeMUc3m6WavVQyvS81Q0Tjhb9B4hqdJgW5hFUfml0uifIzfwzIvnNXwm8g2Wt9RqwQFmrPDsQ/aFwpsjBRwQro/tBQDaFdl52Vr2y7XtLXdiKSBpLqwMdSsXl0nf8Ar0zvGS8GjXyVEviJfycrz297VPPep9Kv3jqS6kFuVy9TMZXV0CRzy5dXwj7O63xSpGs8uHrI7j6d1qSTyz11evDksALhfHVWxAgtPIviryvb6f7LaPRtcX7pnEEEu4+gS/cNBC7azTAHiws35ZCfHa87DpHta91xyRuoOAu2t5se6XXvZHEYY2SNr1WRhxNZXoDoog3+FujLjdXyVxfE/DtVCZJIhvY8ZHJCc/JKt+OxyWuj3fxC4girHP0VJcpIx0R2vBB5SldnGoT2wp1tBRB0PDdVIyU+s0BYs8LuaabfMyU1uvJC8qx7mOBB4Xa0UrfS6+ei59x04e90Mttq7Hdbw52z00fcrz2h1A8oZXRi1UbBtNn6rm3Y6J9TQO/VUykigBZKqjmceS0dqUcXWSXAtz9E0xjnLfU92X4thGS0XkLi64BpkeS8BxLwXDjIof1XYlc1pc45cR0/57rj+IylzPLcMnJN8D5LDccXbtbsuwOMdVztZ6pSBwMLozFjHO2k10s5C5k8pkff0HyXXj2x3fAQNytLAWnuOqrgYCOa911IfC59RozqWbQLw0nLu9BbtxyktYo43yPDWCyboKmQFr3sdy00fmuk3wnXbgWxgOGR6lj1Wh1cfmSzRuu7JrqU+0X61jc4tusd1W95ebPJNlFxIBBFKolVBcMDsvQ/ZbXFkr9OeK3D815z5rT4fqPu2sjk6XR+RU6mxri/yfTNNrPUBf1XXgna5oHSl4mKYlzS19FdrT6ugATa4c9f6798f49FuZgX7BK54aATi1kh1DXD39kJNQLrot/Zx+pZnCS8muqofJ/DzyBwhI/cb4SE5IGXAXS5brphJS4NxwTWOUHyNsAG3AUUvnNZTnC7BFfMLJLN5dnfVmqRVHjk5j8N1BHOwjPyXz+16j7TaojRthBoyHI6/wDOF5YL0cTw4/J7erbdJhIRyqhYTbu67a4NMchVzZiDysQcQnDiclEdBmpctDNS0jK5QeR1TiUqjrtex3UJqHdctsldVY2d7ch1oOiAeiYPcFiZrK+JquZqWO6ojYJ5BXrJHY5V7dWQctH/ALTSxteHDBtMOUHRj15H43D5i1qi1xeMbXfI5XF+RQO7Br6hMNr0A1UTvjFfMJgIX5BaVwGTvaPS4j6q9uqddua13vwf0Uxddh2mafhNKp+mfmqKyR60Dq9v6haI9bf42O+eCnlfAyRvJJ2kFVlp6rU3VNI9TSPflOJIn9Qpow1Si2ugY/jHyVbtKehtNGZSrrorTA8dEjmluCMqgCxwSEwmkb1SoImrfvBcKewOHuFl1Hh/hWrv7xooie+2ldjaBVEdUKUxdcqb7HeETZhMkJ9nWFzpfsNI0k6fVseOgc2l6XqnDnDhxTF14fUfZXxODiHzB/kNrmTaHUwEiWCRh92r6c2aRvW/mm8/cKkY1w9xamLr5OWuAog2qntN33Nr6nPofDdV/jaSO+4bSwT/AGU8Knvyy+M9KPCGvnBDaOaPAHdez/8A0eainavTYGBIO/Y/0R1H2EPOm1bXezhSfwHwPxTwXxhsr42v08gMcjmm6B4/WlK1HsqScjNXwUXbmgFua6KNO9vG3uOqyrPtAe41k9bWTUgiiBddVulZbq3Oz0HRUSxktc0UDwLWK3HKAbI4kH8lXOC1pWwaYRA+yxzPDuM1i1zsdZXF11h9ig0Dr1K4GsNl1ZsLu+IuGcrga1p5BoD9Vfjh36ZN7WtN9FVEwut1YTbRM8iw2gTnqtUMewNsci16XmMwbG4PCsillglEsbtrx15QGLCFe+OFBrbp59bMzVny5HF4bteaBIHH/O6ynRyh8kW2nyxl23sA7/Yqxsz42xFsgIaXHZ2JFWfnaePVO3TyTv8AUGW0keouvDQegq/yUXWHVHzXPc4Br89e1LHS16ii9zmlxB6nv1SaXTP1WpjgibukkcGtHuVR3Psl9nf+qaj7xqARpYjn/Oe3919FELIYgxjQ1rRQaBQAS+EaCPw/w6HSxj0sbV1knqfqtMo4oX3WL5WVxtTqWsdVY6rnSxCXXiS6DhZAwev+y6M8bXTPZR2ux9OVh1WnvViPcXRmP00MtPX59Vy9usuKpJHS6djmQ+oGjXYD/wAlVNjbLucPxCiFq8iaIubHIXuLdoZXF4x+Y/JKL4ILSOlUsdxvivOeJeGNldu2gO7hebmiMUhbzRq17zVsJGK5yvMeK6Ml++Jtm8hdPi7/AFWPk4/cccCyhwVdDQcb5VkjGGOgBYza9GuGMq06fUFlNJwOFQGk8BaGaN5cGk04mq91KR3NJ4gGgNccLoDxJoIo/Neabp5Q57Y7kLOQ1p47qN1DwO46Fcry7TqPZw69r3NcHVWFt+8tLDRsXza8LFq3Nr1dbWpviTqrcT8lm8r4ek1MrfNYWnA56rneI7W3KwA9Xe2VzX6x7ju3fRZpNW4gtLjXYJOV3C6mXe9xrL846KeHeF6jxCciJlMHqL3YAC2+B+FS+K6g7aEbCN7j+G7/ALL3Wm0DY42iJoAADAOgri+61uemL5cjR/Z7S6RgMlSP6kj+i2O04FbGgAdKXREMm529vXm7UdDQHSjz3XGy10lkcmWCjdrJIadQ56rsTR2zeOOi5spBYWYbR4AWMblc/VeGQaoDexpNfEvJ+I+HzaGTbILafhcOF7hjSKJ+E4Vet0jNVA5j22Ct8fJZfLPfEr58ot3iPhx0IB8wOBNVWViAsr17ry2WV2/D9ZuiaC71tC68OswPUvJwny3WOStLNTIyQHddH81w6+O74enn5pmV7LT+KMDg3dRC1P8AEI3Gt1OXi4pPNL3by05IA79ls8ySfe4MO6MU4tNhT6VPvzXrDOHcOGelpZJGm3ABz2VfTC8rDqpAfS8tzXyV0etmsEyHd3tZnOe1v/jvPlDoXUdwFBpGaWWWYsg2v24zdZC5x1fJAo9unC5XiPiZLHMYbJG0m1vnlm3GTxjU/eNc6nbms9II/VYggiF3cPb0jNRG4c0rAQeFw9ydsj28OKxPkdr8H+O0B2RBorlM1kzTzfzWiPxAfjb+S394534eo6G68IrMzVQv4dR91cDfBB+S1LK53mz2s3FOHlVA90w9uFphaJeicPoqiioCQiNjJSOHK6PVPHJ/NYA6uqcPpB1Y9U1wyKKtbM3uuQH3wcqzecWqOsC05TBctkxH4lezUO7oN2UR7hZm6m6wr2zNOVBaC5ptjq+SduqkHxU75hVNLXBNtBVGlmr/AMpafYq9mtPBd+YXO2kIgkdMKYrrM1gP4b+RVnnxu+IV8wuL5lJ2zuFepTDXY2RPuqyk+6t6Fc9s57NPywrW6usW4fqmU1e/TvacZCrILeWkJ2awH8bT88K4TtdyPyynkZRm6UqlrDoT2CBhY4YNJoyo7z2+qtOlcB6XWq3xyjll12QIopdfEC0+6lIIHEH4iFaJpBXqVVJgEXV4nd1aD8k7ZmGybBWcIrOLrRvY/h6pk03mZDwkIQojOQp9ZWvtYSTRy7R170uZrdNOB/hO/JdgSPH4kw1D+oBWb8etT5MfP9a1zHODm0uH4g6xgr6090Eo/iwNd8wsM/gXg2rH8TSsaT1bhJzi9fJ9nyeNjSyyTusAD2/5S2sAoZugvdTfYfwx7t0E0kZ5AuwsUv2H1DC50Goif2abC2w8qSK+qjaFg/O129R9l/E4DnT+YO7Da58uh1UJJmgkZ0y0qDHVuSPqtgcdp9QvvSucwtd260qnNJ5QUubZwu59i9N532ihLm2Imuf+mP3C4hHIruF6j7APDPGZY/54Tz7EJVfQhwqp2ksO00U4JxdcZQcN1WMBZVjdA2NxkoFob1VD4WOLXZqsAjhdAgHn8lS8Nzi75WLG5WGVo+LiQOvd39iFlnbG6Zz2N2k4K2TgGrHB6LJI0e659OnLBqPgd0C4msYHe1ldjVuwWt5XI1RoHqsc+3W+nnNRGY5C7qSbCr3A97WnXinA9SVVDDJsM7apucr2R477WwMAaDRMdgvAya6rTKySKZxjjJDLFnPez+qr0zx5oIeIh1sW0jnP5IiR+6T1lweSbI5yiElkcHnbbCash2eOMIaeY6aVkjA01yCOnFJgyzXfulDAHkOuhzWUAe/z3+lgDnuJoBUkljiL4V7t0bXRSNLXtO71Xg1xSzvy4kCgVF0TK44tXaaJ887Y2NLnPNADklUOBdkZx0HC9f8AYTw0maTxCRuI/THY5J5P/O6l8LK9R4V4PD4bpRp46Mjjukf3/wDC6McW3eTQF2FZELIsZA6KwtBBB4WMLVFDccKqRwaQCQPmtWzKrfCHGymLKxyRFzbwL6LmzwAvc0M9NZPRdmQBjTf691hmbbsE89AuXUdOenJ2uMbWuFbXbkSbIFe9q97KcRj5Kp7S0Ahc8ddcfxjTtkgcC1pcbA9l5F0Pkvcx5G8dshe08QYTXbleO1TduqkAz6l6fivhx+WftWE7QCQgSXOLjyrWjhdXAzRg10ytujmihil8wEPNbcWR/m/RZQ0UCUHDae/uVMXWw66F+olpmwOshw6/RZ3zeXK5xFN/CRkH6rM8F54A+WFU5ztuwk0OhU+sWdU2o10jwWt9IWTlWEWhRac4K1JiW2lATN5Qz9UwpVF9lG0A9qJc0Lg92jdpgoNpGFDQ91FlMCmbI9p9LilAvhGqTy14rQzWys67vmtDPEQSNzPyK59WjSv3sYvx8V12ayJ/4q+avbJuGCCFwUWvLchxHyW58t/bl1/zS+nfuzwpS47NZM38Vj3WhniRxvjv5Lc+SVx6/wCfqenS6pwXDrSwx+IQOqyW/MLRHPG/4Hh3yK39pXG8We4vBIKcPpUghMCFWcaGSkK5kt9Vj46UiHKo3CQjglWt1Lh1tc7eVYyQdUHTbqhiwrmzsd1pcsXy0gpvMLcEUUw11baeQhsaVzmTEcFXMnObcmK1bSOHJx0FWTys7dQDyrGytJ5pBc5hFkZaDVqNeW9UgeCOcI4NeyC9sr+9pxMRyPyWYCuCnBKg1t1X+Zw+atbqT3af0WCx1wpfYpg6XnNPxs/qp/Bd2C54eRwVYJXd7+amK1/d2HhyH3YgYNqhso7fkrBqB3I/VPIjont6WkJI5CuGo9wU3nsPxNRWbeFN1jlaCIH8gBD7tGTbXIKFFe7TY9JyqjDK38N/JEV0oiQ4ctIQsKifJFsjwfiQ5RAUFrdRIOTaPnhwp7GuCqQKYupLpPD9QP4ulj/+NLDN9mfCJ+Guj/0uW7KlKYv2efn+w0Tgfu+sIPZ4tN4L9mdb4T4vDqS+OSMW1205oj/wu+LHBIVjXvH4lMX7LrO9274cUi3LQCb9yFWJX+xR87+Zn5LP1a0Xtxf4vZUSW3p7LR5kZvNJTG13wyfms3mtTqOdI5u27sFY9QfQdhF9CurJoXmyxwPssWo0E4bhl12XLrmunPUcHWPzXBvC5U+0udRx7rr6iPUxybn6d3sHNNLka1gjftbeBWU55bvTi60F07f2WnVM2abYxu0OokVwPZVOY6bUED8Is2r9TqY36IQuvzmkAGuQu8efpkY2m/NWtB5rlI0EAAC1oGG81jCrKsgG8YSFuLvKsOS4t7qECib/ACRFere2WeSQbqebO82b6k/VI55EZjsbccUfdO5noLjXNcqpwJOeSitej0/m74YwJHEUaPteF73wZrNP4RpRE0tDmAlp/mNLxGjMUGqjEMoIPqLi2ti+hxRl80TjlrWDgLn17dI6cBtpP0VyrhaGsod7PzT3+q1GL7RAi0UpJA6e6gzzxbgSDmv/AAs3k05wJs9Ct0rRQPKrIG3ss3l0lctzG3TmgLPO0AknhdN0LRZr3XP1hG0kD2WLzkbl2uTrRURK8PqJN+qe9o61lex8Vm8rSSP7NNBeKAyt/FGflv6O0K+NuFWwdVoZiuq7OCBrgLHHZQGzluU4LXbbBbhAloF8OGFFUSDr0Wd/JWlx7ZVTstyMoKSpM8SODq6AfkEXBIqFpEYUKlIh1Elogrnj0/aHtTPdLuCO5TF2HDiOqJkdxaS0bRdMHuHBTCV3JVXCKYHdK4ihhLukHW0LUJTC1dDMQ4+YMK4Sxu9liu1LT6wnyWNbnMPBVbbBscqi6U3+5Vxm9a2N1mojNNld8uVfH4tK3D2Nd+i5m83yp5i1LYxZzXfh8ahdiRr2/qtbNZDIR5cjSe1ry4ceRyl8x9/EtTusX449iH2Ed+F5OPVzxfBI4fVa4/F9Q34g1/zFFa+zF+P/AB6MOrgqwSWKc5cKLxqN3xscw+2QtcfiWmkNCZoJ6Ox+6usXmumH9k4efmsjZAQCMjuCnEirONjZVY2Rp5wse+wmBvqqjXvN8qwTPHVYQ5wTiQoOg3UHFq1s4JHRc0Se6sbKmLrpiVpHNpgWlc0PVjZCOCphrfQPVTZ2KyNncOtqxs6Lq+nBG+6QTDurRI0joopfqpZHBTek9FCwdCgglcOcoib2SFh7paI6INA1JHBcFY3Vnu0/NYlExNdIakHlt/JHfC7kV9FzciuinmPGA4phrpeTC/4TR9ilOlP4XrEJXAZAKsbqSP5h8imVV5gePdLscOQo3V/5x9QrW6i+gI9ioKCK6qBaTJG742/mFNsLhQIHyTRQEVb93busOPyUMJHugQIpjGRSgYSoobVCxvZPtIQKiq6I4cUd8g/EjSCuGj5zvxNDgqZodHqBU+lY75hWUgmGubJ9m/BpXFzYfLceS1xC52p+w+klO6HVOaf8zQV6GkQAAphrxs32J18eYZIZfqQsM/2d8ThbbtLIaPLc/svoILxw5MJZB2KLr5dJpZYvS+N7TwbaQqXNyR2GV9XdI14qWJrvmLWWfw3wvUipdJH8w2kHy1zTttJtv5r6NN9k/Cpr8t0kXydf7rnaj7DWSYNY09g5lf1RXj9HP92lc66a5pacL6P4T4jB4hFI/TSGXa/a7915TUfYzxSInYxkjeha5afszpvEPCPEnt1MEkUMraJIxY4Wep+2pXu4wWtF1dZA7pvMFgd1l+8itxNKs6ttnI7LOr9dbI3EkjaQPdM4WQVlZq2DlyuEjS0G79yhlOeAFQ8nadg9R4TmVVOka082VFhZMNyuVqSzYQCtep1LDbS7jsvMeN+MQ6W42+qQ/hClm+Gpc8uP9otWJZBpmO+E2+v2XGEVgIgbpC42bNklW7eOi6yZMcurt0GMoBXfhHQJav590eW5Rk4NtsjKUkgBGue/ZKbJwcoqv8RtVOqzSvJ9Js5VTmirCCl3JzaRWPGLSFULSiKlIhVFEVl1QBSkVFBFMqIoBlSyioi6llHkKVQtA4CLpgc1afaCqA4g4REhCZVnU/awMsqPjrhIJCiZMJ5T+OEdgEpQmedyCrCxnBSkem1GnlQEgBRq3YUg3hS3DqnJFAIfqtM4DCU7+iVnwlF+WAqftqejRyvYf4b3N/0mlri8U1jP+4Hj/OLWEIgpth9ZfbtQ+OubiWH6sK3ReL6SSgXlh/zCl5q1LV+9S/FP09jHqGPFse149jasEoxheLDi11gkHuCtMXiGri+GYkDo7K1+SMX4L+nrg9p9k/TFLzMfjUo/xY2u92mlri8cgPx7mH3C1Ooxfj6jv76ARElcLnRa7TzVskaT81obK2sEFa1zsrY2VOJVjbIK5Th/YojYJE4eehWQPsJg5BtbK8DnCtbqODg10OLWAPIHcJhJamLroiZpGQQe6O8Vd0sI1BDdvumEoLRnN5UxdbbB7FQsB6LH5lJxKejkw1eY66obXKsTO65TCbuFU8HpyGURK3vSa7RSUiLTU0qbB0KgAc9vDimE7+tH6Jdh7qbXILhqK/CfoVa3VN/mI+YWXIRBwcD5pitzdQD1BTiUdQsFD2Txi3ABTFdAG0KCRpIaTar8xygu2goGMFJ5qIlQQxpCwqzeFNzeuEFOwqV7K+weqBbaCkoK3YhsRFdKUn2KbCik2jspRHBKfaeyFIIHSDh1/NN5r+rQUqii6JMTvjiH5Kl+j0ct4LT7GlYopkqzqxld4Ow/4WocPnlKNDrYvglY8fktgA6YRBcOHFT6Rv8AJWGQ66MeqAu/05WHU+IPiB8yNzfmF3RK8dkTLuFPYHDtyn1PyPnfif2hedzNOzJ5cf6Lzjy97y95Jc42SV9dm0HhmpzNo4ie+2iufN9k/BZvhY+M92v/ALqyYl6180YFaPde3n+wsRH/AKfV17PC5832L8Rj9URik+TqKrLzg44so9APddKbwDxLTk79LJjq0WqJ9DqdPFFJJC5okuifZBkPfqVXRHHKsfH865Caro0gpLST2SOADfdXEGyeEr2jmlBleDVcqulpLbFqN05kcBVFVVDYnPaS0WBylXT8pkMWxtnGT7rBIyiSOEGfKIU2lSisOgqWplQICjVpbUtAaUtC1EBQdwpahQKooMpqVQFEVCgVRNSCICZqVEIsGgp8kVEULwg51iuiY3SRC1AmCARHsiCpZQURdHcQpvKBSnn2TE+1PvyjvSYRTFnVPYVsepmZ8Erx9VQoh9v9b2eK6pn/AHN3zC1xeOvb/iRg+4K4qgWtrNy/p6eHxzTuPqJaffhbotfDJlsgPyK8WoMGwc+y19mLxP094zUjurfOBql4WPWaiL4JXfU2tcXjWpYfUGu/RX7Rn6V7IPB6pw4LzEH2hZY8xrm+/K6MPjGmk4mF9irrH1rr7kwf2WOPVMeMEFXNlBPZVMaN5BTCRUBwPVNXZEXbkwkI4WcWmtwwUVpbM5P5xHuVlDjypuNqGtjZ7NBpJPQJmTtd1WPcER7FF10A8HqCnAaei54cmDyOCQpi627WlXaeLJNrFHM8uaLvPVdOEiqqqUqi8ENpVEHsrHStvKgIPBUVSVKV220CwKoqSuJBHICtLFW5mb3fRArZfULIzf0VnnV2VZjtpOcd0u2jRFINAmB7pvMBVAA4F8ogKDRuCmFR1UJcCMorQpXcKlr3Jg89kFm1pSlg7oCRHzB0z8kClhCBYU+9vuEQW9HAqCra4IZWndhI4A9EVQirNoKUtVQhSkBWbCgWHsgrAI4JTCSQcOUIIQQ041DxyAUHyRSDbLC1w9wClUpF1ml8K8JnHr0zW32wsU32S8Ol/wAKWSPsLsLq0htChrzc/wBiZCbh1THezhS52o+yfiUfEXmD/IQvbW4cOKYTSDraGvmk/hOthNP08jfm00iyFzALYR9F9MGpP4mgqp8ejm/xdPGf/amLr5lPbbBF2sTm3YX06bwHwjU3/CLCf5XLnz/YrRvzBqns9nC0NfNgQpeUNqm1YdTilKCWipRRdQ0hSlFDKMjt91K7qZQyqCgVMogIBSZSlEAUpFRAKUpMggFKDClKIDf5KWCUFAi6jz0CUI0iESpSiNKIAoigQgCCPCNKsgoEaRAJRUUU4UUEUpRFBFFEUUFKRUQCkeBwoirph45pYzbJHNPsVuh8Y1cWHODx2K5yNptT6yvQwfaFpxNG4Hu3K3weM6STiYNP+bC8hurojuWvtWbxHvY5w4BzXAjmwbVom918+ZI5huNzmHu00tUXi+uioCdzh2eNyv2YvD3YlB5oo2DVLyUP2lmb/i6djvdpIXRg+0eieP4hki/1Mv8AZa2M3mu9tHNotHOVgg1+mnoRamNxPTdlaw4hExaLRv2VYcmD6QadKA6Uey6jcMJWHQtsb/otz8MAWasV2paiiA3Sge7uULrogimMpaPVSO9vFKl5BcGWbPQC8JGBu70PLgORfCYa1W3bV/mlxdBwKQmlnkP8SxyFF/TaGeyJbeeFmjnIDd1g+ytM5sBvqKIcsrgoFpvhBs1/E0fRPvb3pFLR7KWrAWnhwR2oKSQOb+izNa5z/Tdk91tkbTSeFWyPbHfU4+iBdwAoEk9yoHXyEfLKXYeyCxtk4NdVPMLTlyOWMoiiclVkWgtEgKawVlGCjZHVBpwiCsokcEd6DSarhDY09FR5h7pvNKBzG3ulMdKCW+iYPaRRQVliBCcsB4P6pSw91UIoUS1yFFAKUpGkQ1QJtUojgpiEKQfHKURUpcnoClEaQVAKiKlIFUTIIgUjgKUpSCKI0ggiiilKqiCKCIiiihPsgCKiFWiDSiACKCIoUjSKCiKlIgKUooglJmnb7pfkiCEE+alKKIp2EAZQdRKVFBKUpRGkApRGlEApQI0ogCNqUoglo3aFKUgKiCKoiiiCIN9wtEGu1enI8nUSsrgBxr8lnCirOO1B9pdfHQk8qYd3No/mF2/BvGm+J6tumdB5biCdwdYwvFhen+xEW/xV7zkMj/Uub/Yq6lke+02mMbA3oOSrJgb4VsQ9PzQfyprOeGZQrRQ7WhsaR7q6mM6itMI6FK5haCSQABZPZUZ3u2vuywgYdVgoRspzfU07W16evzQY2U5BOSSXXbaTxsBBeW0ScHi0Q+KrhZS0k2OpV8x2sJ9lni3OJp1ACyT0UW/4fIwVaKptcpBuP8j/AJHKLJQH05tdERc0Vf7pjwMUp6TkFS7RQpM3HBQRsNBJ4QIHvdOyMSbm5JrsrHS1ihQSwNAdM+qoBoFcJSo0JmDeQtLWVk5WJ4tq2tO5jT3CBXNJSFvsreizOeSSQSPkiGdGCEvl+6gkcOTaYPvogrMTgcZU2nsrgWoiiMFXRmKC0llpDEOyamKbpQOKcxobEAD0xkLas8oeWbHZJJ8Z5VFzZAeybcDysmFLI4KI3CRnX6JMUaWXzHdU3m90VcQe6UhyTzfdHffUIj44EVFFyelFFKUQRCkaU+qAKIqIAoEVEAURQQRRRRAFE1IUqgIEpqQIQDBUUpGrVQFEaUpAEbUQQS0VEEEURIIxwgoJSiiiAqKIIoo2ltS0DhGkoRQFRRH6qAKKUj0VAUpRFAFEVEApRFRAKQpMgqAjaiirItXsvsFFcuqk6DaP3XjgvffYKIDw+WTq+WvoAP7olewZ8KR3xFWD4VW7lGancqdECOe6AtENeFn8QY6XQaiNhAc9hbk0Mq+1n10T59I5kbGvcS07XGgaIOfZBbG2EtDo2xkd21lW7QefyXIkh1flzsGiZG2QAtLJQAx4v1dPb8l1hYrcbIGSixyfE9YzTuY1zCQ8nIPav7pY9TAzTsfIaZPdA4OCsXjpuaFt8Bx/M/7JhodXqtFpw2NpYwOLTuomysfH1bHL5Or97I6PlxOoxy0XC2h3ZHUMcBGDlwGSPnhczUaPXPEIdp3DymBg2m7rqpJq53+KGt8bXPa3Y7kcBavWeUl/TrxtcGDkdVY0K6A72OvoaT7G9k562a7WYoTtvlWeWCj5QVTFQtsAv4nmyqitMzSSK6KgtKLVbhYWuD/AZ8lmLStOnFQtCCSGmFZsq+f4Vn4RBKmFLUu0DDPCdowqx81YGuIwgBx7KBzh1UIcOQULQAyG8gFTe08ikrkEFm9jc7qKrOeCCjIW00VxyqqVQ5Z7JSwdkLI6lTe5UTYENhTb+4RBBQVFhSkLRVjlDYe1ppj4/SlL28/2Dl/7OqjPs9pC5+o+xXiMeW+U8f5X/wB1ydteXUpdib7N+KQ5OjkI7gX+ywS6HUxH+JC9n+ppCLrNSlKwxuHRJR7FF0KUpHKiICFJqQQBRNSFIoKJqQpES1LUpRURBFRAqiZSkQqiNKKgUojShCAKKUjSgDyXGzylTUpSAKUpSNIoKZTBS0C7SVNhTWiEMLRCIwUylqBUUbQQHohaiiolo2gogKiCKAhQccIIoIQClRPCiAIWigtMmaLIX0n7FRlngkRqg9z3frX9F83Zyvqf2WiDPCtMATTYhQ+ZJJ/M/ojNd3oqyOysPCru0ShVoFMaSlEHlZNf5RiYyXzCHPFMjvc8izX6fotVfmqNb5YET5S9gY6xI0fAarPsbQc10Wl1Qfp2v1mmduaw73Oq8GuSLpdVrfLjI3vfVm3HKyOhi+9lh1ZImlEvlNAJsVWe3pC2v/w3/JTr0s9vLeNOvWtH8sY/cq/yn+I6XTv0kg3xM8t8e6jg8rJ4w6/EHjs1o/RYmmjYJB6Uufx+OXl+XvPkruabReJslbufIxgPqPmYrr1Wd0o1HjJkYbaZhRHWjysbJZ3tEZlkcDgAuJXd0fgzYiyR8h8wZocBXrzMjXHmzHT05DYie5tXA2qGRGM3dhXjhXiZzj027TBMEoRzu4xXK0RXKav2WR05actsLTN+JY3N5WdURq4ic21bdNIySP0O3AGsLkSsp2F0/D2bNIy+Xeoqc9W3DMXSi2qhwCundtjPc4WIyuY7OQt6mLNoRDFX5w7LRCPMbYKamFZHZWlraCDWbcpkXEVbms7Z9kxNpatBW6IH4bB91SW0aOFrqslVH1S39VUUyAF1N4SEK056IEKsqqQIVpAQ2oKw1M1uU+2kjngcZQNW1K57WXusewGVzvE9Xq9LCXaPTmVx5eRYaPl1WfwGSfVRTy6hznOc8HPy6Kab5el5N5SGMOcSRaz6h088UkWmeGmhcjTkG8gJm6prXeTJ/jtb0OD9VlvFrnMZTB8RNJi134jaqj1DJGgtpxAyR0VOp15hvdDJQoenP6IJqfDdLMLfpYXXySwLC/7O+ETA7tMGEclpIXTEp253AVZHUK3G2yKDsUUHmpvsV4fL6opZGD5grBN9hCT/AAdY3/3MXstg5GAESDXpOegTF18/m+xPiLf8MxSD2d/dc+f7MeKwk7tI811bRX0mpzK8enYL2kHN+4TiR45bjkm1D7Pks3h2rgJEmnkZ82lZzG5vIIK+yNcHZwR7quXR6WYVLpoXj3YEX7Pj20qEEL6rL9nPCJTTtI1pP8pIWKb7FeGPP8N8sfsHWhr5sovdTfYRpsw6v/5NXOn+xOuYSI5In9eaRdeWUq125fst4rFf/pXPHdpBWCbwvWQX5mnkb82oax0pSsMLwaLSPogWFUIom2kIFAqCZRAqiZSkCqKFRFRRRGkAUUUQT6IoIi0ERQCiCKKKIIohYUtBCihaKCIofNFAFBlFFAFEaUpAOqFJqUAC0yLOe6+v+DR+VoIo6xG0MvvQon87XyjRxGXUxMAsucBX1X2HStDYGBvAaKRm+1r/AIVWrH8KsIlE/JBRQIiDglVTxOnAaZXMjPxBvLvr0+it6LJJNqJNU/T6YRt8toc98lnm6AA+SAaTQs0Uh+6hrIX5dGe9cg/RaZTUTlkdNq4WOlkbBNCBZMRIcB1NHlaZiHQ2DYdVFZ7/AK1rn28n4kd/iM5GfVX5ALO2NxPC9H4ZpGnU6jUyNBc57g0HoL5XU8mNzgXMaSOCRws8zw8/Xw/bq1wfDtD5QEsg9Z4HZd2MhzWkdlRPp9hDm/D+ytgw1adueZzMi+sIBS8IcqqcJXOImY3oQf6It7rG/UNHiWniY4nd5lg9CP8AhRY0zDlZXCgtcvVZXhYqsxYZJAwfiNLrgAAAcBYdJHc+7o0X/wA/Vb05i1m1Ry1v1WSX4lq1GZfoskhspRXa1aSTa6uhWPqrYjRCzKOss8jXRyiRpO08i1ew2wFQgEUV0qI0hwscIqoAxnHCsa7cElCSGhnhUNka4OLXDmueqvmFhc6EAFx67+PoU3ziNVKFIHZymDrC0yBQ4VOp12l00hZLIA+idoOcC/6LkTfaKI4GmkLOvqARLZHVl1DWte6yQ0ZoXS4jvtCGyO3aVxb0JNH8qVkX2j0raaYJIx7UVpb4t4dqaa6RovpIEZ3fSlv2j0u2zDMD2x/daPBt0p1Op8vy455NzW/TJWmPSaJ4Ekengd2c1oIWnivZRZKznVSNhe+QW19fAPhB4uvmszRu1cOndK4xGIve8ijn/wAXa5UWsk1Ebmap27TljgHg7SaHKkniUeqdA4N2iI01gJOOln27eyy7yO5DI2PcxjnCIN3B5FkjpXuU2tgc+QTB/lhoIcbN/wDlcDRzRyaojTuI00bblko+nkkjsBx0XRdroAHfd3O073sAAAzR4PuTahjbteIGjMsgAMgxfHCLZnmbd5hcQ5zTGGfD7nsuF/1Z+kbG2WAucHkbt9PAHJPRbvDvEPOdJq3ucA6On02zzQr3Qx2Gagv2bWHYSbJxWa/orgQwEvHw5x0XFbrYmxxyM3NcGgOYBe0AkWunDMdRDdtaXAYu7B6/utM2LdwewuZyMKtr2zN/hncOCa96KyTa2DRsaySSnZBYMnHKZ+thdJGxj3Nja4Dc0AA445U0xpI25Au8YRZJv9AIJqysLJpRPIJpIywkbWsz6awPnx+qtln051LBI5tRgHcDkHt+hVMbQBE18slnqVYQxzg8C74P9VTBqI9RHvjcCyrPyTOkEUe2vUBgD9AiGcaoE2q9/q9PKyyyOlbsw1j2kmQnp2HzVfh+okdpWul27x6D9OpTTHQFg3Qb3Tj1NG/OORxaziUsAMhppBdfSsf3VjH1VG2ngoA/S6WYVJp4nj/MwFYp/s94VPYdpGNPdmCuhuzgYRq1cTXAn+x3hjx6DLGfYgrBL9hYyCYdWfk5i9aWuH4rU9QGKUXXg5vsRrR/hyRP+tLl637OeI6JpdJpyWfzNyF9PeXXhoAH6qt1SfE0gfJF18eLaS0ve/ab7Owywu1mlYGyDLwOCvCPbRIRqXSUVKUpHhFBRTKgKCKIqIAojSiAWomQpAFPZGkUApSgipSIFBGlKUpFQC0CCE4tAglArU1KAUogiFoqAIgdEQiiFR0PA2eb4tpWkY8wE12GT+y+tsFBfMfsjEZfHtPQvbbj+XP6r6e0UFWP2V54SjmimelRmopXdQEjqoeUAOVzdUYma50g8RGml2hpaQKPa7XRPssgfqtUZHROhjja9zAHMLiaNEnOEFTIGO8Pj0kGujMe0tkcKJcD2zjqtepqKBrRgDA+gVWnjjlkkj1Glg82Iiy1oINiwQknm82UkcDAUs2YsuU2kfTyD1W8LmxD+IF0WnAUio4BzSFRGaAWhUtaiGvm0WpDl236lWgIGauZqnO/6z4dvaGn+IMG+i6YXI8RaR4x4bJuDhZaP7pWo6kvVZZnCONz3cBa5BdrjavUCfWMgZmNjgCe5vK59XFk11dCxzYA5/xv9R9uwWhRRdIjNO3+LfcLO+O8hatSRQA5VHIKzVZHNLSnYFaGB42uSbHMNH8+6xfCt+nNxD2Vqx6eUMsO4K0iZh/F+i6TqYh0KS+Y3uiZAO6vhBdW0krlkVp3PsipB+3+616qYiOm4vlUaezBJ+L1A19P+fkp7p+gBKawPkkBwmBW2HL0fhkT5Zp9YwySOkdQfxV4PuugdLpOPu0P/wDjCdREkjgzafQ6TxWSPWQNGn1ADoncBh6jC0T/AGc0UmYXyRXkUdwXQ1eki10Bhnbg8OHLSuJ908X8LsaZ5lhvFeqvp0UZskA+C+IaBxk0M++jdNxfzBwV1fC/EHawPjnj8rUR1ubxY7rls8b8TB2u0zHO92EFdDwqLVyauXXaxoY58fltYBWLtEnvw+fs1jg8OeA+jdHgrS/xHfl7Qa4FALl0jay9boRawNje1z3tDqO1pwT7qzTa2Pz3GXcWkYF/la5ZQBKI9N4hq49RoYPKZ8Fh73fESSa+lBZ9HJGY5ANQ6F3YdetriedJxuwj5mBf5pi69PC6HT+XJqneY2SOnE5roMf8yV2NDFJrNJHONcNkT6c34QB3/LovDfen+XsLrFg5/wCe6sg1bmOPqIBFGimI9rDLpR4jJJNqGSw+XZJy7PUY7mqVAm0utDdTM4QlpdsANkEcX+S8h95LSWxkgHuVpZ4k+OF0ThuZJXHSimD1Oh8S00QLXzyudI42/GDVAj2Gf0VkrtFp/B5pYJre5uxoaav5/Q/qvMQ6+GJ11udkG8rUNbp3aWMSNO9put3pJPWvlX5Kp+3a0HiM+r2QFlNLWtGym0PkecrZPqBp5HGaMTzMB8wbqbmhee98LyL9U4v8yNuynbmY4yi/xF8nmve71SkBw5+qVcewZrBG9jXBuGegk9eKr6FZpXTCWOeZ7IvLaSARybvhecfrBIxkcbGsYwh7Tyd4FEk/nhaGavWQO8p0+4Mtrm3uA/p3UMegMj3StMBE4kpkjJMbP9rv8l04XMdE3a4Flmq9sLxel1cvmSOfTw/BDutnp2XY0+sMLmMZua1z6L3C8nJA6mh+ySpeXfAo0w2exVrTmiFyJdf5MW/yHbbLSSfU5tAn36q2DVvdqS035bwCzHT/AMq6xjoyvEYHrazcaG7r7KrSalupga9pBPDq4BSF7ZDsLmuF8H6f3SaaOCJ72wNAIIBI980qNQMomdYj8nbg2d1pgUA6/kjfPVEDY12Dlp5BXyr7QaUaLxnVQN4a+x8jkL6uDZoL5f8Aat/mfaLWm79e38gAo1HFpSkUaRotKJiEKRQtS0f1UQAlC02FKCCKKIoAoipSICgCNZTNdsvFoERQyplAQVLQz1UygawhfsgMoqiWhalooJaIQATNGVUep+wgrxCeYi9sYYK7ucP7L6IOF4n7AxenUPA/E0X8gf7r2yjJH8peAfdM45SlVkEaUUQRcx7tHqXvdDHqHv3U5+ntuR3NgLpOcGtLnGgMk9ly5dRA+RjxptVG6X4Jo20XYvi7OB1CC5tabSODIXxPkd+N+5x9ybPRUtrGUPO82iZvODcB+2v07qxgDqUqrYRbrtbGlZom1a0tGEBPBS/CCatEoPNUPdQLHg5ySrbSNA3KxFS6BPPyXC1bmn7QaSJgxGQOePZd3NenlcSUGX7Uxiq8toP6H+6VY6evm8mA7T63Yb7e64bWbcg0e66Osd5srj0GAs4YvP3d6dOfEdtsgdG1/RwBVb5+wKTRnfpGt6s9P/Poleu++HMC8k5TBoOdyrQsrIuDAOqO1pFKoOKZr1RY2MI7AkL6FtUY5zipkXVgakkdStGMdSkkjPa1cRkkduFJtOBslBNHFH81Z93LuiUMMbJr4oX8uqnPtVAN1+aNqtpFBG7XVzWXY91Gm6CrRbygtHFKw8lVxn1C+6sAG0IBWLCiaqQrHsg+WtbC+T1NDQeySXTWSWABo6k8p4dgrewG+6s8jc0gYHuVzd2MaWQ2Npxz7JJIHsNUVvEPlU67PNK8kvDvSCXda4V1HHDT2KhjcBZbhdJ2mJ+MgAIuhAZt8zdfKajmhjncBAsLTTuVq2EAO/D0CchvBb6hyrq4xs6oOdmrNLd5G+LfhvYKgw7/AFAJozh5HCtbNkbyasX8lYNNbm2KaeqMumadu13JrhVCfenlvNGsoCfKL9M5hPXNCuqpLDdUg16bVCOQONEDoVsh12mb6XRbupJOCuOWFpzhDk0EzTXodNrYY3yS7mg36WDPutEer0zmAvsyPsvceAbsV9B+q8026Cbe4Grws41r1E+rj8zyo5PPkBvzLOc5IHHflO3VvbNGAZmDcPW8ncb/AEXlmSvjG4Eg9Cr3ax76a9+4jg9kxNevdqHtaQxpDmijukzRcLP/ADon0Wp8hoEk4IJom+TtH/heTj8RfE4PAt4IduPPyCtj17HzPkmw2R5e4MGe+OyHivZt8UhIaWP3Nfwe+a/urzrXteHGvLOKAs2vGDW75GusNxwD1WyHxfypdjiKJNnnpX5JqXmPXx6ixuAXzDx1/meOa57ctM76/Nez0firJaYHEu5Xida1z9bM8NO10jiPzVZjGAQUQe6ctI6IUq0G5C0VKUC2pwiQpSAWpfspSiolhS1FMBAbUUFFGgoBallTCiCWpaJaQgglqI17oKiUgR7ooIiKfVRRUQWnbylCdnKI+hfYGIt8MmkP45cfQBeqXn/sVEWeBRkn4nEj816BRCHBSHumKVVkOLRUUQVzvjZDI+U/ww0l19qyuW4sbBo3u1ksBYXGLzI7dVVVew6+62+JsEuhfCSR5npsdOqzaKGYulnfOx+pLdjHFlNa2+3uitkGjhbp2tB8wG3+YeXEmyf1SGExP28t6FaNLCNNpooGuLgxobZ6qx7dza/JQVM6BWhI0dU4UE/dVSG5AOwVyqDT5zi76IHaK+acJRgplVCQgMcXO2ijbu3uuHHIB9q3W/JFf/UUF3Hlvlu3t3NrIAux8l5HUzCLxl07BTY5QQOMArPTXLuvbTi3saShium/xnEcHI/JKFxs8rF+hwXs75r/AJ9FJPiQ0+Jh74RmFSFdJ6Skq1HENUDtpVZO5/siC6y0OHek7GFNDRNHgJwDnpaCACucHqrBGfwuCUBm1rasAUmjDWusBWBmx0PUbINgqxTos73nzOcDha9DQqdQ2o5HjPpuu9Kxj7GeUJrMLwDR2nPZUcUE9ceyYOpV3tJF7s890bVZW7lA5VAo2g1Rn1tzWQrov8NvyWEPrPZbYz2NjNFEPSNKJkHywM/iAkGlcLpbPIYfZIdMPNpp9FWSVy12rIHHeGgc8q80OuFoGiHIe2zwCcqp8LmSOa8ZGFUUvFs9Iu1VsIoOC2tjkA2+W5vawoYXH4ggwGLyyLPJ4CABBtzDV89F0fKwKq/dB8G6g7hF1l8ljqyQ09whJC1luY8ba4Wt0WCAqDo3mMgvyTaGgDvi3bRXRUAtJDSPqtojLGtYLFAUALymj0m6y9oCIxOa3YXG+wCy7m2ceroFv1DQz0AOJJoBZfLfTmlgvkE8qjPJA97+PyVmm0we8gHYR3OVHvlB2ZvoArdILaTy/mlQX6dr79O1wwAAqvurgCCL7ELpQkuZ6o6B60mDA6QgPFfyqGuU7TEV1QdAWi6XYMUbh0KUxU7ix+yo45jJFA57KMjIvv2XW8htk1yg6JgztpNHLo+ZZH0QO8OO6/ZdB8I3AhgI7pnx20Ettw4Kis2ndM3MbyCOFbECxtOYCSbJKUzeSQ3Z8yr2bH+oZRmq5dnlktg3OVToYZIC4McyTgNK1OcGkA8nAVcm+Bode6zVKop/6Z6RZz1Vb/Dj0JWuHUecSMilfvIQ2uQ7QSDjKrdppGD4V2XkubTcHuoS0jjKGuEYnA/CUhFdF3XMjIyFnfAx8zQ4ERgEkjuhrk0ouq3R6dxI3FtcE9VQzSRyzGON9noThVdYQjSv1emOmkLCbI5pUIqUFKUtG0AI90C2k3KCIgCle6gKNoBSFJsqKhaUTKcIgdU7QgFZHzQVH1D7LsdH4RAzGxsbaPc9f7fRdg8LP4fG2HQaeNvDY2j9FoKyn6IbSkJjzSBKrJThQfomKHQIMPibiGxdrKr0j/VY6qzxTb5MZd/Ng/RZdMad8lFdcG06qjdbVYgHVRQhSkUR2QItEI0gAR6qIWgjiQLaL+fbqvEa2UnxDUZseYc/Ve1kaH0C8tO4EbTnGV4PUP3aqVwxb3HPzXPv03w9R4RqRrND5Tjc0Ir5t6K8LzOg1T9JqWTMOW8juOoXrWNZJ/Ea5ux2QbWZ/KF8BEDvafdDUv8A4xA6K4uijFulaK7lZWyMe8uFuJNrXqIAa5xT7Ws+I59k+xzm80PZVmIg0oIZOjBQ7qyIl3JtUFpBVsPCk2qvcMKA0lLiQlyV0xnVhl2hUGS3Wg8kcqm8oNbH2n83mN4sFporIx1K1nrc0E1zn6IOXgccdLUBUk3B5Dm7T1CVaZPam5Iiga6Ku081SBpPpOPl7rOUEHVZIHK4FcmOQt6rXHOK5VR4UuLeHGkwmc33W06Z0kZGwWCSVQIGkjFdVxdyDUOGS0Wm++ODx6QOt9URAHPxwFH6Yk21Eama+nh5dZAoXlO/xL02IYpHHFEUud5Eg/Cp5bh0VG/RxRGR0mrG9xNgMNNH0W90GgkbYc9h/NcEF7epCeOaTjd+aI6Euhi2l0czXdQDhZYoJ53/AMOMkNq74Q85wNdUzNW4GqIVFz4TE4hzSHVdUkIDqOc5CePWPGNxCs+8g80fmERlfGHNIqieCsv3Cn7g68LredEW5YCVWJdP+MEdz2QcqTTm6DbBwU509hpw2uwyV0w2CQAQygu/FYwP7phoS69r2n9FRzWPkcCGRHaDQpZ2eWNUXbqPZdN+jkDC1mKzub3WLV6WVsYLWOfJ+I1ygcfCMAdcKWVn0sOp3EybgBiitANnbRtBU8SF4DOO6ai1o3ZKcjbymoVwgqkIFe6BFDJpWOLRQKzTxulAaCA3uVBink3zUCCAeVr01mIeih0PdVx6J4ma4Ebb5W1rNo5wqVWWCw6s91RHI90u1zLF4JWsZ6oHtSrKsDaTTaQKchZNbq26cADLjwFRdYDg3qeAjV+64b9XK5+8uN9Cni1s8Zw8q4OwRhLttNp9bDrmbfLEU4HQ2H/2R2qCluQbFZ6ogUcClYW2lrKIqk07ZmmzR7rmSROjeWkLsBq2aZrSyntBvuFcXceZUC9WdDpZfjgYfelW/wAH0bh6WuafYph9nmVCF3neARkksmIHYhUv8Amr0ysPzwi7HGoKFq6T/BNYzhgcPYrPJ4fq2fFp5PyUXWSkaTuiez4muHzCWqVQKUpFRBACtOgAOshvjeP3WcLp/Z9hk8Z0rWgE77APcAkfqFUr6rGAGAAUK47IlEcIOWQqiih+Enn2VQtE4/VRyJPsh7dERj8TYH6NxP4SHf0/qudpiQ7ldqVgfC9n8zSFwojRUV2oHekWrwsumdcfutQQFDqmURS9EwQIRCCFBMhSCuQgV6bOSD2IC+fuNvceSTa+gTbvJftF+g8c3WF8/og556rl8npvhbEuhoxgrnRml0tIfSuUarW0ZWzTrM3K26dltW+Z5ZrZEcJnAWkaCAmLuLXZgwa11WAe6UsawY4RbTRjCjjhMCY6KdRj5oFLzd90ELbVLmEK/PPfNhGrN8G7CDLwrInAys3ZFppYryAqG7mzMoWdwx3UVm1DC2ZwsHOK7dP0VK0ayvPPIJyQVnWkFRBQYQElBRTqgKIdSCiC3X6XyopHEbm5+EU4kjj2z/VZfDdBGdKZZaNu2t+QH/lbBqC3SyfeHVRcQG0bcD1+v7KuPXnWODdNFVC3PdkjuB2XJ08pL4e2UMcwNr5UKVLvD2Alrf0W5kLpCwxve1jPSy7s1yT9SpqI5WtZIGuDvUQ1wFDF/nhEc0+FOF06we6rd4cReb9guox8kTmRTNeHEAuI4aevz4/VanRB04EcYNuO49R1NoPNHROA9TUh0ovDbXo5NgotYHNJIBBvPQLHDGREN0IjNhpd0Pumq4pg9RNZR+7Wdx5XofujHV6ckWkd4eLJqvZVHn5IHbhXVAwOaF3X6AkqqXRFzfThXUcXy3AHlUyxF7CDx1XaOjeB8KqdpjeWIa50DXRklvB6LQJnAWtH3f2pQ6bCCpk5odCrWagtyClMBHCQw7UFkWp82y+JoF4FZ+qNRPy6MNfXAPCyx/xMswmLZGmyUU88Efl3tc55NNAHVUM07i1u8+qsjsrN8nXKgeQCSERRLpnEE1upIzRzbNzhXcDotYlAoq0TGj6sVlBgdAT6fxAWqAJo/wDFAonHddYSY6FAsjeRvY11cWqOeGdQle0g4C6RjZwG0Ej4W8hVnHOe0taSvMzyOlme9xskr2h024C8Lzvi/hE2kkL2t3RONgjotQcocJmoAHsrGMeThpKuh9M4snY9pogruRuD22sWl8OlLdz/AE30XRj0/lR7W5WbQu1DarthDc8obLyiKqV7CGuq+EmG5PTKrYTuCsK6DSS0EYKsAcSM0FTEcK9vZaQ5NNJCMZ3BCsGsHujG2sXdYUFoCYJQmQHY13xNB+YtVP8AD9JL8enjP0WhqZoQc2TwHw9/ERaf8ris8n2Y0zv8OaRvzAK7gCICGvMSfZeUf4eoa72LaW37M+FzaPx+Pzmh21jnNIN9h/Vduld4W1rvFnuvLIqr5n/YoR3UCigVlql/VTsigqgIEInCCIgzS8/IPKnez+VxC9AuH4m0s1zz0cA4Irbo3gtW9pwuPo31hdaJ1sCgsA5NoqKIqIUpWRlFAB80VEEFOrkMEL599CNhJFXa8LK8yTyPdy9xcT817PxbYPD5zySzbV9yvGOw4rl8jfCNW/SuoLA1a9MbwuTddKNy6ejeCKXKjGFt0hIeunLFdhrRSV7K4TRG2pncLswovCre8XSEz6BpZfO9WeFnRpLiEzSCARxayma+qjJQMJo1gVVcIjk0qmOs2rWcqhx8N9uizaqOmBww5pGVsrCya07YH9kpGHXFx1BDsluL4vr/AFWdavEgW6gHeC1wtovhZBlWAlQKKVlAVAooghU6KLLq9V5I2My8/opbiya6DWwtdhm4vdl5Ao5uj/zomkhjkcI7bEze63MG26+fzXPjmDneskM7LWJpJAGtk9POeVz10zGnROAeWN9QDrBOFpmYXdHlrTbWtqllZKGOsfT2UOoc7a4j1MsA3hVlZpmOa3a5wfvv1XlpHb5K/SRN0zfJjva8l1k2QVhfJHKIy+Opm0ASOlgpmyz0LMbmuxQPSuqaYupjn/dw4Nawhxr8J7+9pp2tmmDPMDY2DdfJJFf7KmIsLHM30TQoAYRgYY5CWHe4kkFxxdqGNH3ZxnjeQcOrJvFf3VtMdOGt/wBRJ69KU+8HY5zGF5b04s+ySSdj/Q5zWPIIs5I/4VpDuYyFgB3uHAPJJSSRbXNcXsYwXYPX5KhurdBC02XN6l/NLm+J+KUIZAA95IqPdhpvkj2QdYta6F0gbirA6lI6IbA7YTfRZNJqxqIXh0b3Psvz8I7Clvc9pYADufZyAWkFBSdOxxArkXwkdpPWCKDQDf8Az/nK1Rvkc4PbT4i433A9vqi4SOlIoBuQTyK/5+yYOc3TtlY18QsO7/ull0RNj8NLbogxsskTXFx5PFNrA+d0rwGOc5gNlvKDhjRNFFjKIHytVTQAMcH228AgdV2p4IWPbM9xafhFHlUTyBkDnQgySX6A0dScfTuoscp0Ib8WKSmEHPRdPTReZEI5rkNkk1/z3V50jawMIOF933uoY+aTyaFXz3XUjYySV5OGl/ls7GrN2idNES5rXAuBojsVRynwEj0nKQse0dV1fuzgXNAtwo17Kt+mcTZaiOcHSAY6Kea8ji8rZJEWfhwqGRyt1TmllRVdnqb6KgCZw+JtJvOY4U4YPQq8xkuvbg9Uhgs3wiMTtBoZTuMDLPbCsj0cEQqONoHsFoOnu6OOyDoXDr0VFZhBxSrbpjZJdfsrwZAGg3VdDhEkjgKDM6E5pJ93dfGFtDg7ltUg05twIaeFUcrVtMTKPLjX0/5SoZyFp8Ufv1DQOA1ZmZW56RqjzWaC1xlYod1erv0WhsnFZBxhVGkC04GeVWCGt3E0BySrGkqAxknkVlWpADSerxaB2ZThK1tDBVgRBTUoAnAQANWjwZrfvmrcOQGNP6n+qRgyFd4K5jjrCCC7zyPya1RZ7dRAooFRqlu1CopdBVAKCJ7qUgHC5fjbPXE/uC38v/K6td1i8Vj36QuAvYQf6IOfpC0OGLXXi4wuJpjtd7Lsad1tAUGkJkrUyKiiiiCIAiyOyZRBz/GHBuhkOwXgAkcryEoyvU+PukboZLdH5ZIq73WvLnIXPtvlUCtGmdT1nyCrI3bXBcW3XidhbdL8a50LsBbtM+pAt8sV2oeE8ppqSEgtCM/+GSuzDnTuu1he6ir53USsMj8rl1W4s80jqrI5LKx7k8TvUFmVcdqDLFdGcqjSn+GrQaNrtHNpBwsevxC4hXiQLNrzemcVb6Iy+JlrpY3FrmvIN326LOAr9e5xED3tG9zeR1GFQ0OOUnooqdU4GEpaAqAgmAVGqnbp23y48BS3CeSavU+Sym5kPA7e6518l5tx6pTIXuJJtx5KIaV5+utr0c84u+46tjjTS4DseVdGNQP+29o911m2Bk5TWQBQsFem8xxndYmv20HOFq4AkYK0bGuGWiyo2JoN1SfVPsxkSBxogpTK9jqALfkum3SMf6i3PdR2kbwRfuVn6NTtxnzlrhWH91r084jc02brNutXP8KYHbmVfvhZz4VqW2Wua481an1sa+0rb5u0Fwd0VbfVG0tFucbIccnHCrjh1LRUjB9CrHVGy3hXGGNrZ5S87jHK51PZmqz168oOhjY6N/kukmfbDQsDva0DXR+Zt3bSOhHIT+cJ8xnNccYTGtPp4ngv2RgAAAEYB9lmL5Y5YorkLzLYDRYAzee/K0RanzW7MtLcWr4nbRznv1TE3EYHMY5ocd0jqGxtgAWPyV/3dhZt2E4F+/sqfM2uttZ5Nqxsz6zg9kRk0r2adzA2miQknOKH+5Wpk73PcGNbsyG0Ks9/3VJY7eNhAaKrHFJtMGiRzmkE1Q9ief6INIA1DS1zbaQWm8Wqn6OMlg3bKaWBodyP+UnDn+q3NIoUAM2kHmOLQ5wI5ca57KC2NjogyOra0YPt2SyRxtkbKd1tBaAOEzXjO08HN/JVyPc7dHsa8ngHivdVFcml08tl/q5AAPFilh8Nj+7yPZNC8uJsWL+VLVDD5O98ge4RusNB5OLWvzmyeU5jDUl9KIwiqtVE8x/wQQ51WQMgLnauaeAwsogvBDiRfXB+a7Q3uid5ZAeMC+LWYCVk5GoYJTQLXtbxmqUwlZRJenikkhLN7g03VC+SrDp45BdBy0azSunYGsILCRQFY90NBoxBALbRIzYo3ZJ/f9FRjGnIJDm/ioVnHcpHaO8iwVvje5+pmi2UGVThkfL5p3NrkIjlnSuAwl+7FzvU3FVQXT2kvHa8rPLO2PVxwBhc92aHQd0GA6byW7GCmgVQSeXQHppdSSSFj2xlwL3GgByi6EdlUclzM0BmugQZCHOcKNVldQ6dtihlSTT1DK/gtYf2QeM1Z36l596/LCWPGEC4PcXdzasbS6MrmDGFfExrGgAKlgWhgQXNyFY0Wq2q1oHKgek7W1SUZIVrQgcDCZv6IDOOisaAEBAT0gEwRBAV/gbG/cfOwXSSSOv/ANx/sFQXNaxzncAEla/BIxH4NpALzE1xvuRZ/dSrG5LaY8JLRqoh80eVDhEBMfdD3Smn7m5FEWePdAR2CWVgliew4DhSZTog80LikLXiiDRC6elmFDss3isVah0jeDys+mlcxwDsNddH5LO61Y9CxwPVWAgjCxaeRhAs2aWndarKxRAFFFRCkTwgg432oxoIh/8A3R+xXmwbXqPHmGXSMb5e9u66uj1XlWFc+mojwgx2E5ylqlzsbjfp5KYCr2SnlYIHdFoBU0x2dDrJC8MAtdg+pmRyF5SKUx5aaK7nhutdqI9knxD8XddeOt8MWMesoOK5r3LXrpf4hC573WVz69tQ1qyE+sKgK6HDgpFdnTuptLQHArnxyUFc2RdpXNpKzax+2Bw7hWCRZtebhKX0Q2ot8enaTYZGD9SFWBilbMS7yZKHqibdJFqJS0oRaYDugQqM+qmGmj3Hk/CO6408jnl8rzZWvxokSxC8USubI/8Ahkc2uPyXzjv8c8JE8UFtiIcFy2AhaoJCFyda9OBYyOeiYYcmAoKUva8QgXVGlYB3SAKxpoILWOpqm44KQXXKjigcHcaVgI4A4VDD1RDiT2CC+m8pJIWSx5AI5FhAOJVxNMHyRHNk8P05smP1dwVQ3RbX/wAKRzPfldF+VWBRTI19qoZBMwAfw3e/Fq0RSUdzKN9DauanCfVNYjopPMDuQDaIinaKoX1NnK6bCNqg2uGDazi/Zz42yNFPyfZEMDXOIbVmzXVdDY3slMTSmGsEkzWYBG+rpTzzva3uCT7LRNpfMaQ3aT1sJINE6OwS09j1UxdhW7Qza4bupvqknc8EPY4A8cWT7LT5BNpTA6xyKTDSaeYuaA/cHdbBVoe/cB6dqXYRYKABCGknOoMv8JwHUf7qhkusZNVhwJO759VpddEHIPOaSNkcHhjGChyScqLqB80s0YO2GXkEGwR7j8lbHrLe+KVzY5G8E8FAgGryQbHsqZtOJ5t5xhEmNGp1zdOxznNBpwbz3RkMs7YnQnYwkOduwasLNJo2+SWl5LRbm30PVJppJB6pBIRjN4/JVc8OoY2lc9+u0keq8uRxa4Dlw96pPq3yTacsgZZOCTgBYtR4bJtc5knmOebkJGSelewKJG86aOd8c7WgFj9wPU4VjonZJyVV4dC/S6YRudfUDste7F2kSufq9OZIyfMcwgVTeUkhePCpgSd1UCfmuhMZPKcYmNdJ+EO4WHWmRvhbhLt30A7bxaSeT9PGnQvZgOBpONLIKxa2dVawLrjDI2GQfgKsayQH4HfkunDGTyFuii9lBw2gjkUna5ejZp2mraPyVo0OnPxQs/JB5wJ2OIGV3neF6Vxvy6+TikPhOnPV4+qmrjktcna6jyugfCG/hmP1bazarRu0zWvLw4E1x7f7IYrD0wdapTM5RCeKPLPC9Q4YPlu/Zd/SMMelhYeWsaD+S8341b9C3TtNOnlZGD83heoAoAdlKvKFIeU7koyMikWgoUVOfkgBFAKFRDn5qA2oUKUPFpSON41KY4gR1kz+RXND9wDg73pafHXnbE28EuJ/RcuCQRyAO+G8rj8V8MfJ8n1+TK7WjnttdQunFJdLz8btrrabC6Wmn4yuzft1mm6ThZopLC0NKBlAMqdEQisviEJm0coYP4gaSw+68I00V9FXiPHNL9z8Tka0VG/1t+vP6rNajO02oQkjcrRlc7GixktetQNrKRSujtwFLFjS5u5zg0ZJXYheNNp/8xHK58TBC3cfiVU+oLsWtc+Gb5TUS7nkqi7SOdaAcsqtHK0RA3ayNdblrhshWFamkq1pSMGE62wsD6VGsfcJTkrPqtzmBjBbnEAINrswaf8A/lBKPiAV07A1wjbkMAaPoFWBX0XSMpxhTbablToqOD43ZmhPTaf3XMcD9F2vGmh0kJqqBC5TgvP37ejj0RraVoai1thWEU0Uubdd+AyyaqQyUGxtDQ1rrG45N/IV+avAdZJOOgSiIQMqCNuTZBNfVDzXg06B/wAxRXveNaDdV1TtVA1DWk7w5td2mvzVjNRC802VhPa0RbaVxU3A9UDyimaUUoRQMX7BuouroOqtG90f8TDjmuyEJ6piiEdhIQndlKgI4pMQS2gaPdKEwOOyor1LqjaxslOPTurot0ens1YCGxu7dtF8WrMEUeFkO29o3Gz7KPG5pFkX1CHNI8hAQA0AAUApeVLSgV0QWAoqu8EgX7JrUXULQeiol0++iHuaR2Wi1CgxGGVptsgcOocFUPvYBJhidnFOokLoOCrDetZVw1lL+Ljkb9L/AGVmQ5pujfHdX7bATNFqYMry+76e3dH1Aer9VsDQOihaDyFFYWGwC0gC89U4NrQIIxwwDrgKGFvTCCnofZUat0jI2yRhrtrgSCatazEa9JyqfKLmmOZpJObAwgzR+Lx5Ekb2DNHB4R8VN+HS17H9UzdBCHbvUfYq/WwiTQysaMlpVhc/TybRlbtNpy6jS1aTwh4oyBdODRiMeqifZb1hlg0xxhbY4KVzWAcJlnVwGtpMoostSCoooigub4s7MTfmf2XTXH8VdepA6Nb+v/KViVjGU8fKQDqrIxlGGPxK5Nd4ZpwaLtU130AJXq15R4E/2r8Nj6RNe8/lQ/Wl6tK1yVxQRKAUEB5sY6e6hyFFECoAdExQCCIO+EooSConfJTr0s9vM+OuqeJtfgJ/Vctb/HH3rQP5WAf1XPvuuPH9Xi/6LvyVfBKW4J9K3xPLAHctPVcqyB7K+GYsFHhdZWvi+XPFeg00zCTcgAvHyW9k0eA125ecDnMc1xFB2RjldDTTjHdV63WkZ5223EAG6B5Vm4AXws0cm6lobwqHBXL8f8OOu0YdGLmjNt9x1C6gFIorwOo0UulihkcDtlZuBrg9QkY5e51UcL4XM1DA6InNjDfdcPV/ZxzfXo37x/K45/NYvK64wFrXpYwxpcfoqHwSwv2SxuYR0ITvn2tpYxTzynusjnWUHSFxSWpVPuVZcehR5RjjF8KKeEW4FdSEYCzwRVWFsaKC1Izaa6TWkUytIJdSt0MTn6oTVbIrJPvXH6rK+7XW08Zg0zY3fETud7HsrELJl5PdVkK4pDQF8DqtIQcV0RIQc2ijd8qjleMYMR9iuS8W5dfxurh6YK5NDd3Xm+T+z08f1WRhGX4cKApJnENXNp6tEcooEHGV9B4xAUcxrhTgD8wioiKXaaA/9sA924/ZL92rLJZW/wDvv91eUEFOyduBMHf6m/2Ra7UD/tMd8n0rFZHyigyYxRerTyNHcUUx1cQAvc2zXraR+6vI4URCHlCkyCAAJgpSKCJglHKZAQVSzUyGd0Rhy1ocSHXQJIH7K0CqCoEczWap9NMsnwAHAG2hf1sqUad3psikVzXaV2/a2NzQHRsa4OqmNyT+4QjfMWtj818W8ucwOBJPqND6D90HTukbWTUuZNqtPDdneZD2po/uQml1OyZrGtD7LQaOcmv90GqzfsiufJrtmllexrnSBrnVd7ckD6EhbmWGAONurJ91ASgoSoqIiMIKBA4KKrYA0UBSe1F0VELRUUUEVEVXHGGg3kk2npRRAKUpFREwEVFLQFRRRFRRRRBFw9e7drJCOlD9F215+d26d57uJ/VWJShXQN3PaPdUhatMKdfYWjDB4cBL9sp+0Omr6kg/1Xp15r7OAS/aHxibqwtjH6//APK9KlbnoDygogiIVAoDahUCgUOSfmiMFDNnsiqIq5j/AAnKwqrUf4f1WPk8c1rn28l4s6/EZieMAfkFjWrXN83xOYNzukofnSy3z7crnz6j53yee6dwHkkkkPNbMYOco8gUk5TtwRWVb6Znt6ZmjGo0cbPxMjGwn5LBBGWanaQQRyCu5pG7S9oBAbQHus/iUO14naOfS/8AoU+L+vl9ToY3ZC3RmwuTHOG8laotUC6gMLqw17S94O62DoO/zVqqZI13srLz7d0VCARRWF/m+Hu3AGTSHloyYvl3C3ooqiWGDWQje1sjDkH+y42q+zpNmCQHsHYXVfp3xHdpHBubMbvhd/ZMzVMJDJQYpP5X9fkeCpZo8bqfDtTpTUsTmjvyPzWcNK+guAcKIsHoVzdX4LpZwXRjypOhbx+SzeWteTZGSVtihCvk0EmmeGytrsRwUzW0FMNFjaCYupKXUFQ95OAiLzKAh5oOAs7GPkeGsaS48ABdfR+F+WWPnvdd0OiBNDEC/wAx9WPhb/VbnUS49SiNM2LLckmyTyp81tkhCrewOBa9u5jhTh7K0jKTkZFeyDj+Fap4lk8O1Lrn05LWOP42Dg/OqXSJ7crh/aOJ8Gs0+ug9LidpeOjhx+YsfRdPQaxmu0wlYNruHs/ld1HyRNZvGQTDG7sTa47CHSAXhemkjbIwte22nleY1GnfovEDHkscLaVx+Tn9vR8d8Ys46pZjuARcaF0q9wLh2XF1x7OkaUUX0HhZtbJLFpy+Fu54N13Ayf0TfeGAl/mN8uhtAFkki/2pW7P4m/ca2lu3os0eh+77Bpnhoa1zfULrcbsfkB9EVcJ43PLGvBIYHn2B4QMrBKyO7c8Fwrihysp00kdBjBJGJG+knJa1tAH65Vc8LnSHbG9m0Mjj2k0Ldbz/AM7IOirYh6lXy5XxigiLCUECiERKQpHO6qxV2jSKUjCgBoWmpSkACKHAsog2LqvmggThBE8IIEfrhKmUFboYn/FG0/MJDpIC9rwza5tEEEjgUP0V54UVGUaGIUGlzWgMG0HBDTYVz9RGxxDtwrrtNfmrFFBSJonOtkrC41gu6fJXAg8G/kg5rXCnNBHuLVf3WC7ETWnu3H7ILatRVHTj8Msrfk6/3UMcwHpnv/UwH9qQXIqgfeRyIn/Ilv8AdTzpR8Wnef8AS4FBfaIWf7ywfE2RvzYU7NRC7iVl9rUVcolbWSDdplGhS0d13jsmUQRRRRBEEVEEUUUQRRRRAj3BjHOPAFrz55zyu5rHbdLIf8tLhqxmiFq04/huPYLM0K3VSeR4XqH9o3H8gURj+xLvNj8QnIzJPZP6/wBV6dec+wrC3wR7iK3zOI/ID+i9GUvtqei2oogoiKWiggCnKIypfZUQ8qjU8N+au5WbWPDGlx4a0uP0C5fN/Rrj28bI8vke7u4n9VWSS6/akcgc9EKLHDc3pdHqP+AqT0+X1dtHKvgbcjaF2R+6zj2XT08Ij1GnaHtdueLI56J16a+Ob1Hp9Nw75q17GyMLHi2uFEKvTf4d8ZKss2bFCxRGbV+L+sfT79uNrdG/TuL2NLo+hvI+arhftec2LNfLou6c4IsLDqPDQ526Bwb1LTx9F0ZGJ+7g5C0xS2Q08rlBz4XbXgtI6LS2RsgCI6QKa1kinqmvPyK0NJ+aKsSPjZI3a9ocOxFpgiisw0pj/wACV8Y/lPqH5FH/ANUBVRO97ItaFEGJ0kz2bZtFuB6B4IVDtHE/jSzs9gW1+66iCmDku8JBdjcR/mICsi8KY0kv2C/5Bn8yukomCmLTxwCo2Ae/UouHKcpHGnAdTlEVuIo2fmkeK6pznlLgg5yDWURWeEvsncEhRWDxPTHWeHywjDzRZ/qGR+q8v4drnaHUt1DQdjxUjO4/uF7Whdrx3jOm+6+IvAFMk/iN+vI+h/cKMd+PL1LXMla18bg5jhYI4IWHxSDzYLA9TMgrl+BeIfd5fuspqF5uMn8Lu3yK6vi879LoHzsFuY5pruNwBH5FSzY3x1+3nXSkYPKrEpMiu8TEbXMngNwTDcw9u4WDzQ14NrzWPZLs19HCigwive8IIJj+SX5IFKCNqWgQRSF5c2ZwvoQCArg3Ut4dE4e4Lf7osCsVFJknB9UF/wCh4P70j94b+NkjD/ov9lakfIGEDqeERBq4D/3Wj5mla1zXCw4H5IAbh6gD80DpoCMxM+gpQWKKn7swfA+Rnyef6qeVMD6dQT/raCguItFU/wDqR/8Asnfm3+6ZjpS6nxbR3DrCKsaKABNnuiVAj1QVTyiGIyFpdXQc5RhlbKHbbBadrgeQVVq43zOgjaHBnmBz3DoBkfrSzTtMEzY4WyC3NcX5IcXOyT7gA8qDohwLi0HLeUSuadVNyJaH8WU2B8ANNC06V0r5ZDK74Q1u0Dh1An90GlRRShZNZPVBEUtooCooogiHA7oqKAoFjXCnNBHuEQiEVV91h6RtHywnZGGHBd8i4lOoooqKKIqKKKIIooogiiiiCKKKIMniRrSkd3ALkDldPxV1Mjb3JP8Az81zAqzTgUQqfH3+X9n565LSPzICuHK5/wBrn+X4MyO/8R7Qflk/0CsR1fsizZ9ndN77j/8AYrsFc/7Ox+X4BoW83C1355/qugVP21+iqIoIgoKXanVQS1FECqJSweKnbppz1ETv1C6HRczxdwbpJyeKA/Mhcfm9SNT1a8kme63UHEtAAF9P+G0SL4u+grlLWfdHyh22V0fDo61sI3Wcn8gVgY0udQXQ8JaDrG30af2U7ucuvwTe47k874fBdRN8D2xOIo8GkIdDq2sseJzFzmD42hwB7pvENPJqPB5oYWgyPZTR3Vmi10OqJjbujlZh8TxTm/RdOP6x9Dr2WGPxCOW5p4ZYqO7bHtccY60tjQQACbPcoODy9u0gN6901rTKnV6ZuoZRw8fCVxi50Ty04IOQu+CsfiGk8+nRj1gfQ/7orLDOH4K2xS8DouHbo3EcELXp9RnJQdpjsJ1jhm3BaWusIHzaKXcALRtFFRBAEG/ZAVFEEC3dpTynKRyiEJVd1jpdp3cKooiHrnHRVlM44SOOR2RQOAfcLkfaDT+boRMBb4Du+bT8X9D9F1STXdK9jZGOa8W0ggj2KJfLwk2wsAFg9V1R4kdb4BqoZjeohjuz+IAggrnanTnR6iTTvBPlmh7jof2WN7TtO1xBIINHoRRCy4Tr63Dt1AbpXwyl3lm3R0Lp3UfXCxtG1wLybKtddV0VUmACma6cfLZZH0R0s7Gv8vUbtjQQCz4nONNGf+ZV0uqeJZGxNaWxEh13gAWTfzxS1PjDhw3dyCRdHussGg2RuZK8O3N2nZY3Zsk55/uuzRGTzt1EYmYbDGiQMPpD3nA+g/dbCK4SDTMDw7c7EnmUTyaofolOrhDiHEtPHqaQEBINogWo2SN/wPa75FOAgZuE1oBLJIIonyOFhjS4gdaFqi0IeWzzN4b6u5NrLBC98McssrxO8BziDgXmgOwRHiMOdwe07wyqvJF1j2UGwJ1mlmLHwtaATK6smuhN/orIJvMfM0ChG/Zuvk0D/VBap0Qv1FtHAu6wpubuDbG4iwLzSIKKiKKCKiANk44UBUUUQAsY4Hc1pvuEpbtDnRMbvcbN4v5p1EFIlmHxac/Njgf3pQ6lg+Nkjfmwq5RBU3Uwu4lb8iaVoIIsEEexQLQ74mg/MKs6WA58poPcY/ZEXKKn7uAbZJK35Ov91PLmHwz3/qYD+1Iq5RU3qB+GN3yJCgmlHx6d3/tIKC9FUHUsb8Ye35sKds8TvhkYfqoq1RQEEYKijRWvDnOAu284ToUigiiiiCKKKIFAok90yiiCKKIIOZ4q65WN7Nv/AJ+SwhafEHXq3+wACzt4VYNGDuC4324k9Oli45dX0AXegbcjR7rzH2zdv8Zii/lYPzJP+y1PY9v4bH5Phulj/khY38gFe45RYNrGgdBSDuVhqhdKKHIU5RAa4Fxo3WCoQTVGkRQ4QKoiCIUKA9FxPHX/APpXgfikaP6/0XatcDx51QM95L/IH+64fL7kW+OLXJLH+Ud8Z9F5rjIVHHRO521jakJ3D1AdMpS4E+mw3sTdLVfLpmO2va45AXY0BDtdtaza2OLA+dLjsI3ey63gx3TTPqvSP3/2WPkv8Xp/5v7x6KP/AA2/JcR/3KfxnXO1DxujZGGOafU3BJqvmFv8VjEmiDHaeWdu4WyJ20rBp/EfDtA/yfuE+lkrdRhskd76rvz6eu+2rw3UamWaSJ4kfp2i453sLHE9j3+a6azaLxDTa7d92l3llbhRBFrSqgoUobHAvKiDNq9FFqmkkbZOjguM+GaBxL2kViyML0YRQcLTaiueVujnB6rQ/SQSfFE2/bCpPhwBuOQj2OUFgmFKxsre9LA/T6iN7qaXNvBHP5Kvz9pIeCCOhUHWDgeCiTa5zH23eHU3rlWN1Hug22p0WYTX80wlwguJVbnJDKKVbpggZzhWCqnO91W+dtYVDpr4UVa+QB1JS+wqdxJymHCIsanBXF8XHiEI+8aOd/lD442tBLfcYyFxj4nr3CxrJPpX9kZvUnt0PtRpdskWrZe138N3t1H9f0Xn9yv1Gr1Woj2T6mR7TRIJxhZcrNce7LfCFpdjqldGeKWrQzP0+qZJGwPe26aRYOCP6rqf9ZhONT4ZGT3GP6JITnXtKU6IoLs7BSBGE2ECMIqh+mhk+OJh+YQ+6R36TIz/AEvIWilFQAKAFk11KBAcC05BwQmKqfM1rwwZceigU6RpgdF5km0t2j1fCPZDT6LyZg/zLaC5wbtAyQBf0ApaW+6cBUZ5IPN1TZJY2vZHGQxvuSLP6LO3SuYyGN0Lywh5cGEUHuN2fpdFdGkVBzZJ3acAuc8NkmPpJo7Gtrr3IH5pWmVs7ZHTNe+MMiwAdznOBP5Clul0zJZPMLntO3adp5HZWCGIbajaNvGOEFeje+WN8r3BzXSO2UOGg0P2v6rQLVRb5EQbBFYB+EGko1Lh8enmb9L/AGUGlRU/eoR8Ti3/AFNI/dWMljk+B7XfI2gJVcU8cr5GMdb4zTh27KxxABJ4C5jd8M8ktFjJot8kn8tE/rRr6IOix7X3scHUaNG8plytPKdLpdLBFQNN3tIui43k/K1edc8NcSGfHtzY288+3GfdBuUQaSWgkUSLI7JkARQUQFRKXta5rSQHO4HdMgiKCKgKBY1wpzQR7hFRFV/dobsRtB9hSsAoV2RUUUVFFEVFFFEEUUUQRRRRBEEUDwg4Wqdu1EhP8xCQGkHnc4lFoWmGnSAmUHtleQ8aP3v7Wtj6ebHH+y9lox8R7NXidORqftkxwODq9wPsHWP2Vg+lJTymSkd1hqg03lQm0SgqgKfJQ8KIJ0U6KFHooB0K814+/Gnb7ud+y9K/0sd3pec8UYyTUxh5ADWZvnJXHvz1E+T/AOKuJndx9Ubyi4UEAtPmG6il3PBmj+Nivh9ui5OjjbI8NObwPmu34U1tzFl7TLtF80AFz+T+r2f8s/lrsPkZGAXva2+Nxpc9s0cvj42Oa/bp3NtpsXuBI/Klb4mNIIWu1kLZtp/hx1bnH2HVc6R+nEDWTeFanRwtO4SxCiw9ztyF6J6elv0mfGvEHCqDYm/Wif6rorJ4dptPp9PemcXtkO8yF24vPclalUFRRRQAccpkKU6oIEVFEESvY14p7Q4diEUUGV+ghc1waNhPVqpPhrh8E1+xC6CiKxN0LxzKPyUl0soYTG8OPbi1tURHnnamQv2kUeKSGZzuq3+K6Im9RFyMvHf3XLBo5wguDr6oh3RJLHtY2QOsO9qSteDSir25VjQkjyLAVjOQqixq4XjHgx9Wp0bbvMkYH6hd4DlOLBUSzXzw5KmyycgYsX19l0/Hxpv+okabDgP4tfDuvp791zHcLDzWZW7wQ7fF9LYo7qv5hdtviD3x+IieGOT7o70hzeRZXm9FMIdZDK6y1jwXVzS7Oo8Kl1BMuhmMkGo+KzR+q1HTn09FA2Z3hzfWfNkYSHE53EWl0srKuKJwldbXRXhpbyf1C1yQiU04U1vw0aIKX7pGK2bmUCCWnJBNmz7911dVf3qN0ZkBcAyHziCMEG6/ZODMIGWxrpSAXC6ANZSO0dtcxrmhj3NsV+FvDR/zqVZrGySaeRkY9TxtsHgHkoF08zpmNe6Mxtc0OFm7tXEKjVNkE2mbCxpId1PwjaRx7YWQSFlywyySBsrraTY2NBDifmR+oQdGkNrd27aN3F0qdI6WRpe+SN4LQfQcAlaUETA2kTtCBlFFEBUUUQKYwZGvs4FVeFaEqZQFKGMadwaAeLATKKAJSARRFj3RUVRXJp4ZMviYT3rKrdo4XN204A4PqOR2K0KEWKQVPnbG7a5knzawkfogNXp7oytaezsH9VcoaOCLHuig17X/AAua75FBttYTI4XySOAkOmgLr8mO++1NFCyFpbGCG9iSURglLnavS6khuwy7WG87SCOPc5T/AH55fK5oDo4nO30OGtHfuSt5aHDIFjg1wsmn0IjFSFjhtLTTKLr/AJs5RV8D5XA+awNOKpXBUtY3TRVGx7vYGz+qUatgI3MlZ84yoNKipbqoHVUrLPQmla1wcLaQR7IpkUEVGkUUUQRRRRBFFFEEUUUQBV6h23TyG6ppViz6923Rv96H6oOMeUWpTymb0WmG2E7NNI88AX+WV4P7MgyfaTSHrvJP5Fez8Rl+7+Bal90SxwH1FD915L7Gs3/aKF1fCHu/+pH9VZ6H0kpSiUp5WFooKAqXaoCiiBIuuvZARlNwlCiBZT/Dd8l5fxgg+IUThrWj+v8AVen1BqIryniZ3+JS2cWAfyAXDr+7Hz+PiZJdhjbtJ3dQqhdouG1xCC0+c6HhsbHSOHmuZJtJbXyXX8Hsw7jkulcSf6rzrN3I6dV6TwQf+kiP824/qf7Ln3fUe7/lvmr5Bfj8JePSNO7y7/m3C/rVLTDqGTzaiJoNwuDHXwbAP9Vz/FW6WXUQNm8ROkni9TQ1wHPXKbSQObp9R5HiDJJ537vOABrgcfIL0uyzwoeW7Wwx5ij1BDBeG2ASPoSV0Vn0OkZo9OImEuNlz3u5c48krQgiiinCglKKBRBFFEUEUQRQRRRRAGtDRQRUQQQ+687rY42ahxhyy+Oy6up1VksZx1PdY3U5rgQMoML5C8fCB7BVDDlY8Fp2lJVlRV8T3Dqr2O4WSMW+t+2+pV7DRq7VRrYbCXWmduhnOlzOGHZff+6EZVw+JQeBoFrSDuBzZ5VbuaXY8d0I0et8xgqGclw/yu6j+q5cjdpr9Vi+3l68XymlkZFqY3vbva1wJb3F8Lq6jx/UF7RBG2JjeG1d/NcmJximZIACWODgDxgrsnxqCT/G8Phf8hSsa5vh7OlEVF2dwpRMhSCvymhz3tFPfy4coMibFEI2j0gVlWlBBSWmOOoWNGeOAk82UGnQO+bSCr6QVFP3mMH1B7R3LSrWTxO+GRp+RTgYUdEx4p7Gn5hRB68oqn7rD+Fpb/pcQp5Dm/BO8DsaKC9QKjbqW8PjeOxaQj5szfigv/Q4H96RV6YLONQPxMkafdpP7IieOQBvnNGM5o/kVKNAUUBHQ2ioFKCJCCoiKCiCKIpSgKiiKCKKKIIEUoDt5JOOidQKWNd8TQfmFWdJpzzCz5gUrkUVVHC2NxLXPz0LiR+qtUUUaFRRRBFFFEEUUUQRRRRAFi8UNado7uW1czxh2Ym9Mk/8/NIlc8FWM5VTVdFlwVZZ/tRJ5X2fcLreWj9b/ouL9gmX4vI/o2F37hdD7cSFvh0EfQvH6NP91T/+j6K5tXJ/KxrfzJ/stfont7V3CRM7hVh1LK0yFII9MoicD2UQ+aPQnlFEcIKXjsp0QVaknyx815PVT+X4lO4jcN7sL1eo/D814qV++V7q+JxP6rz/AP3rl/03OIDnbnWTZKBQrqm9JBs0aNV36LbwLYnODDtdViiF6fwcVpdP/ov88ryjLwvX+GtqCIHpGB+i59f2j3f8s9qYoIdR43rzLEyTbHE0bgDWHFZtH4PoNRqdcX6doDJ9rdpLa9I4r5rsxwxxzSytbT5SC896FBCHTsh80ssea8vdfcr0uzJ4CC3wqIFxdl9EmzW4rorPoNN9z0UWn3btgq++VoAygBFGwM8JlEKzfVRRQRUREUUUQTqooogiiiiKiy6uam7Gn5rRI7ZG53YWuU+QuwTlEDlI4UU10lPqUFOoaCATlZ9tZWuduywcrKHdAUUGtJF9lY0kFX6Q7i6OgC4deqQwg7hZvpSqGErWN3PcGjuTSwarx1jGkaRnnOH4zho/utkuhi1UJimbuHI9lgk8AnjB+7SeZHyYzh30PBUrPVueHJ1mpn1jw/VSF1Za0YaPkFmeXbC2/Td17q6Vr4nmOZjo3/yvFFVOFHmwubzdW32mmaw6qISf4Ze0O+V5Xo/FNY7RajyWeHxyQtA2uLecLzkY3PArleqhi1rYxHB4hDM0DG4A4WuW+PTfpTTPOkErB6pS4uxtvAA+VLW3UsJcHAtc0gEEdSLA+ao1EDmw7Gulc11NNC9rfl17Kp/mtEbAAxzSZLIou6Dvn/Zdnd0WPbI3cw2OEUsLQyFjQ3YAPh7J0AQKYoUgQqBGlW6aNkgjJO41wCavi0Raoq2aiF4tsrCPmrEESh4c4hpukgnikc6MPp17e2U0UTIWbWD6nkoHCIOVFEUwRLWnkAoBMApRUdLATfltB7jH7KeRXwySN/8Adf7q5RRVHlzN4mB/1N/slvUtOWxvHcEhaEpVRR572n16eT5too/eoh8Rcz/U0hXIoK2TRPHoka75FPyldDG74o2H5hV/dYgfSHN/0uIQXIqgwP8AwaiQfOijWoaMPjf82lqC5FZzJOG+qC/9Lx/WkfvIFb45W/Nt/sgvRVIniP4wPnhWNe13wuBHsVAyKCKjQqKKIqKKKIIooogiiiiCKKKIAuN4u+9SB2aF2l57xF162Q+9fpSsSqWrTpxbwFkBFrbohcjUR5z7dTE6iCH+Vpd+Zr+i6v2CiDfDZ5ay6QNv5D/crzv2xm8zxlwH4Gtb+l/1XpvsK9p8IlaDlspv6gLV/qT29HJhqo3XgHCr1jXGaE0TGHAvzgDP9ShK18MhrLD+iwtXg9kLtIHWBSLT16BVlYB1PChPFJd25QoG6/0RCUYRpBn1ZAo9gSvFkVzyvX+IuqKY9fKd+y8h1Xmn965f9frmBkKHKN2pza6PCZhoFez0bS0V2aAvGRC3BtXZpe10wy4rnf7x7/8Am/ravaKvJNm8lFBFeh1REIdUeEEKnKiloCoogQDygKlC76oHjmkUVFFFEEUUUQValpfA9oNGlyiQfmu10XH1kfkPoHqSB7KUIFEA4EKWoJI3oTayujAd6eVoefSq2trJ5QIxxDh0KcH1YNLH4lLLpdupY3ewYe327qabxPSagCpQx38r8KjoAPLTT6PGFexklD1rOxvY2D2V7IzRom/miBqNDDqIXDUsbIKJpy8O2zG13NgFe31rSzw7VSWbbC88/wCUrxpbTQ3ss1w+bwWNu5zQcWatel00vhXhrxAybdK+2PkPA+a85H8WeF7GWSCXxZ2hk0sbrbv3kZV5Th//2Q==">
            <a:extLst>
              <a:ext uri="{FF2B5EF4-FFF2-40B4-BE49-F238E27FC236}">
                <a16:creationId xmlns:a16="http://schemas.microsoft.com/office/drawing/2014/main" xmlns="" id="{987132F5-CC36-4FB4-8144-C0AF258153A9}"/>
              </a:ext>
            </a:extLst>
          </p:cNvPr>
          <p:cNvSpPr>
            <a:spLocks noChangeAspect="1" noChangeArrowheads="1"/>
          </p:cNvSpPr>
          <p:nvPr/>
        </p:nvSpPr>
        <p:spPr bwMode="auto">
          <a:xfrm>
            <a:off x="21793200" y="1630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TextBox 55">
            <a:extLst>
              <a:ext uri="{FF2B5EF4-FFF2-40B4-BE49-F238E27FC236}">
                <a16:creationId xmlns:a16="http://schemas.microsoft.com/office/drawing/2014/main" xmlns="" id="{FA5FB952-FCD5-4551-9BF9-5B4688FFFD70}"/>
              </a:ext>
            </a:extLst>
          </p:cNvPr>
          <p:cNvSpPr txBox="1"/>
          <p:nvPr/>
        </p:nvSpPr>
        <p:spPr>
          <a:xfrm>
            <a:off x="15475653" y="17373105"/>
            <a:ext cx="12962022" cy="3119315"/>
          </a:xfrm>
          <a:prstGeom prst="rect">
            <a:avLst/>
          </a:prstGeom>
          <a:noFill/>
        </p:spPr>
        <p:txBody>
          <a:bodyPr wrap="square" rtlCol="0">
            <a:spAutoFit/>
          </a:bodyPr>
          <a:lstStyle/>
          <a:p>
            <a:pPr marL="401433" indent="-401433">
              <a:buFont typeface="Arial" panose="020B0604020202020204" pitchFamily="34" charset="0"/>
              <a:buChar char="•"/>
            </a:pPr>
            <a:r>
              <a:rPr lang="en-US" sz="2810" dirty="0"/>
              <a:t>Of the total 27 nests on North Sedge Island, only 11 were in conductivity plots.</a:t>
            </a:r>
          </a:p>
          <a:p>
            <a:pPr marL="401433" indent="-401433">
              <a:buFont typeface="Arial" panose="020B0604020202020204" pitchFamily="34" charset="0"/>
              <a:buChar char="•"/>
            </a:pPr>
            <a:r>
              <a:rPr lang="en-US" sz="2810" dirty="0"/>
              <a:t>Of these 11 nests:</a:t>
            </a:r>
          </a:p>
          <a:p>
            <a:pPr marL="837426" lvl="1" indent="-401433">
              <a:buFont typeface="Arial" panose="020B0604020202020204" pitchFamily="34" charset="0"/>
              <a:buChar char="•"/>
            </a:pPr>
            <a:r>
              <a:rPr lang="en-US" sz="2810" dirty="0"/>
              <a:t>9 nests (81.81%) were in low conductivity/control plots</a:t>
            </a:r>
          </a:p>
          <a:p>
            <a:pPr marL="837426" lvl="1" indent="-401433">
              <a:buFont typeface="Arial" panose="020B0604020202020204" pitchFamily="34" charset="0"/>
              <a:buChar char="•"/>
            </a:pPr>
            <a:r>
              <a:rPr lang="en-US" sz="2810" dirty="0"/>
              <a:t>2 nests (18.18%) were in medium conductivity plots</a:t>
            </a:r>
          </a:p>
          <a:p>
            <a:pPr marL="837426" lvl="1" indent="-401433">
              <a:buFont typeface="Arial" panose="020B0604020202020204" pitchFamily="34" charset="0"/>
              <a:buChar char="•"/>
            </a:pPr>
            <a:r>
              <a:rPr lang="en-US" sz="2810" dirty="0"/>
              <a:t>0 nests (0%) were in high conductivity plots</a:t>
            </a:r>
          </a:p>
          <a:p>
            <a:pPr marL="401433" indent="-401433">
              <a:buFont typeface="Arial" panose="020B0604020202020204" pitchFamily="34" charset="0"/>
              <a:buChar char="•"/>
            </a:pPr>
            <a:r>
              <a:rPr lang="en-US" sz="2810" dirty="0"/>
              <a:t>The lowest recorded conductivity was 53.8 µS in a control plot</a:t>
            </a:r>
          </a:p>
          <a:p>
            <a:pPr marL="401433" indent="-401433">
              <a:buFont typeface="Arial" panose="020B0604020202020204" pitchFamily="34" charset="0"/>
              <a:buChar char="•"/>
            </a:pPr>
            <a:r>
              <a:rPr lang="en-US" sz="2810" dirty="0"/>
              <a:t>The highest recorded conductivity was 4382 µS in a high conductivity plot</a:t>
            </a:r>
          </a:p>
        </p:txBody>
      </p:sp>
      <p:sp>
        <p:nvSpPr>
          <p:cNvPr id="57" name="AutoShape 2" descr="data:image/jpeg;base64,/9j/4AAQSkZJRgABAQAAAQABAAD/2wBDABALDA4MChAODQ4SERATGCgaGBYWGDEjJR0oOjM9PDkzODdASFxOQERXRTc4UG1RV19iZ2hnPk1xeXBkeFxlZ2P/2wBDARESEhgVGC8aGi9jQjhCY2NjY2NjY2NjY2NjY2NjY2NjY2NjY2NjY2NjY2NjY2NjY2NjY2NjY2NjY2NjY2NjY2P/wAARCAUAAtADASIAAhEBAxEB/8QAGwAAAgMBAQEAAAAAAAAAAAAAAQIAAwQFBgf/xABHEAABBAEDAgQDBgQFAwQBAAsBAAIDESEEEjFBUQUTImEycYEGFEKRobEjUsHRM2Jy4fAVQ/EkgpKiNAdEUxZUcyVjk7LS/8QAGQEBAQEBAQEAAAAAAAAAAAAAAAECAwQF/8QAJhEBAQEBAAICAgMBAQADAQAAAAERAiExAxITQSIyUQRhM0JScf/aAAwDAQACEQMRAD8A6HlgFWbGqq76phVDK+e9pnMZ0Slg7oOaehQY0k2UIOwd0Cxoz1T7AOqVzB1KikIbVlVseHuO3FKws90GsA4RRIBHuq3hqt2JXRXypRSWhKW0rjFt4KqIKKWkrgCOFYAoRWVFUsaAFa1tItomqynFAoAGA5pQsvphWbhVBAixSqKtoRDAMolpCWiVQ1UUwAVRaa907B3UFuy0phvJTNNJxIByqiryWgYCgiHVM59lTfXKBDCgIsq7ffyS2ENUuaBykpoKukp3ToqD7oqHYBlIS0p6v8NpXRkfhVQBtTgApAwuNbaVjIX/ACUUPJBR8nFWrPJcOqbZXKyKPJrqlLMLSVW8WMJWopic1rqIXMnx4z7OjP8ARdMlodkUuZqBXi8ZHBa79lv46z1POtLAQ5WcjhIOOE+1/RYdi24JdpPIT0SrGsJU0VtjPNJ24crAKwTlRwyETTcpPLs2SiM2plEQRV1TFtKC7Cc1wqlqk+koDlWAerlK9ubtQA2EN+3lHogQCgdrhaLn9kGtT7LVRU52UQQSmc0AZUYGj5qixr0j3JhQQfnhRCDIKUtA4VwAAS7UVUWk8J4yRgohjkQzacoHGeUKaENpJxhGlASLGEt0a6p2gNGSiQ08qhEbATBg6KFiqE5KgAvlA2DSm0c2oqygOqTdhKTkBMKKgrc7KYG1C0EptrbVCX/Kl3GiHJnkNw1Z3bnmgVRYQCMJmvHCjY9raJtCgDlVEcaCAkxwoXhJdpimLglsPJ6BByjeCqiEVwlAO6kxsWUrSWus5UUxwjVJQ7ceOFJASALpA2Eze6XFIOdYpQdKieVYxnujVcprDc2tOeiIxagj7FKZR0KcSjvaMldGUNhIVoeLUL84RdUujOEha4FaHEJC6uihpQ1xalDSFDKb4pLvJPCKaq5yq3M6J7J4UJcosU7EHsIbyrBuzjCD2vIwo0oYxwPKuDbSDeCnt24IHaw7VAD1Rs0h6hlEAAlSkCXKyMW2yFQoquVB+6JYFGNs0gYNA90dgtGqNIPB245RCkdsqBoKW3BQud05VDW0O2jJ7JtgvhIwbSXAeoprlRDhg7Wq5QN3woh0t0CEHbr9VWhFe/bfpSmQgWWqesvAFV1VtC88I0LQHNBqlZsJCUPbxVUiJCMjhGS3RopsKt7rN0gCSMcLKpLtDfdUOsDBVrhZyElCilail9OXP1gDdfpHd9zf0K6JcBeFzPETWr0bqx5lLXx+zpuYFaK4VbQrK6rDY7Wo7QAlsDqpuBNKCbevKfbbUm4AoCYHCqGLaQHKO4FEAFABkp9oQDAUSKCIQtBKUtzlWCqVZyilKlhEjKGEDAq0FUhwuk7nta3CIZ9Ihg6KgSXyVYyQUqHLPdJx8kfMsqIhA8blbaq2C/dMTt6IprPZSnEpgQRal1m8KoO0gIhloh27PREAg2oCG1zlVvaLVtXlKaBVQgbQ5RtRwzykkB24NKKjy1V2CcFZpfMF5Swb39VVbAwDqjtrhVsY7dZKuOOMqBQCoWEm7wpvpDzERXIDajWBo3EovNt3IMGM4Wg2624VbxnlE2BQylrKoU0AeqjeLTEAogDAUCEUmYw0rNoKUiic4QA1VJDQSueB1RbRwoqYrBQOU20AVSgaipSFDm07misoBreig69ggKOacdlWWvLxWB1Vosn2XRxNG1jhmggWM/Ci6Fr2USR8kNgaNoKIlAKX3KXZnnCOzHKimBHe0H7aygAAoC0oEc9vZC2njCjtod3UO1ZUHGiKTeYDwMJm7ThM4ADikFV3nohvq7CssAJC5pKKQ0AgHNHKdxFYVD3AYRVwkbabcHLKHtvGVawtxlDFwAOOijjwAiDtSvcBm0QrwenKLAQlDwc3hEvKin3Kb3cVhKHk4OE+4KoQi255StrdTk7jRVbiXILgBVpxVLLGXsxYIVnm5pwVRa9oIxys5ZZ5VnmWgXgdEIUR4wUuw9Si9zy304Q3HjlFM2Np6p/Lrqq22DjhM5zzwgfYBgqUG8cKpheHXz81ZbzyFAH8YVQYTyrST2SuceeEVT5Y5K5Pi4Afp3DFSt/ddV7ndOFyPHLbpw7s4FXj+x16dHhHlVuLhIR7qEvWcdDkKMFFVu3gKMMjvYKDQG3yiGAKkbh1SOfIATyEGms4RDQs8Ml/NOXkdcoi4UEHEKpu9yMjXWUMN8lWe6DQRyUXCuqBSVBg2mDQQVNlopck2oGOKuY3KtDfZE1mEJVnlgK11BIqmlAa1MTfCSQC8IMe3qgsBrFKuX05tWWNqpn3kjaLHVBZFhmcq5jN3KaGIloBCsZGWla9sJGwNwmcxoFlHaoR0tEJ+HCXZuULTeEKcOFFAxkEm8JHMLlbblNpPRFYZIXmwOCpBA9raW4toZSixZPCLqlw2jKjXCqReS41+FBrRu9KBXgApRk5VpbZykIJwBQVCmuEHClbtrHVAj0+pBTR4TbBtN8omhSG8E11QCqUBF5SuDycJAx4f6jhRV19kDdFOG/ki8ADHKaMxjt2VGMG++yuDSRwo1lClFJtLlHNdVDlOcYQ+XKBKNepAewVjQTyFC0hB07tEYPKW8Kcro4rHB3Q4SU4dVNx4AypZA90ALXHqnbYFcqB3cItf7IK3MJSiM91pBLjTWE/II+RPWIJD/7Sn1p9mYM/NERkj3Wj7vP/APw8v/wKDo5Yhbont93NIT61PtFPk181KceVZurlEO9PCi6qMZIVTmhXE1eFWQosUlpSOhJ5WkVWQgbJUa1mZDtKcRUU+0g2iNx5CCODgObQ2mspqcRhI4OAygrIO72ThpIRjYTyrdu0IarMRpQA0PZMXlpAIRJBCBDZNIOY5otWgAgVyp5bsqpqloJGVY0A8pg0tCGSSmGmtoGEA4OdgKbcIbHKosLcdEhaBaYNpKR7oIx7TikXOxhV+TRtrigGEmiooNcQ8ZwrRLZISiNo6o7B0QQmuEpDSUdgJtVu+JRSOLQSuX43tdoXV0yuqWB3JXP8WgH3CY9havPuLfR4zuo9xauDQVn0hDoISesbT+gWyhQws9eK1PRCBSrYCH+y0AdKSu+Siq3mjwjRcOEQCTkK2kRS2KjdJwwk3SsApML6oarFhwwme3lMKtP9FWbWMsdd0o5hWxwG1UFqLKqa0pxE4qwMwrA09lMNUtjcDZKsDSrA0jla/uEzdKJ3ANb2JytTm1m9Se2Ass2gWjsryKQDb5CYaxuG4pmadnK1bBVUoGhMXVQhFcqxunHdMI8hXNZlMS1GtACOwJyAMKyHTSTktjF+/QLcm+I52qNoHBVEm4cLVq9HNpqDyPVwQVjLHDranUs8VqXfIAvPKIa4irRyOQoQ4CwstG2U2rU4SAu5QLrdyiHe4fVVEOdzwnRoVaorEfsg2MAqzdjlVvkAHOVFF1NCrLwlLi80E23uil3oFx4pW7WhqXFIKdpKrbFtfutaJHFrb6LL5j3SANbQ7orVyMJHUDk5UYHbsnCSVoJ3KKuaLCYtoIRn0jCYlEIbrCQuPVW9EjhuQJ7hQOTcCkAQgJsjCSnDlPdC1W994QdCgUwakJ7JmtceTS25nadt2kbqGuc4EUQgW9LTbWgEgWgdp3uAaLJ4AXWi8Phhi83WPDRztuqWbwQMOpc9wy1hIvoqtbO7VTF7vh/COwXWZJtcrtuRuPiunhG3TwgjuMKp3jUt+ljB88rm7QPZAgHqpfk6WfHy6kHiupn1DIg1luNcH+6s8b1Ibsh6n1FVeBwjfJORhooH91i1cwn1MknIJx8lq9X6eWZzPt4VF4JTeY0AJWlqjy3pwuLqjpASlc4LYPCn/czqXPDabuDa6LDjqrZZ7JZfSbgeim7qga7oDkrLQ7lCSUwoDKDyCBQygAJpT1EWjddFCcXwgALk4LjVpE3mUKpAZGlxs9EoyaTh1tvgrX4VpRqNWHH4I/UffsrzNuM25NLqNHJpGMdIR6+nZZy8N5K1eLarz9SWA+iPA+fVc8lh5Wusl8Jztnlf5jTmlWXjdhAOYMWi1oceVloNzq9KZktjIpEMxgobQgbzAemFW97rwMJ8DjKlgYIQV7nDom3HsnJCgIs0gqJceiX1BXEiiqi437KKO40qzdlW2O6UkVVZRVBadwIKz6479NK0jG0hay6gsWofuY8Dsk9rVPhjydFpyf5K/LC6IOOFy/Cv/wAGAdgR/wDYrrCtqnf9qs9FcT0WnS+HTanTyTNoNZ36/JVMYXyNY0WXEALua9w8P8MZpGH1vFEj9VrjmXbXPvqzJHnwmCNbUSRS5tpYUJQIRCogNJycWkDgTSZ2fkiFJxSXlE4Q23m0U7CByU7XKsNHVM1oRG7w6AanVNYRbRl3yXW8ZlbHoS0/jcAP3/ol8F03laYyu+KTP0WLxmcS6ny2mxGKPzXqk+nxvN/bv/8AjnE2pdBA4Q3NXnegcXdp4mmSRrGiyTQCrBaeAur4Lpw6R07h6WYB91rnn7XGer9Yz6vTP00ga8g2LFKoPpWa7U+fqXPHw8N+SyZvBTrN8JNzy1xNM0jWNySaXWxpTFpIMyPy53YdSsvhEPlRSaqQ+loNf1WvSYZLrZsF+RfRvRdvjmTXLu7WH7QTXNFEzloJP1/8Llhkm7J56LTPK2ad8p5Jv5JCaG4mly7v2uuvHiYrMbsZSOjfY9SJlaCBvspJZbaNhsrm2WYENwVmhuMm3FxtahZFVaIY0dEXQDXOyTSsDRwi35KFxGGiyqitzADSRzAM0rZXBrh1cqXiQuHQKLC4u02zc3lMGUcp2020FYjACJbXAwmc7FnAQYQRdqhHUaDkhawGwrXFu73SOIKilwgWh3yRN8UocKKnAoFQHulAu6UshA/IQHdC1C6uFULK+s0ktp+aWTLSSkYQ4WjWLhxQKpeQHUTlNvIHCXaCbpSrHULCU2Q2rUPGEtrbimQi1rr5wgXAotkHKg3+GtcXTgcmIgfoslEdVdotadNMXhgdbaq6VLnF7y6qB7LpcyMSXaUtS7a4XXh8HuMOnl2+zf7q6HReHCRrGuEj+nrv9lqfHal+SB/+D4LXD3j9T/suHtXotfLodwj1WS3IAv8AosYl8HjcHBpsd9xWu+Z/rHHWeccoNA6o7SUJpmSTvdCDsc70t6rox+FTfd3SSSBhAsN/v2XKc2+nW9Se2N+p1D4RC6Q7APhS6XT/AHidkQIBceSkJLirNNE5+ojawncXCiEnm+S+J4W+IeH/AHEs9e9r7zVLGKK9NrdZpoXiHUNLg4WcXSwy+GabUwul0T//AG3Y/wBl06+Pz/Fjn5PH8nJNd0AUhGURhcXU2Ctmo8OdFoo9TvvcASK4tUaLSv1WpaxvHLj2C9HOyLUxS6RrhYaMdu37Lrxxstc++8seVRBF8oysMb3MeKLTRCETvLlZJQO0g0eq5Y6b4MHBztoFldsf/wBO8LJqpZB+p/srvDte/WudcAYxoy7defyVOp8ZEUzmRwiQNNXur+i78888zdcOrermOC+gM8pMdl2z48//APhR/wDP/ZcrUzfedU+UtDdx+EdFy6k/Vdebf3FTdnUJhtDsWAiALVjIw7jKy2TdRwmHqC0weHy6kkR0AOSeFRNC+CV0b/iarlzWdnooZSYMtRjZHuAa0uPYBaf+m60ixHj55VnNvpL1J7ZDH3KLWAdUz2vbh3IxR6JAHfVRU2hDaxdfR+HxQxfetWelhp4HzWrTa9mo1Hkxw0yuT/ZdJ8f+sX5P8eeIaOEHUAtPiMDY9bK1mGWMfRZvLuqyuVmXHSXZrToNANe2UB+zYB0u1xJ463xgeu9pXs/DoWeH6RolIa+V2b7ngLhePaL7trXS/gmJcPY9V064zmVjnverHnvDfTpqBsNkeP1XWZbmiyuL4SP/AE0reomd+wXrPB/FJIoYtIzTiR10Duq7PyWOpL3ldNs52Rb4HpQ6Z2pePRGME91j8S1X3rWOeD6RhvyXf8R8RboWs9Ac934bqlhHj5P/AOrD/wCf+y6dTmT66483q37Y42SjWFu8Q8S++xtZ5QZtN3drADa4WSXw7S2zylKAI5CWzY7o0gYbVu0VVrfovBppmh8x8pp6VlaXafwnTnZK7c7gncf6Lc+O/tyvyTcnlwyEAPdb/FdIzS6kCNpEbhYvusW0rNmXK3Ls0tditEEZllZG3lxAVQaaXb8H0Rjb96lxj0j+q1xz9qz31kbtXO3Q6P04IG1gXm3Oc5xcTZOSVfrtW/Vzl5wwYaPZZrNrXyd/a5Gfj4yeUcCQkMZByVblW6aU6fUNl2h23oVz9+27cZ4wXPDGCyTQXc1rhofDWadnxvFE/uVq0WrOqidK6IRtbwbu+6yP8aG8hsIcAcEu/wBl6JzzzPbher1fTk1YSFuQG8rrO8cr/wDVx/8AL/ZYvD4zqvEWkNobt7uwza5/WbkdPtc8x3GaQDRxac4aKLvfqf1XL8a1LpnjTQuqNvxEdT2WrxnxH7vGYIsyuwf8oWTwzw1z2feNWdsfIbxfuV268/xjlz4/lXMGmkBw6kzmAsDXvXo4ZYtZHLGItsTRQPFrzg0zbt7iVx75x14632peyMVtyVBCObXQ8P8ADm6yV1WI2fEf6Lpv1mm0X8GCIOLcY/upzxvmrfkzxHnhG7oaCeOPJN2u34xG18MMm3a889+Fy9tDGAp1z9bi89faapLXb/ZOKDThMT7IkjirUXVZAA3JC4u6KzaQchWNb0qkw1TsHVE1VAJy0ElVPqjk2OyYEcGkUUCWs6hK8AtsgrPK7G0Nyo0tJa4+lAkAqsbmtocqt7XHqmKsfNTu6odMUwHSkr2HdhXwJ5rgldO9EtI5SFtlPCgdS8KfenVkKeUgYk8A/eCRlRkwFjol8tVSHbwp4Vo89nF5U+8NB5WIMc71JTf1VyK9Q5wGOqUEHlQgcoUEcRBA5SmrxwohttRQ8zaVc2T05VYrqmBYc2qLzqXyNAe9xA4BK6fg0eZNQ7hooH91xwBwDa7kwGg8GEf43ivqeV1+P3tce/8AI5eqnbqNRJJfJx8uizlpeQ0CyeAAgGhW6eY6eZsjaLm8Wue7fLpmTw6mi0UHhkQmnAMxNNb1+Q91d4xqTFpGx3/EkwQO3VZdA6TxDXieY22IWAOAsviWo+8axx6N9LQu96k58OMlvXljJ9VALvaPTs8O0jtTqMPq67eyy+H+Gbq1Gp9Mbchp6qrxbxA6l/lRH+EP/sscz6T7Vrq/a5GDUzSaqd0pJBcbpdzRj/p/hT5pMPfkD9guf4RphqdUA4Wxgtw7p/GdUZtQYgf4cePme6c+J9qvXm/WObklXaXSzauTZE33JPAU02km1UzWw4N3fQLuTanT+EwtiYN8h5A5+ZU553zfS9dZ4nspMXg+jokOnePzP9lzfD9W+PXtle4080897VOr1D9RN5khskcdkukY6fUxxD8RpL3vUwnOc21u8dhEera9oxI2z81zA1znBrASTgALrfaB5dqoomZIbePc/wCy1+F+GjTATTV5p4H8v+6t4+3fhmd/XjyTUkeG+EtiaaleK+p5XCZHi7XQ8clL9d5ZPpjAofNZIY3SvDIwS4ngKd+esjXHibSxRSSyhkbS5x4Tz6OTTymOQDcReDa7QEPhGmMj6dM7Fd/YLhyzyaiczSP9R6dB7Kdczmefa89Xq+PSiQFq2aDSyamQNjdQPxHoAs+XErZpPEZNLpnxRxjc44ceizzm+V63PDvafyonfdoslgt3+65culk1niUu3DA6i6uFp8Cid5Ek7yS+V2Sfb/hTeIaxujiMcFea7Py916bl52+nnmzrISbVaTwtvlRN3Se39Sl8M8Qn1mrLXEbA0k0FySQ5hMnqccknldXSAeG+GO1Dm/xJMgfsFjnq2/8AjXXMk/8AXP8AE5Q7XTFmRdY+SnhML9Tq2h4O1uXJdJp5dZN6Wmybc48Bd/SwwaT+CwgyOFk9Ss88/brWuuvrMirW6SbVzNDpAyBo+pKon1ml8MhMWm9cp7Zz7lUeJaif7y+J73CO8AYsLCIjI6mNLiegC113l8ROePHn0zOllleSSXOcfzXa8N8Odp2nUawtDWjcGnp81ZpNBD4e37xqSN44Hb/dYvFNdLrG7Ixsi6jqVmSc+evbVv28c+mXxbxM6uU7CRGz4f7rdq3DxL7NecTcsQsn3HP6LhnTOJsldxsQ0f2Yn3Y80E/nQV4u7p3JMx43wvM2rbfpEgP6f7L2X2f0oY1+rkG1rRTSf1K4P2V8Gl1Wp1UkzXN025pvjcReB+a9X4xINP4ZtiprXEMFcUr9fP3p13v8I4es1H3rUvlceTQHYKkBqDWrseGeGhzfvGpG1gyGnr7lcJL3XTqziMLvD5m6bz3NpnucrPsIXR8T8QOpcY48RNP/AMlgDq5TqSXIc255DY9xAAJJ7LueHeHR6RrZtTRlcaa3t/uuXptSdPO2QMD9vQroaHUv1/igc/DWNJa3oOi38eb/AOsfJuf+L/GtY6GNsMRp7/iI6BcKQZ+i1eKyufr5K6Hb+So2Ejiyeinydb0vHOcuz4iRqfCGzgWRTv6Lg+or08MMcehj0spALm1V8nqskHhLIZDJqJGuYOBwPqunfF6srnx3OZYz+GeGue5s07ajGQD1W/xfUeRoi1vxSekf1RbK/WvDYRt07XU5381dAqPFNJqtXqGiNg8towSRz1W8+vP8Wd3r+Tg+p2Ba0T6LUaeBk0gprsc5C62m0EOgHn6mRpLcjsP7rm+Ia9+skx6Y2/C3+q43mczz7dp19r49MYcRyrYN00zI2jLiAqcnK6Pgce/xAE/haSP2/qsczbI11clrZ4pL9z0kelg5Iz8v91wi+UO+HlbfEtUXeISjo07R9FXpoJdTMGsFk9egXTvz1kY4/jztDT6ebUv8tjbJ69AvSaLSxaSLy2Zdy491kkkh8J02xnrmdn5+/wAlf4fG92jL5XHzJrcT26D9F1+Pmc3P25d9Wz/xz9JozrNbJrJz/BDiWg9a4+is12q89/ls/wAMfql8R1zIh90gIa1opxH7LJpR50zASaLgP1Wbc/jGpN811qbpfDuzn/uVyXNZuyfoun4s63sjHIF0q9FoBETqtUarIaenuVeptxnm5NamaZ8OhEWnpr3ck+/Kpj0ul0IEk0ge8d/7K3xOaWLTNfCas0SFxHvMhskud1JTvqc3MOZbPbTrdU7UybvhYPhBVY0c+oic6IUB1OLVuk8Ok1NPlJZEDfuVo1usDWfdtNhowXD+ix9d/l03ueOXLZGbAtaWxgdLQijATyW2M3x7LMjVpHOZ+Fu93YKudwirfgnoFRkSWAWtPRKC97nFw9PT3TSQxeOiBczpVqjURPlra4gDoEsWlJzuJWW8XOII5CqcwZNK8QY7pvII+nKmGsflOJzwlfGAVrkbYoFZyw36io1Kq2YQDCLtOXAGkC5oPKKQsHVANANpzI0ZtL5jEUpFjhKRjhW+Yw9UHOYeqgpcNosZKylocStx2uBAKxlnrIukahHD0kBKxjQPVkq1zdvVLVnuiu24OQ2nlTc5Sz3VcUohDi1NzuqDjRG41aoJUHS0lOu7wrIYJJ5WxxAlx6JJS10fB9L5+rDiP4ceT8+gTeNajz9V5bTbI8fXqtkzmeD+HiKM3M7qe/f6Lghzi4kmyuvX8efq5c/yv2EN91C0DhD1WjR7rk6up4Nqo9O57JTtD6Id0WgR+F6Zxl3iR3IB9S4lV1QtxxeFufJkzHO8bd1t8R8Ql1Xpb6Iv5b5+a55JtNtdSVzS3Kzbt2tySeI7P2fe1k0rHGnPA2+9WiPAXmUmScbLuwMrjxO2vaXEgXyOieXVTShwdLIWH8JcStzuZljF5u7K7E+v03h8Jh0TWuf1I4Hz7riB7pJ/MkJcSbN9UmEzKvCz13a1zxI9FLo9N4jpmv0+1jqwQP0Ks0Hho0QL7D5SOeAF55j5IzbHuYfY0tI8R1oFfeHfkP7LpPk592Od469S+HXEEGje7V6p4dK43uI49gFzT4s5/iEczgRE00G306n5rDK+SZ+6V7nu7koeUKu1m/J/jU+Oft3NT4dB4hKNSyemuGaHKU6vQeFsMcH8SXg1z9SuIWAdUmxoN9VfyfuTyT4/1b4adVMdS8yyus9B29lRsaRdoUiAQuVuukmJ7gpgASLNKt3sixpdm1IPSTamLw/RxxtILttN/uuBJIXSEvJJJskqsxkdUmqJaxpAujldOu/sxzxOV52lei1Gni10UR82om5odV5iL1svgJiDeDhOevr4TrnfTuajXw6WLydGBf8AMOAuZHqZI9Q2bcXOBs31WctdWChTh1UvdqziR33a7w/UtB1Dad2LSf1Crd4npNO0jSxAnvVBccA91CKwtfkrP44tmmm1Lt8r77DoF0fCm6ebTv08rWl57jJC4rnOb1UbI6rvIWeesu1vrjZkdyPwNjZ9z5N0YNgdT81p1ehGrewTuA08eQwfi+a4UfiWqjbTZnV75/dUazX6meMtkmc5vbgLpPk4k8Rz/H3b5rV4n49D5rvDPD6AZGHF7cAC6ofot2ldD4r4WzTPfskjrHy4K8Tpxt8aff4oMf8AyC7EYHVZ6+TK3PjmeHoo9FovD/4k8ge8cA/0Cx+IeJO1R8uO2R9up+a57GjvlMWi1m/J4yeCcedvkCN2Edo7o0ChtAKw2l9AVv8ABHBmvyfiaQP+fRYQA5QExvDmkhwNghXm5dTqbMb9d4fqPvkjo43Pa91gj3WvRaIaUfeNW4DbwOaWRvjGqa0NcIz7kZ/dUTaubUG5HEjoOgXT7cS7HPO7MpvENU7VakPFhrcNVL5pHgB8j3gdC4lVPN8cptPC6eZkQHxGrXPb1XTJI7XhlaTw508pNON0p4tNOyGOfTSkMdzQ/IqrxuYMij0rOBkj9lJbd9nAXciq/wDkvRvi8x588/auRNPK8gyyF59zaokaXNwaTbSUSAF5rXpkwIztbRyt3hmrEGtaXimOG0nssQFphfRa5uXU6mzHdm8Jg1GodqPOpjskD+6TUeJaXw+Ly9I1r3+3H1K4xEh6YUbDJdlthdL3/kc5x/tWRPk1c48x1ve4Cyu74nrPumnEcX+I4U32HdcNttIcGEEdkznyzG3WT3JtSdZL/p1ztn+KQ1xs1ZOTa1QvczYQK2m1GxkVkZTbQRystWx1Ha/RmpXNuVowNuVzdR4k7WHjawfhv91QY/S4h1YWWBhYA3oFrr5LZic/HJ5drS+KwmPyNULAHNWKTjVeGQi4mBzugDTz9VxixvPKsZCLDuqT5Kl+OOjqNdLqLaP4bOwOSqWMGErQArQ02GtySnm3ynielsUe446C0HyNHQEXVo/gMbDgfE5LVNOPX0votss2qZt6W5UHLaKeSQ7TnPdVtsrnXRALCsjixgYVjGljS72oA90PM8poCYadzBFTnGjWAs7pKbV4Qc573Wlc2hZUJFMjxuNBZ3vc51LQ4XzgKstIcS0ZWa6RQYnOSuhp1E5WmiOeUhaN1kqNazmIHCBiaBytG0JHBFZzHhJ5ecFaSEhFHhFUljmiwUheQci1pd8PCSgWoKTtd81fDGzb7qowWPScqsmWIqDsh4vAtQvB4ajbOyFtKrmHmWR6VCWnluU1tQNHhUKTjhdTR+MQaTRiNsDjKOTij9VynHHukJytTqz0z1zOva2fVSamYySm3H9EGuo8KoHKdpAUvlqeFwepu9lW17U+8KCbgl4RLwcAZQokKAh5+aD3ONdkQQMKOKoQklAkhQkJSVFOKKLS4HhKzCuDgggceya76IX2Ra+uQiASegTN9XOE7ZG8EKOoCwFUVE7TkInbiggSCRYtNuBxSKG5pUIaRRKrqjgYTjIOMoAWtUDQOqh5yE8bWOGeVBW5lN5RIuPurnMaBwoNpbgZVTVBcW4DaCYOvkUrdnslMePdAnmACkN+VaIhWUDHRCi6XfQ4S+YVJGdjlVtyacOEAmJ2g9CUjHANslaAxjm0qJYSSNvCLCmYDhK55I4TtirlNsaOtorkGh41EOpicutF0tc3VM2+LaST+be3/wCpXTjZ+avf6TlduxYCYOJHCWq6pmkBZDNJI4pM1pPRFhamMg6BVkPLrKR13hO51hJRQhACeU737WhANzyneAWYCis9tPzXV8DiLtU554a39VyXN2hdr7PuAdK0nJAIXT4/7MfJ/Vj1W/WeJua3JLto+mFs8Ze3T6SHSNPTPyCtZHD4VG+aZ4fO66pcLUTv1U7pJDk/ot9X6y/7WOf5Wf5C7s1aXqiG5R2EnC4u5mnHCYPaChWwUqHxyPdjAWmWwaoA4GUTqnuPCyiB4zuCba/afUmpkXebK91AYVh3tFXlYS98dHci7VEnlNX6tjSG2XEkq5ji7pSwNlcSr2u3U13BOUl1LMLKXbiA6x7JwWtbxZV2piZisewStYDyliaWKI5J65VwbZwFY0GvZGsWMDqVZEtKxrnOI4A5PZWh1k7BV8EqsyhlsAveQAmsMeG9V0jFWvkbH8GWjAvqVlnnonabJ5PdSaZjLzdcLHv3uJTqrzDONi1ZHxaQD0ol2NoWGlr5Q6MAZKQtLjbkY2ANCZ0jGuDT8R4CUK6m8JHACy7JSOeGkkZchtc5u5+L4CiqpX7QSM+yQvIbadzQOclK6zwFG1FvcbKUtJBytAjcbNKOgffCYusdu74Su33ytBicOir2PByEXVILweU4kPZNIK6JBnkKKaw4KEYwl21zlWQhjnnzH7QBjHJU9itoN9kcO5GES8ElpwoAWjuoreQ1T0dCptHdLTVXMSW/RDc1Sm90Q1pRSnabSltpiwWmLABg4VRXsAUwrNo7oENpBGhqNBIM9UHSsa6igcVaYVXKUFpF2pbe6AmhwlLrRppKamgIKjSXG4K5zR0ShrQooUAfSU2FGhtlMaCqC2kxNJRVKWB7qAFwJUD3dSoXNSec262lUPuAKAdygZGVnCQTMQOSU8ZHdKHtcFY1rQoGwR7qqju7Kzc1uUN4IyMqoHB+JQNJNh1IEjsiM8FFW7jXuk3uHOUu4gqbkQQ+SqR9QCTzKOAkdqXB3wHKC3J+aAZRyoHnkBMSdvv2QKWF3BpRsfW0sthwANYCgLh1RTGMHkqt7WjhNRPVJ5bjm8KK5niOPEPDyD/3a/PC6rSQFyfFmlk+jeD8Mzf3XTG6yCtdeoRZZTAk9EA30g2pVD4lgWttOG2MqgD/ADK1rTXKrNO5orlVkZwUwA6oEXwVQBdqSZrKm2uqYttpUGZwJN3hWNkcxwLHFru4NJXRmlGtPzRRlc+R26RznHuTaQN6d05d/lQyelIFG1pITF4jbuJFI7Wg3WVRqWNc0Gr9kC6nUW0OY61kOpkrmlY2InpQKrfCQaorUpho9TI0Xdqxk8jnXRKEMBOC0rVFFs6KUKQ+UCxSdsLAA3lyvDBXKjGV6hyVMNKdPQ5q08cT211VjATk5TOkkABaPhW5P2zbUO98tEVtwVcBTCqI3ue41j3KtIBxdoyffuB6MGLSgl7sYa3ACAHpo/COnunFbR0WoibW213O0qmV3rLinLqWLVTbQR1KpCySec/sAnDaCohB5VzjsaD1WWjCQeWGj4i6yfZM0ZWdhySeVewkm1FxfuAv2WaUu3Hb8bjXyCDpDv2t5TsJy7qmmYMcYiFv9TlC4kWVW+bnqVS+YuSQWOkaDlIZv5Qqm0btNQCuBxLIRzSBkf3ULhwEKyqFBcRZNlTeeE9dUmDkZCBS5pwQl2tIwo8UCav2StO4CxtPZTFlCqdnhCVo5arA2xlVyenCzY3uqTlWRvPwu5Qc28hJdD3WGnQN8IUUavqlUZENBHKsayuqq56qxvzVhULaPKLB6vUcHlDbuPKJaBi1UDbXVL8TvkmoKUAgbb2VcmmY/J5T1ZTbaVQjYWtrqiQB0TJUA2go0FKUQHaOhQrojtpTcAggaoatMHBEtDshBWVNg5tO+Oq90KAUA21kIbKzaarSkA8HCoDmjlKWtOaThoJUoZCKkYFq0NCrBA45TDnKIfawhQNbyoGCkTHhETY2rKU7SLChFBLRQBzmDBOShQabJUcwYtSgUU/pDbSiRlEEIDqrWtaW5CIqc+vgCfzCQDWU7AwXaQ844QLKQZD7JdxARmP8R3zQ+YUaDemZLTaAwlwEDVYQcrxu2sifdASA/quxVuN4yuR443donOH4MrrgXytdf1iQdgrlQsaBe5ENHUrP4kfI07XtNjnnkXlYitELmm+q0AhzcLyH/WdSNQ1kcdsB46kL1sVbrZ8ORfelu82e2N0SPokLVY88WEu/BwoFDcqw7QLtIKwmkcDQAxSKrc4WoCKQJHVD01hBYHNRJZVqsBvW1KB6IB6byExDSOFMdrQrsgA9mhB116aB+ScDujhpyopWgkC+VHg7cYTb2jqgJWXRyqgxNNg8hW3Qyk84VgUERIHt4VQWPHyTebTdoFnqUAL6KEGjtFFaQWgDqrGt5WUF2LV4kwB1ULF4oC3C23+ZVTyi2zXVVTO9VA4C0yV7gOqw6iQSvAYOOqfUyUDXKzwtJVakaI8IOkG7vSIbQsoNA7LKo113jqrA8gE8BDcAK6quZ+GtBy5ZqpG85fVuJoBWSS+W3bdlUlwZR7Klr3SEu/JWTVqwknqiAKVfTJU+q2wsBwpaVQ4ys1Yf9EATzaxO1jBqnwyu2t2gg2tgc0sG0YpRcV6mV7QGt4JpzuwRhEeniZECcd0SMenn3SeQWR/EXV1PJVXDvN/Cgxn8ziSf0Q07Ti3XnKtLOaKahWja0Am/dBzNybbTa/JFnOUFJGwqst33S0vZuJKq2Z7LHUblXupv4lABfKYxBTa3usAEN7o0B1U2I7RSolDumCWgOqZg3uAaC5x4AFlIg45QIBN8JnsLHU4FpHIIooCrpUECinAHdKAEcDFqohaFNgUsI4RAcxoHKUNBTYS8coDSG20C4BTdXCKIAtPtHdI0jumwcDJURA3deUKFqwxmM09rmns4UgdlcqkobWpdgAwEwMd0eUrjTyOKwoobPdAR+6Y7ebSkAfiVDBoUISAg8uTCudyBsWM5TiwqSBZIyoXub3N4RDu5Q3AcpaJSlp5qyiiDudkokX1pEtHlh3W6pI7fiuEEGCnY79UGgkVSm0iqSFOR2KLBTheUptFpIcEQrxTsJSDSLiSbQO53VFLSlFoTbXBLIXKKweKUdBqB/kK36d7XaaF38zGn8wsGuY5+nlHdpWnw12/QaYnnym/stX+qftrthCyazR/eGAskot6HgrXYCjQOvCxPCssWjjEjXhjd4FXS6OlibCS5ztziOOyLPL6BNbRwMre6xUkk9sKovB4VhcDy1JQ7KEAEWrtopUH2VoPpHRCqJW1wLRaAAi/ulF90U+OqgA7JLU3AIG+iPCr35UJvqhiywlLW8nlKCEBnqgcbeycbOwVQNmuijiLwguplIelVWUyqYs3e+ErnOJAbx1KUV3QNUcqmJZ2gblYHZACoBVjOeMKKvJO2hjGVnIJcTa0EEgm6FcKirW4wx6kXIAE8baCSYEzYKsaKaq0JsBAE0pJeE0TC4W7hQI9jm7XfmszXbtW/OKFey3vO13cLPLp27vMYaPZYagakANYAfiFKjcGekHhO7e4/IKlrOd3NrfKU+4d0pdXVOAKQLA5aZEPptqwOsZGSFWYwmaB3WK1HN8R0kQa/UOveBQAXVjc0RMB7BZ9a0vgc0USQm0IvRs83L2cKW+FaXBuEhH5dlDlxcpRPVRRDQ36p6Crc03zhMQaHdEPWeEAwB2AiCbFpyccKoQjCpfytHQqmQYCvsjSWAi7VTmAdU4flB5aVyagAe6B6qDAwoaPVAK69F1PAdOZNZ5oHpjHPuudFBJPK2OJtud0Xd1Ekfg/h4hjP8Z459+66/Hz5+19OfydePrPajx6At1LZh8LxR+a5PBXegf8A9V8KLH/4rP36FcFx23fIT5J52Hx3xl/SWupo/CZJmCSV3lxnI7lVeD6Vur1G549EeSO/Za9c/U6+Z2n0zT5TTRPAJ+avHMzanfXnIJ8I00kbjp53Oe3uQRa5BLSu2BF4PoXAvBlfmu5/suAXAp8kkxPjtunsWrotFqtQN8ULnN74AW7wvQxmL73qcMAsA8fMpNX448uLdLTWDAcRkpOZJvS3q25yx6jQ6jTt3TRFre9g/skfppmacTujIiPDl2fCtZJr2yw6hoe0DmufYqjx2ag3SRUI2gEgfoFbxz9fsk7636uQK7rb4XAZtdHXDTuP0WBkbnSBrAXEmgAvQxtZ4RoC91ec8fr2+izxzt2+mu+smT2Xx6AkRzAYHpP9FxvSu34bP9/0kunmO546n3XDlYYpHRv+JpIKvyf/AKifH/8Amq5AEaBrKgZvcG8k9Au74d4OyMCTUgOd0YeAs88Xq+Gu+5zHN0/h084Do4yWn8RwFod4JO1hcSw0LoHK1eKeJPhf5GnoEcu7ewVXg+qlm1T455XPBbgOOF0+vG/Vz+3efZyfLYelJwxg6BXeI6cabVvY0Uwm2/JYpH0CRhcrMuOsuzVjm1hqIb6auzfK6fgvh5e37zqm4/A13X3TfaFrQ+DaAHG7I68Lf479dY/JPtjklpPCdoI45W7QeFPmb5kznMi5HcrX5/hUDhG1jZDwSG7v1KT47+y/JP04by5Bm5xo4XS8b08WnmjMbQ0OBsDhc0vG33Weplxrm7NQlwdSBLyMJRJQyDaJe8t4pRovmuGEWSF8jR3NKsuI6Wo1hc4EYKhVxDiVKd2VLZ37gx4r3KfzHVhWwht7hilC89lXvcgZCVFUal5ET9w9JFJvDoyPDtMSchu0/Qkf0Q1LRJA5pTeEO8zw1mcB7/8A/cq3+p+2kNvAVvk1WVGtzyrA6jTsLBaGwsRBrhO8gNxlVrTIl1coGUAIE+yAbfKAg5wrQfTRVZbkUrGtbi0CP4wkDSTSseB0NpAECFhvnCBabVj2k0qzYPCKBCBTC6sqX7KKWyoCdwxhTkogIHe9tCm1790m8KmVzvhBRaa5TTFm8fVKXnolcbkFGgntobVZRcM13pso7ht5SCuqZoabwrGaLR2V8dk0qACayro2n+ysSnN5VbR3VtYHdU16z2WmWfUANkFKNyE2rAoEHqkjHGVoO9vp908bfQMqSD0gpg30hQI8WCqYnfxDG7gdVoc3nKxzAxyB/I6rDcGY1LsZzV46JWU5gIGE+ke3dKScl39EGNpu3stc1OorrKNKFpDinYMLdZDhLK9sTdzv/KtoLLLpnP1DJnepseQ3pfdYaizaJCGOrABePfsrB8PYeyUyMEjWP+N+QE5bihgLONFw0CyoXgZ6JHwg1ZOMqsgAZOFcTVwcXfJMHElU7jWOEzXFMVaXu3YFpvNPVhCDSAPmrFEJ5v8AlKhPGE1Fzg0Kx0a3GaVxHQJKPZMXA8ClA5cmygkEUE5zmkplo4CcG22g1+HaxmjlkkcLOymjubCyaid+pmdLIbc79Fo8O0o12oMZfspt8XaGp0Gogn8ry3PJ+EtF2t51eWJeZ1/62/ZzcJ5R+Hbn52sWpbu1Uoa27kNV812NNA/w7QkBpfqZOjc12+gU0mkZoYzqNW4F/POB/crr9L9ZHL7zbVvhelOi0ZMg9R9RA6Dsseo8cNFunjod3c/kr9F4o3UamRkpDGu+AFUTeCPMpMMjBGTeei1d+s+jMzf5uVLI6Z++Rxc49Sut4X4VThPqG45a0/uU8en0Xho8yeQSSDj/AGCTTeJO1ficbT6Y8033pY55kv8AL2111bP4+lX2i8QbFt0beSNzh7dFxtHDJq52xRNNu/IBdrxLw6bV+JvLY7aQKceOFc5+n8H05jjp2ocMlXrnetvpees5ye2/RRQ6WP7tGQXMALu5vr+i83qnv1OtfsBcXPNALpeCalp1E3mv9clGyeef7q5o0XhTS8uEkp46n/ZW51J/jM/j1f8AR0mmh8K05n1BBkP6ewXF1upfrJzI7jgDsFpY5/imua2WSgeOw9kmt8Pm0stNa57HH0kBY62z+PpvnJf5ez+B7h4g3b8NHd+Sq8VAd4jPX839F1PDtOdBpnzzNPmvHpYBZ+SGk8PDHu1muLQ4ndROB81r6X6yJ95OrQ8L0TNLCdXqQA4CxfQf3WmDWF+m1Gsd8AvYPYD+65fiWu+9uLWEiIcDv7rUxhP2c2tyc3/8irz1J4jN53zf245cZHF5NkmytPhod9/h2nN/p1WdkfQD6Bdrw3SjSRu1U/pNYB5AXLibdde7JCePaZziydoJAG11dFV4d4UH1PqhTBkNPX5+yceMvie8vaHsJtrbohYtb4pPqvSPRGfwj+66W879nOTvPq6rdV998Rjij/wY/UfchXz6RkmrGqnILIm+kH9SVk+z8RbBJM8VZoX2Cy+LeIHUOMMR/hA5I/EVv7ZztZ+u9ZA8T8Rdqj5cRLYR+blPCNOJtS00NsfqK5rWnuV39DG7T+EOkgaXSvyKFnsuXO9dbXTrOecjB41KZtYQ3hg2o+GeFmciWYVEOn83+y06PwsRgz65wAGdpP7rP4p4oZR5OnJbF1PBd/srZ/8AbpJbZ9eSeLzwzyNjhYA2PG4dVhBppwoHWASiSNq527ddOZkxTtJ+SeIHeMWbQJocZTxO/jMsdVGqSVu8EOaFSA6PuQVpc6zwqjaELdgKbdxQFNdfRWig0uIworPIzo3JVHgZc7SSN/lmeP6/1WyyMhuVh8MJY/VsqiJ9xHzAV/8ArT9upTwLZ0RLnuy7lRpNc5RIcSFgQE1ynG49EoabVgsFaiVNp6hTcAPdPvSghzgEZA3zWEwyEH3QB6YUBBbzSKDjQwkEiYkAVar24sBRYJkNoF/dLkpDXUUqLPM/JKZmgqYpQsZgkWVFQPb2RD0NrUHVt5UUjnAu4TBzSltpFDlQNQBzgH3XREOyLUcABlDmkU4cMoNc6ySMKdD2S7wWmjaqL2OJAJwrmvJoLIxzrVwc601mxqGVVI2nFOxx6oPy4LcYZNS22WlibZC0vYC0qqIC1oWPHpUHRXBgIVe3a6lLQpblUzN9VchaCLVUrSsNxzjG6LVOcDTXkE/lSvjfmuVJmF7PcKiI7HHcU3GvcaiA61ALFJWutp2proLpuudmK3vJmbCzH4nu7AdPnwrbo0EhyRmrVGikdO2SUu9JeQwdgMILnsIkEgaC+ttnoLyrMFIbUsqKLrCofXVWEms5VBBc6+iojnADCLSa4RoDpZUDS49goponkH1LRGS/5qtkYIJPRES03awfVRWuINA5soSyBqzed5YVcku5XWfrq/BPKF0VMDqk3Anlc2j2ArWvbtpUbh80zC0ILYZ36eUSRupzeCutF9oCABNDfu0/0XFtpRwVrnu8+mOuJ17duT7RwtbbIHk+5AXMl8SfrZLkOBw0cBZw1p7J2xgZAC1e717Scc8+keQeLTP1moY2hNLXbeUrpdgsNWWbWg36arn2UmteKsM295Lib91dp3EyBzDtc02D7rECXZVsMjmFWeyzx4debxjWBpZbG4+INysU0jJAx1kvIt5JzapfIXmygwWU6upzziy8YUwjVDhKfZZaFjixwexxa5psELrQePPaAJog7uWmlx7oYUvCvPV59M9czr277vH4QPTC8n3pc7VeIS612152x9Gj+qwtHUpwB3Wr31UnHM9LNoC6HhviLIGmCYXG44PNLmVnlHjNWs82y7F6ksyuz968M0x3ws3v6Cj/AFWDW+IT6p/RsY4askg3UrAMAVhavdvhmcSeVEr75GUA4Bo6q5zQQcBVBgB7LDbWzxCZuk+7imsz0ysxd2CPTnCrJKttvskk9H3kfhpa9N4tNpWbGlpb0DhwsN4N57Kp7Tiwktnosl9ujN4hJq/8V/pH4RgLI8tux0VTaChNcJbvskz0Z5OCEweC3hIxznHIoKwlvCyoF3TqrIz6sqiw0+pOyQXYVDS7QcHKq3J55IxZvPZZjK01hRZF9tyoS0it13lVF4OQEpdbuyLjQDtWDRubJ43ro/5mMcPphat7AMnKyaaPZ486Vp9J04J/+Vf0WufMrNdVkbmnKtuhkKNkMhGKaEHHPssAF208I7x0CU0TwpSoINkqcKAHbagwbQOTvaD16oBttu6REg7VhKCCecKIhDTm6SkgDDk5Y0HnCqO3caKKjDumY0YBOSVbPE0zu8s228LOrYyGVZQqp5AebPGEwIJ5WfUQ73W2Qpo2FrRZso0vptZNJHAE1dhTFZKPpJwKCgXa2sKABEtDQcpQRx1QM9gKQAcJvmUj21ZQEltbbwlDWNHp4QBGbKf01QRRYDg2rWEDkqtrmtwMpnHsLVZaGEEc2i4ggZWaNziewV7TuwVZWbD0CFQ9mx+OFqAG3CWWO2+63GQZlCRpu7SRkhOXWpRWCg7KkjCRyq8igstlewlYpWkErc4ke6SVm5uFGpWSJ1ewW/TRCRp9WVjdGW8hKS9mWEhWXFs1dJtZLtc6h3WaB7GboY8MDyWnqbSCZxPrF+6duw9KKv2T6rnuLWkkpRIawUAGnBNj3RDW8BT7L9UtxUAJRLdoKDXggglPtTBAvgWo+QswAlLiwXaqc8kqwWhwA555R80N4WR5eeBQRZfzQi5zy4p44jRc7hCNtDc5F+oJOG4CI1Et7JCB0TONHhGNzHGnYWUKG2FAaTvAY6rsIHbdhApd1Q3i/dSu6Wg7pRVD17ohxCgOESQB7oLQ4OHcrK/Ts3OsEB2HDuiLDr4WgU4AnKsrLO8NfQYKopvLzd5WlrmbcikA5gOMfNUUbCrGMtM5zL5VfmbZNrQa7qC0tI5KUBAvcfkhuI5CB/Ls4TGOvdI2UBR0rjwgcC/kldEehr3QaXJ9zw3agFVQTNtqW3G75QpxKCwhxyhbgOUWvIFEWVW/cTyqiENBJBoH3UweSFAGn4shQiJ1ehRUIB5OFAR0IKXymE8GkDEzjIRTOo9lWSO+Edg9/wA0hazmj+aBxb2jYyyFQC5zyKo9lZC7yb9VdsqbwSfc8oqtoeH+3CY21zqKLn3hUPc/dg8qKsIPJKUPzhKWk0SbTNaAMJSA5tuyeEA3KY0OAoBuKjQ0AOUhrOUxrOVUccIGLhWc2liFa1paOYHD/wC7f7qNbfKa/Kla5vIjcP1arCx0IXu2lNutYWaxzb9ITfeyRxSkjONgcDhGhWFnZOHYHKvaT+isZrrRyeFtFHcbHJBwuQ8/xHbLLLNX2vCbJvCDeMrXXWs885+yiyrXx7HHIVRcQcBF7nPbTRblloa6udhJuaklB24NlUh0oOY7CK0CkXC+CqfNcL/hkBFry6/SoqwtG27CjWmuUG5GQmACBXCxSYM4SE5RBNBQM4A/NKGi+xVx2gAtFlLIAQMK4kpAAVHsBFNz7otwCoZA1tcIKnRgHnKDccoulFekWqLcTymKvY4Akd+FaHEe6yjBF8q4OOAqi8EEYwmaaVfRJZBGVEbm0WgbqzeE7hYWRr9tUFe2QkC1qMWAY82FXuAu1a94HTCyz7SM3wlWI6UHAKUW4kquBgJsmlfsLRjIWW/RKcOUhJV9EikjojyqEF3kWkewZRc5zOirdKaUVSWWMBAMIJtqtEgd7EJtxrujTNuG7iqSvfnBWktabwk2NQUGRxACLWlXCNoyrmMaCMJKVn2lynlObRIwtbiwZVLpW8HhaZ1WGtPKhY28YQLwDYFlD+I85FIGllAYAFmJcTgYWgw2RfAVjgA2tqW4q3ffRAE9khJ+QUDyoyt344S+ZnhAvNIB18hBYDaOOuEgcbwFHburUQ19AFAk3FoTMcByimsdQrGkVjCoMzSbUa8kjoERebSOHuiXjolJ+q0gA9E15SkijSUOrlBbZVgojKoDspwa5UDvAI9KXb7FMJa4CLpi4V0QKH7cVaIkd2UtoaOpSbs4FhBZvrhqhffApJuCltsIGDsoWTahLe9qbgDjIQTgItoHKgewjJypbccFA7ZG2q3vsmuEC5u6gkLkWCXE4VUgLetouek37vmopSbTNtAM7pq6WjQhqJaCpwq7yOigsqgkR3emkp5QNbeCPqpitoSfupYHTKKXa7PRDa4FWGybtBx4RSZVUhIkYDwbH9f6K7aSke2zEf5XEn5bSrPaUGjoeE3BIUBtlqXfCFEHa4ELVFO9w5FrJWQtMMBebulWa2Mkc4FAXVINZt4ThRlUQbUY4tkNjHdaG0Oiqc0vcXcNCCOiD7JNBViNw4KsMg29lA6hn5oqvabolGgBQ5TuzxjqVWR1BUFrY7aHlpLeqSsJWF59O7HZMHDFc9kQhAB9lDXRFx3kmkAKAvlFWNka33R3hxyFWc1QQdIWsd6eQqgucDmgKVMrwW0O/KrNvIvHsmLLrNUjRRnAxQTtZdAClAaPFYTsx1OUCuYS6hkhMwc0bIRDecoFtfCaPbuoGc7a2ylBDiM8ISOJjIIrCqieWMG5v1UGmyrWuNcqlrw7hPw1VFm4cAoO2kepKBTfdAn6pqYrmY5o3R0R2SxzzMcLYSFa8VVI2fmEaO2RvJwmL24yqAG5sqN22SDj3V1nFpDXWsk4shoGSVa5wBw5IaaBmz3UWKHaZwPKhjlHyWiNxcbPRNdu5RrWM71LeOi1lgy5K4gVhDWUeaTwnDZTzhWXXTKdrj1GUhVBiebsqCEAWRa0u+SUX14VTSsa0N4Rx0Ca66KbrRCgXymcQG4bZUFdUTtbxkqKoN8IUU1WeQlJIdytMjR5UpxKllQuKAiwmfI7bar9R6oGyKKoJdeFN/ppVjlOGkhBU4uugMK5pAbzlVOtvVTsgvsVyiL+aqDrCeN5QPYBrqiSbCrJJdZ5Uc5233RD73dkfMP1VG5yjHOJooq/emL/AGVQBKJwT1RB8w9kwkocKvPRHcQ2wEFzX821QuB6Kje7smDj1CBsUcKtziArRW0k/oqXO3DhBQZmjl2VZHKXCxwqJdMXOtvVXRR+WAKWrmE1cXmvSMpATdk5TmyMClXhYaEj3UY0XaUOcfZFjqNEZUaWlvZA0OUPM6IE49XCgYHF9Ujj05Q3DgIXVE5QMDRGEbyTWUu7O5MKd1ygBG4KAYonhECvZF2OiBPooGkupWNraDhEZQVkEfNK87WD1ZLgOO+P6q12XUqdSzZFuPDHNd/9gk9ioGiQnZxhVxRPkdTRa3RQNZW7J6qrStgPpce1rUxhNEFADpyrWHII4Ri1Y3/CIPKqB6VlODTSkvN9UZhgeiJpsfqPKXeBzhTe2jRB+aCqRhc00Upa4tA6rRbKwbKU7O+UXVJY4YPUKAUACjI49OEo3kYFqNLG7QSR2S4u0GbqOKHdE45VQwIriktgG+ShVp2BrjRNKBL7cqqfdbcUtEpa2zGLA4KyOcZHepyojiQbQY/1ZGE7gCQEj8XXKKLiSRigrWkUkZTh8lNwz2CirAeiY4GMqne1pObCcvI+qiBKQWZ4VTzYAqgrN7Sc/qkeLPZFFjHCS24ZSbfUoFojgZVT4yZWOaeEGq+c5UBPCWqAtFp9WUQas5KAF9cIkgnCiBCaNJfMsmm0FYW2VTLG/pgKguG7LiAlNAZcqzYPBJSeZnLcop7q6dyi1x2YOSqXSO6jCPnFrcYTFXB5b7oeYTkrK6cnHKXc4nKuDaJbHCHmm/YLLuI6o+Z0JwmGNDpnOAU853VUNczqSnDgDwomLvMeemFN9Z5VTnk8YSi+6LjQZRXCUS1mlUSUu48IYt2s25OUjgN2Cp6T1RLW1ytuRbcODhGzXKnpHVD090E3O7o+ZXJSHZ3Qpl90DZJ5RcXgcoU0DlTB6oKi52UWFxFJ9jO6O0DqqI3eOuERbTlD5FEDKCze48KbiHZykocgoXnKCyyc0hvNYGUCcYKW6PKgdrzeU+6hfIVIcAeUfMvAKBjI68BDzSeiRzyFGm1VWtkNG0HSuIoNVZNHAR3WPdEXxPO02Cfklc7+VpQjk2qwyM6EKCsyGqrKYOcRkJfTv3A5KtDSRygm522gAB3VLTkiiQnktrL3fRZxJj0hGlksjWfEDxikWO3DcAVQ8yuPoFhOJJm/DjumGrCRaV8tGkLfeck91BHfNKCB/sjuBUkZtrIvsk2kIp7RBo5Si7BpMMoJuPRTecBFozVJizsopGvN9gn8wD3VT2kZSsNmkwXGb1WEuoeX6eYnPod+yXZudQKsZH5jS0mrFIVqBDD6G0OigsG691XE+4Y3Hq0HHyT7gRyjJwCTYOFawJIy0NJtOHt24KJRs0bQJo4S77Usd0D0HNN4VbQ4O4wiHdjhWNkdXOEFUknIDaFZKVouyVa4tOKSXRwEFJB3HsrG76IbgOFFOG2OMqeq0xdNdMaL62Ujm7iUN7qyOpTSN9II5KITa6qQII6Isa4jKhBAPU9lFR7Guj9TqHZYy1u7BWh73cUs5afM4paWHLc9VXkPrKBc7cRZKmWm1FFztnU2i07mBKCCHCvqlAtwyoq5paEXn02EACeKQLTkWoVU1/nbTyQaK0UBWeFnhj8uR9cHI+auo0d2VUWgh2bTtANKmNtXaujoYRDPrFKsnKc82FGtDs9VAt0cFP8ARTZYtAmuuUDNObS1aJFjlAPCqKpGW2zws5Yei1P9WOiQsqk1pieHblW7cV0TGC2iqzC2+FZRhApODfGVp+7NPKLdMysXaprKcqOuh7LX91HKh02KTRjY1x4V7NPIW30WhkJA4V7G+igpajGNO/CL4NvVa3NdyThKW21RdZfJDqyp5AvK07KHumoBTRhtqdrmdrVe4KA10XRzM4MJGFW/bV3SuyR6WWUp00rm4ZkqyVNZdzCU/pr2Vw8N1BGGt/8AkrB4bqQ34WH/ANy19afaKBtSkZwtJ8P1LT/hE/JB+kmAzE8fRT61PtFApEomJ7XfA4fRR4IwQQUxdVl4Bq0wd7pNlnhTgIG3A8FQuIxarICBwimLj0JSlxrKlWEpxglVkS4CkvmV1pKS1Vu5Vw1aZTVEotlI4KzOfSIOExNavOcayoZHNWcFG75ypi61+cSMFQuFXayg5xymB3cpi60iTbS0femtAHVYBZHKOQphq+SYvccJdxGBhUmSj7K2w4YNqhhNtJDUwmOSeFSapStwrophq8P8w2CB9UHu2fC5ZmjZJf6JyboWmLKvbI17TeHBFr6d3BCqEQIHRQ4OcqYup5jjIB0tX7h+SzcFMLPVXE1pdKLtDzLHKzkEEZTdOVMXVkjtza/ZISO6HyKWwmLoicNcATlXtcDVOwsjwwj3VfrjoXhTDXS0so+5QnkGNv7K7c2gb5XN0u8+HxNaaIbV/VaIy5rfVlLPKa1NfilNxB5wqPMxdJWzNshxqkwaw53NpXSHHS0ge3acqsAuPN1lTFaA/FcK2J/NqgUMI/DZRF5kPGAEm8Hqs7pAcVSXcAcfmmDUJNubUMhdws185TRv2G1ZEq4uIq8KOkJoAqmaQyEdKQY4Ns2lWNBfsPKq8+ibKrc4u9klKYq/zN/zRL6bd24qgEDkUo4igQrgUuARBD3LK6VzXbSMlW7yaAx7KY0uIA+Sh2htjCqLrsIPaXMUw0s0hYQ4X7oQal0jvUExJqqVbA7zLFBvdMGvoOiujewBZSTjKdjgOqmDUS0jAv5JmYPa1l8z+Uq0StaPnyiVcXAX2QbI0EDi1T5zeigfuFkC0wXvdkAcIAt+qpMp57pHSkVnlMGhzq4SA7uBlUF3vlLucequC4PpMCDknAWXcUzZCAbUxV925WAX0wszXuIxhN5rqAtMReaa4dkC4CTaOFUDYykcDvwcK4jUXAC+yQvIVYsDlKZLUVoDtw5ophjgrLucTQTb6wgtL8ElBryRwqt5IqkwfQ4UVfdZKBeAM5VLpDQpL5maUCR6Z8hsCvdao9Ixo9WStOGjsFS/UUaaF7PrI8t6tWhgaMCgma2+FmbN3yn+8u6YW4z5axE8dE1OHRZW6uUcPIVn36WwS5aYutLQWhK/cDglaG6uTyr9Lq7tCrl1g22YWFXElUEk85SloJ+AH6Jzq4zzF+RRGp0/O1wPzUxdqgwxHmJv5IHTQH/thaPMgPUhS4Tw/wDMKfWL9qyO0OnP4XD6qs+GwH8Tgt+1nR7SiIgeHNP1T6xfvXMPhUfDZK+YSO8JcRiVp+a6/kH2P1Q8h9fCa+Sn0h964jvB5ejmH6qk+Eanoy/kbXoTC8fhcPolLHD2+afSH3rzT/CtUBZgca7ZVR0czeYXj6L1PqCbc+uSn0X7vImJ7eWO/JANwvXX3APzCBaw8xMP/tCn0X8jygAJTCMBemOngdzAz6BI7RaR3MI+hWfpV+8edGHV0TPB2dF3j4bpDwxzfql/6XpuhcFPpWvyR5+qTjHPC7T/AAeJ3wy18wqz4MaO2ZpT6U+8clxAGAlDiTgrqf8ARph+Jh+qrPhOpBxHfyKn1q/aOfRJFlFzHMPxArXJ4fqmf9lx96VT9JqLFxOH0TKssVhziK3ZQo+6s8iRmS0j6IHcDnqs4ulok5RIwpZAQDSThBZXoBJS4vlTaaHZNtHVRS44RIACO1tivzUc0XyikFE1dKt+byrqakIFEoizwxv/AKNufxOH/wBitlYWDw2/urwPwyuH7H+q3AmhSnXsiEDjui1rS3bgpg28lQMQDY0CsJg0YGFNo68o7fcKAlg6pCDeOFHhx6ilWdzeCqCQADaUEIsDnC3EcKBnOVFFtfJHc3ulLL5KgZn3QQuFGuiBoHKJaTikkkZIxygbdaIfnCo2ytwBYCHmOb8TD9FcFxcBnlVCS3DslBc8YaUxBZwMopZI953cVhC6NJ2FxKrcx7eW1agm73TB2MlVgpmoqG+LpJGHNLtzrzhPV8IhgBslBHuO3CzBzy6icq+QF7aaaKzmBzRZNWkwXxkgnK0B14WKJjgQL5W4AAe6gIKa7+SUV8kc9kQxBPHCUgFODQU+iCvAR+SJvoKSlxukBsD5pPmiSLRBBCCN4wiBZtAGs0gHk8BBdvaBShPWlXu7hNuUB3HthUk0VbuSW2zZVgDHU67TuIPCFDopXZBG8ol1KBh230Qex4aCRQKYaXzDlKXm7QcQVW91cKYrpyTc9SsxeS4klM4qk8r1PNFgflMXKm0wOEFzZFYH7llBRDqWpWbHZ0j98VX7KuV21hHUrLotUIpKd8JU1UrTqH7XW28LWsYhcELVW601op9yO5JutC0FgeUwkI6qrgWoChjQJXDhyYahw4cfzWa1LyqY2t1s7eJHfmn/AOo6jq+x2OVz7RvCamOiPE3/AImMd82BQ+JMODpo/wAlztyUuyrqY6o1ulcAHaXPcPIRGo0RwRI35G1yg7spu5VR1vM0Z4kcPmEwbp3cTt+oXG3CkQ+kHaELTxMw/VQaZx4LT8iuR5juhTCVw/EVFdX7rL0aT8kp08o5jd+S5/3iQcSO/NWDX6lvEzvzQ8tPluHQj6KUQqm+J6ngvv5q3/qUp+JrHD/SEB9Xupbu6dviDD8enjP5ojW6Y/Fp/wAjSYarOeQD8wlMcZ+KJh+i0feNCeWSN+RtBrtK4f4jgfkphtZTpdM7mBn0SfcNIf8AtEfIrf5cJ+Gdv1Cnk9nsP1U+sX7VzHeF6Y8F4+qQ+EQ8iVw+YXVMDvY/IpTC8fhKn0jX3rlnwhv4ZW17hVP8Il/C+M/MrseWRyCENtKfji/kri/9J1Av0An2Krf4fqGN/wAFx+S7xHCmehKn44v5K81pdNqIWzB0TwDJYsewV0YeHeppA9wvQW88klSz1APzCzfi1Z8rh+ZmqyjuO26XaLGH4o2H5hKYYTgxNU/Ev5I41upTeT0XXOmgI+CvkUp0UB4LmrP46v5I5DnHoEu43ldY+HRHiQ/UJT4YKxICp9Omvvy5lmsKC/Zbj4XKOHMP1SHw3UD8F/IqfWr9ozB2UCbBIwVc7RztJuJyrMMgBuNwPyUyrsUB024DHztE7m5cQoYyHgEOTmEbaNhMXVXmF3wuFo1J1ohIdOwWWkk9gVW0ysJw6uUGhu4XhEhx6BZjqjwWp2aje4CjQRV0TC3kC0z27gbykBbzeUcVyVBlcNriBkoJ3QuBsHCRzS1tg37Ip2ptt9VnFmirdvugbYAUCwHlSu6IF5UCCIXfCcchEhKgsDj0KYEnqqhV8p9wPCBxd8p8Xkqmxab5Ihy4WqpGG+eU1nqpvs5QUuJaiDYVhoqADoqFLioHkBGgptHUIA2TKbd7KCNoRLR3QIZB2KBHVEtzzhGh3QTdQrogHBKXx3RcLUDm3g5UVaCRm0skz34c8kdkCbxaWrHNFXazkAoUiR2yoAitTiqjymtA4XoeYqKVMOEVCgigVUSyENxUOUCCgsbLtGRaZr7WdEOIWtRoDk25Zw4pw6wgtD05fZ4r5KjcoH9CqLrUsqlzkQ5BcHVyjvCqLlNwRFm6s1aFgpN1qWgcfJRxSWhfuqye1N1JA7Ka7VQQ++Ed3CXCCC1rrR3KlS0F4IHW07XLODQTB+UVfvUa6x7qrciHEILg4/NNupUhwr3U3qKuElI+aT1VF3wjaGNAlcOqbz3/AMxWbcVNxCaY2N1UoPxJxq5PxUfosO/81A8oY6H3vu0KDVMJzGFgtwz0RD0THSGoiJPpITNlicubvtxrsmDkMdIOiP4qR2MIw9q5u82jvKGOh5V9Qh5J6ZWIPPdN5jhXqQazEaukNh7LONRIPxFONU+slBZtKlFINW7q0JhqR/KEDeruVLd3Kn3hhr08I+bH7qYFOeWtP0SlkZ+KJp+it3Rn8SlMPDgmG1n+66Y/9ho+SU6DSuFmMj6rXtHQhN5dhPrF+9cyTwnSvHLh9FQ/wKI/BNR+S7BZ7IbFPpF/JXHb4I5ooTNd80rvC9SBjafkV2dqiz+Llr8vTgP8N1gv+E4j2Wd+j1LBiF/5L0+Qpud3Kn4ov5q8iIJQ23McPmEeAvW2eufmEpbG74omH6KX4mvzPKEi+Ub96XpXaTSv+LTRn6Kl3hWgd/2CPk4qfhX80cAuHdLYK7x8F0R48xv1SnwLS2S2R1+4WfxVfy8uINoNEp/T3XWPgbLsSgn5JT4JKB6Hxn5lZvx9Nfk5crAGMpmk9sLefCtWOGNPycgPD9W3BiKn0q/ef6yA8IOaLu1c/S6hvMTvyVToZgPU1w+iZTYr3Ih3uiIyRdIPaGccqKgKYG/dVtaXcmgrGBje5UDVuwcKOiF4JVgALcIUKQVUqnAnCvoDqlsKjKyANJsZPVNtpXlJtLnk8gDKe1Ln5JacUzxjlILCggLhhQ2MkogkIPJQaUDyoSltep5UKUuRKV2FAwcoHWVXdIhwvCotUtJam5BClKJKUqggo7kl18kCbRFokrBRLgqLRBCqLdxTtd3VG4cIh9lUXbuiIN9cKsHGU19kD3SO5JaloHLqQ3WlOULIVRaCApartSz3VRZaG5LaF+6BwSpZS7qRBtA7SicpBzadBAbKa0qhJQOCmBKpBTtKinD6Cge48pbvoiCinD84R3EpA5G1A1jqiCksJmnOUDbiaHRQ8KWFLCAt5KYGlX1TXSC0OR3KguUEiov3YRDlW02Ew5RDlyG5QuFfJV7lBbutG1Tu+iBlpUaNylrOJsqwPsILdyId7qrcpuQXB5HVN5rx1VIeCpaDQJnDqj94es5PVDchjWNSeoRGoB5aslgprCGNQnYeibzYz7LFaNhExs3Rn8Sb0HhywFw70oHe6GN+0dHBTZ8isO890RK4dSqY2bD2U2nssw1Dh1R+9OCJjQQhSrGqJ6IjUN7KKeihZUEzSoJmdkQdzv5ioXE5OfmEfMZ1QtndMNI4Mdh0bCPkldp9M4UdOzhXenuFNo7hTIu1lOh0bv8AskfIpD4ZpDxvb8ls2qbU+kX71jHhkGalcD0sKs+Etv0zNPzXQ2oUs/j5X8nTmP8ACJCKa9h+qod4Rqm8Rh3ycuzSlFT8XLX5enAf4bqx/wBl30VJ02pYaMUlf6SvS24dSm8x/wDMVPxRfzV5GRj6+Fw+YVfGDa9j5juoafmAlcyGQ+uFhPyU/D/jX5//AB487vwqs+bXxL1r9BpH8xV8lS7wjSO7j5LP4q1Pm5cLcpvCWkKXVwMXJS+0KUIUVC5Sx9UtUEKtRT7uyBelpSitIO5DcgQkpVFoeTgqWqxaN5UD2haFpSqGJ6qbqS2paqLQ/CYPsLPZTByDQHgI3az7vqrA41hFWqXhVhxRJJVRZfuparyoCgs3fkiCCqrvqoCiLbRBVe5MDlFPdUm3UFXaYux7KoYPCIdfzVTT7JwQgYm0ASlPspaCwGkbpVD9EQ5RVuSmBVRsVeFC6sILCcoh2VWHXwoHHd2CGrrUDqVd2FMILw5C7VTbtNdFRTogBLus4RPFhVFjTQT7sLOHKzdaB7wlvKFojCKjikJPRFxzlREADOFYCkCYWMoqy0ClBTEIJkBEEgJd18lS1AxdaZpwq8Ig4QWA5RvCrtEOQWcpXBHdhBxQUuPqzlEOpF2SgDhaZWNd3TAqsHCBNKNLCVLSB/RTcFUWC01qkPtWWopw6kd9KtS0Fu8qWlbwobRDA+6bee6QcKKB/MPdTzXDqqyhuAVMXid3dQah3VUXaBKI0/eB1Cn3hvZZlFTGrzmoiRh60sdlCyiY272HhyO5vcLDZU3FUbrCIAXP3O7o+a4dURwbQtS0FydRvKhyELQtQQpbTJDyijalpLR3UiHQAS7r5TWqB1QKJygSiD+6CFqWqCpSFqF1oIiOUt0jaBk94VdqWgsBR+qrtM0oHUtC0LWkFRC1LVDIi7tIDlOOED3kKWktEP6KBrTDhJaCCwFFVG+igJ7qosshS0toqKlph7pQiga7GFLSgo8qocOTg2qwERi0FiJKQHNJlFG6GCiHpaRa3NoHsJtyTACH1QW7kdwVOSUcgopzSBcpkhI72RDB6cGxyqBacA8oauachXE4WcOIFhNucRSKNi0Qq7KNkBA95QJwksoG0Dbsp91cKoXymBKIsD0d46qgl1oblcTV9+9qEqkO6pg4lDT2h1QtC0NNyhYtKSQaQPPCGrw/dzynYQszOcq0FRdXEohU76UEqGr1C6gqfNBU8wFBaHKblUHBEPaOUD2VMfNLuHKgcEDE2gULQsoGuk138lWSpaqG3FTd3QukOUBJUIG27yhyiqgIEJsJTV44QcG0LUIpRc2xtKogcqA2kJRKBCKBOEOUOFOqBgEwS1uOEwab5RB+qVMQUpBB4QBAqIVhUQn3Q3KFKUBc78kwcq6RGCgstH6pLtEGuEDhG6SAo2gffSG7KW1LVD70N3ZIhaItBsqwGgs4KbcqLge6lglVWfkiDwgttS0m73Us2gsaUVWD0RtVFlopFLUU4R5VW5O3NAcoHUSgmsKWVRYOfZMkDkdyge04KoLqPurAUFiIS2puUU/KQi0QUbQEI1aW0QVQwwgQOiFoXlAwCayGkDgoAisogi0REUSMJbRR6ooYUQHCBUtS0EAtGlApaqA73S1acmwAggAqkwOEKtEIYhClIoqAAUpVlFQIBWeEwCinCoNYS0palog7R0UAHZAFG0QbASnlG0qoZRKUbwiIjZS2iin/AHRspQUbsKKIz1RKRQFVDWO6NpQighPZCyjhAqo4JQKJbIMFp/JQMk52H8lzb0qlYR2SH8JU2SfylTDS1aBGE2x/8p/JTa4mtptMNV7UeE7mObQIoqxmjmect2juVF1SDfCtDPTZOEZxHp6axpkkPU8BZjJIR6rAvjoria0U3+dTZ2cD9VUHbgOpRdbcFlImnMbumUha8dFBKOrT9CiJm8WVcNKQerUpA7K3zW18f5qbxV20hRdUloI7KBo7q/0HIAKm1v8AKhqkM7EKFlnBV3lsPdQQjo5DVXlv7WgWSDlp/JaBpXn4TaP3fUjjd+aGs1FTKvrUN53fUWiZ5RgxsPzYhrMUFr+8sdfmaOE/6Lb/AFKPmaQj1aV492y/3CqMalrXt0Lm0XaiN3faCP3Sug0tWzVWexYQqjOHXjsmBVo0m4nZPDju+rUdopm18Lr/AJXAqhByiE33aZozG78kux4GWkfRAbRSgEngpuD8uiKNqAoWFB+SBrU3IcJRyiHBINpg5JVe6NoLA7oiDar+SgtMXTg5VjeFSHJ2uwoSrbTAqoOtEFMXVwUKq3kJtyGnRulXuR3WgsUFBJuzSNoaa0zSqrTbqFdUFjn0gH2qrtS6QXbrKNqncO6hdXVBdalqoO7pg7KCy0bS2KSF1oLQSRXTlApWvQLwqHsUpYSNcLRJUD2oCq7TBA9o2lukC5BYCpaQFNuRBKCFo8qiUoiEHYRAyUCVLQtUG1LtBS0Q4RtIMJrRRKl2haloCiltG6QNagS2mCAlRRRVGcYUUtQrmAQOVMBRS0ErsEjYw55eRZ4T9FAQB2CBPLBfbmg1wnSl1upQFASxpFUPyVXksJyzCuacIOogg8FEUfd4wbDaQMTfmr+iR2EVmfG3o0JDCzq0WtDlnlk2VhApiZ/KEpjb2FKt2pyQUh1Q42pi6v2AFN0Wcalp5FKwPDhgoHCIQtS1AwLu6ds0reHuH1VVqWqNLNZOx24OBPuAVePE3lhbJBA+8WYwCufaYFB02+I6R3+N4bC7/wDlksRM3g7xR0U0d9pL/dcu1LVR1RD4FJ+PVxHu5oISnw3wp7v4fiYAr8URC5d2gg6g8CilB8nX6Z/YGTaT9Ckf4BqWj0lp/wBJtc8FWNlkbw9w+qDUPDNZE30ud+qHk65vN/VI3W6hlbZnivdXM8T1Y/7t+xQJu1IrdE13vSVzr+PTj8le3xKUn1NaforG+Is4fA0qjF/AJzCQp5emJyXhb/vujd8enIz0KQz6BxNhzR0xaIzSQwyfC/b2Vf3IZ2yN+ppbP/Qu+GUD5o+TAfhmb+aGsJ0Ug4LT8igdLIPwkLd92H4ZGn6pTC9oBBVNYjA+64+aHkOB5C2fxGc2pvP4v2Q1kEDr6Jvu8i0iQDljfyThzT+CvkUNY/u8vZMIJBytYLK6hH09HH6hBkEEjjhN93lHZbGtFAB7fmVNpNVRPsVDWP7vJ1U+7yjotzWP6NvrhDPZU1kbFK1wNWQlLJA4AirW1UTm3NQ1VJHJGNzq+irLr+a0zOuF3yWMHCLqwHCG5JaPRF0xPFIh3dV2pZtVFm5MDXVVJrQPuKIKS0QaQNagSEohBY5wJsCvZQOv5pNp2l3S6QBo4wmLq4OTX1VIKbdiuimGrLRsKsFEPLbo+yYae0QVXuR3Jgsukc1fRV3fGSpuQ1ZfdApCbUJKGjalpbUtEG0QlRVDWpeUto2ED2p9UlqAoHtC8oAoi+UDApgq7RtA4KYJAUbrKDjz+IEHbGMd1n+9THPmFZyOqshY1wLnupo9rVyRjW3SahxftebB6lbS6srmxvhBAokrVC7cC5xyTx2WOmoEkzo/VfPRVHUukeNxpqOtLdzRdd1nZGXNcRkBXEbotS2QlvXonkk2tJbkhcoOLHg8EFb/ADWvhL+O6lmLqmTVShtjBVQ8QmujX5J5IjZ7LLLHscCDYK1JGa2w65zngPrK2OXK00bpCXNoUuqL2i+VnpqFcs2pFxlaCqZvhKzFcp92aSgFxTy215VZdWQtsi62nKHmhlG0rpLGBXdY5pS44wlWOifEWNHc+yjfEYyc2PouOSoDSziu4NYw8ZR+9tvgrixybTa0tksWrIOsyUPZYyExkAyufppdpyeVokdbSoLxO3+YJhK0iwuaD1V8DwAQe6uDUZWd8oCZpIF5WJxOaPKaMkkHqmGt4ciCqrTBygsBRDlWCiCgtBR3KoupTcKu0Fu5K57RyszpiTTeVVvJOStYmtT5GnhVh9Kjd6kd4PK0ytMrujiB80w1MreJHfms5PZEcKo1t187RXmE+xTjxGcdAR8lznOrlFrzdgoOmzxGyN8Yv2Vv36E8spcoHBPZS7q0w12G6rTn8VFXtkgP41wLyrQ5T6rru1E74ZAnEN/C9p+q4IcR1TtkeOHu/NT6mu4IpWEFpIPsUNkrT1XMi1E3SY/JaW6rUD8YPzCmK175ANp4vsqZHEEegFAa6Xq1pRdrWkeuOkCvcwxncz8isv8ACJ/EPZa/vMDhTmEfRVE6dx5oqqp2xn8f5hQxDo9p+qvMEJ+F4UOmaR6XBRVHlOHv8kpYexV50rxwUPJlaQQSD3BVFIBRTlkg5soU4Cy1AAicV7obx1ajbT3QEUUDhONh/FR9woWh3DwgW1AU/lFKWOHRERS1ALIUIpURFKbTU7buo13QG0eEBgcqGgcGwgN1xhG0vyRCBge6JdWfoktEnGOEEtRToiG20uuhdUgl90bUjYXuDW5JwEHAseWnkGkB5Uwls9FLVDAI2lBUFIGtGiMHCW1NygdG0l2iCge1P0SgqWivOvBaS0iijG8BjmkGndV05tKJb6HusT9HI14aBdpOpWMVx4FjkrRC4tcOwyqWsIO3rwt0Olptv69FLVjLNlrpH4s4CqbM6P4D+av1sT3P9LSWgYAVWn0znP2vaQ1XZiKy7ebHKtifRIIsHlXS6RrYyY73D3VDGOIulN1WzBZ7LBJklp6FbGO2NO80B1K5U2vhErqsi1mFbNI7ZJzzhdQAFuDa8zJrwG3Fye6aHxnUNcA+iPYJ15WPROVLxYSafWw6pvpO09irXcEFZVzNU2nrKVv1owCudK/y2FxW56QNRIxkFD4z+i55NqPeXOJSqKPVS0FEQVYx4HzVSINFBsa7C2RP3N5WHTuY7DsLdDGwGwTaza0V7DZIVeVt8pp4cldpC82HgKzpPqytslaImVyiNE8cOCu8p4waS3/DABRtTY48hAtcOhWVNuR3qvPZBztoyqLC8AZVDpSSeyqLjI7n5IZ4GVqM01qA2lrHKYNWkS0bTbUS1XUJaa1K7qGrxwqFJwi0oOH5IVQRFlkDHVDcl3IEoH3ZTtcs5dhESFvCo1b0WuCzeZ3TB/ZBqD6V8U/G8rn71ax3dTFdIPBSvcS1ZWTV8laXgssLKrdx2rKD7qyOQOsdVS2iaPCCwPrqmbM7+ZUlEGqRWkah/RxT/e5B+JZQaQJyg3fezTazfKb72CcstYbUtBvE0LjlqdogfwaXPDh9VC7PNoOh5MTuHJTBzTlja47bv6JhLV2Scd0GnyXdCp5cgzeFQJz0tMNQ5Bb/ABAeE8TtkjXOaHbTe09UjNTjKf7wyuEAJYbJbR6AH/nslLsVkN5ophJEeU1xPxaorsKDBBBFqzymVe5AR11wiIyIvw0XVce+Em05rgcpxEe6O3a0j1DoaPKKTKh/RF8r9oYAdoOLSbz/ACohrUv3SF47I7m1lUHcjaX0ngo37oqfVFAKdUBHIvhO1hcHFtY6JGmuRagcWkFvKIIFmiQPcqA4SnLvcoG24IpA9qFxCG120Oo7SaBUEb3XTSaF8ICHI7kj2hri1rt3uEAbNIHUA7hVRzsf8IN+4VoPdcWgETN10LQJJ6qPd6gBwggjW7RzfclTeHcG6WfUS0KBWWObY8OBUWR0VW4UfZESBzQ4Hlc/xfWeTB5bD634+QVRzPEtadTJtYSIhx7+655KJNoc4VAUtRBVFjJXRutporXH4nMxtbr9ysCiK6LvEpH/ABVXZYpZC88qtH54QRRBE/NEBRRRBEbQUQO15BW6Ca2jOVzkzHljrCzY1K7ccitEvuuZBqN2CaK0tfaw03ebhL5hddGj2WbzEd+d35ojUH47FMZbWR8lNvCx/f3A8K4OrvCm9p5AK5Z8QI/CmGvaW8EHsqNk00MLb2C1k+/Rbcx/ksEsrpHW42VVa1Ijrx6mGQn8J91dG5juuFww42tWl1Aa4tfwVPI7ULGSGg5WHTG8EFY4Z28tW+GXePdTauK/uzr4SO07q+FbbSyTNYLKfapkYXaZ9k7SqzE8ctKvd4pG0kZBHdUjxVjHdxa1Oql5ipzSOhCQrS/xSL+QO+i50+rdK6wAwdgtfZPqsLvdKXrMXE9UpkPQlX7GNW4pmu91lbMPxLVG1kmGPFpph2P91a2TKT7u4dU4gkAwL+SfaGU+/jKsZI5vpvHZVtgkq9jk3lvAyx35K6yO4h1tTNP5qjPZO0pVi4cqA2k3UmBwstGukQRXNFJam4fNA1i+UbVRdam5BcHWUwKz7q4TByumLrPdQKremDwUFtprwqQ9MDfCqLd1JrwqgbTEjFIGBKIcQq7RJ7G0Fm930REru6ptG1UaPOcRgqGd/Cz2pdKDSJj1Cnnt7KgPTVbbVF4kjPRSoiOaWe6vugCUGoMYcB1BN5FjFfNZmWrmyFvVRT+SQptcEolcOqcTXygFnrx7IbScgWrfMbtJccjgVyh94PlGIGmE2QO6IqUIbV7vomBb3QsNIIIvoUB89zYzEaLel9PcJC4uxuNdrSyZokg4rCUILNxGW4xWPkkspd/dAyBNBhaW80nkfWFmLwete6Ie0dVzxV0dNBslCSUNGFT5o6KuWTClWKpnkrMX05O8krPLhRps0+oDcOOFx9bP507nXY4GeieaYhhaOqxkrUZoKIIqoCiiiCKKKIIooggKiiiCKKKIIooj0QClKKblBFQEhaItTVByzlBTNNx0BqG91DqmDquflS1PqurpZ3SOOab2VaVG1UEnKloWoqIgooiIpaiiC6KZzD8WF0dNqwazlci0Q4jgrNjUruajxHZQbz1WGXWyPcTuoFYi8u5KW7TDVrpSSTdoNcSq07FpFnCli0pP/lAlEMldhS0LQA8qAkEUUCgitceskADSbC3QakuFA0VxwVbFLsIKzY1K9FFO4Fvq+a36bUb3cAt7LzcOr/mTO172E+Wa91Cx6pzoHH1NYT8kv3bSScxtC8o3XTB17ytUXihFbynkyPQHw3TO4Bb8iq3+Ew1iRwXNZ4y0YymPjgV0bv8ApG74ZhXuFTJ4VM29rmn6rL/1umjaCT2WafxfUSfCdoCbUaZNHOz4m49iqHNe3lpH0WM+Iakt+M2gPEdQHeo3XdVfDUXEdDhDzPdVM8Uv44wfkr2azTyYIAKihvKYSJg+Fz6ABVo08Ro8fVPsYRr7CcOVseia4+mSvmtTfCXu+GVp9itTqM2MrXI2tv8A0fVC9uxw9ild4Zqm3/CJWtZZRg3ygrvuk4dtMTgfcKt8bmGnCldC3SIKQnOVbp9jpDvPpAv6qaBdIEhVOfX1VRkV0xeX0i2TPOFkMqUydFPsuN/mgcH6KCSuq54enEtJpjpxusJr7LFFLZWjf2TTFhciCqwUwOBaqLN1nJTsc0OBdkeyqtQupEWOIe87RQJwOyrPKUyAZJpZJtZROzPupqtT3Kl0nOVik1L3jB/JZ3yP4BPdNHSMh7qsvcub57wfiR+9vHW1NV07Uv3WPzyfZWwPe91dArWY0hwAs8ql7txRlPFKv3XN0BxoLNK7BVsjlh1ElClFZ5X7nFVok2gtsIoooiIooggKCiiCKKKIIooogiI5QUQMEThAKIIp1UUQRBQqIIogogKiiiCKKKIIooogiiZrbyeE1VhBUorKSkIFURpBAUwShEcoGQRUQTpSBKnCCCFBEoIIooogIcmDlWjaKs3dlN6S1LQPuNJmklVAqxhtQXDhEnoltAnCqCTXKRxwmJ7JTwgrcc9kLRdyltFXRzOYbBWyHXuNNcbHdcy0wcpYs6ejg1IIBBXS02so5K8hFqHsOHLoabXX8Rr3WMsa8V7WDUNe2wtQlNHuV5LT64sotctEvj/kxkNG5/6Kys2Y9I+drGkvNAd1zNd41pI2Ha1kruAKXltT4nqdQ71yOIu66LOy3HK0jsTeKQPcT93affhYHahznYpqpOcdEHfFlVBdK95+KwFWXvA5R24sdEj/AIcopPvDxycIjUm8qp4xhV2mGt7ZQ4dlYCVzmyFp5WuDVVQdVe6y1LrZEaK0tlH1Vmhfo5mubIQHVgrPqtsbwGEUitAkvqna5c9s1FXNnC1rONgd7qGT0Hj5rMJR3Vckm7AV1lJpS40OFQ6wMdU7ifoOFWTeCVAv04SuNi+qcgbUjhRRFLm3ZHCodhXvBvGVU4Y4RWloJK3Mb5UYB56qrSxV63fRWPdZTqrIUmykc6kxNBVPKw3FUjh1WCd+5xV07/dZCVZGbUQUUWmRUQRQRRRRBBlGlFEVKQ5RQRAURQQRFBFBOqiiiAoKKIIooogiCKCCIoKICogigiLRZSqxgQNVIIk9kAcoqZJ4tBwqj0ItWwkteC3BAu0kpoNbu3AD8rUFSiiiqIiEFAgbqmcKcR19kvKloJdKHogogiClqIIgma0u+SfywEFSisLQOUCwdECKIkIICE7DlImaaKC5TpaFqWgKQ/sm/RKSgUpCnISlAFFFEEtWMcq0QaKDQ2V7W0HYULyTyqbwjuRV7TeVc0rIx3XotDHgj3RFofRvBPZQncRlVgp918dEBJP04SE4zacZKrcSHEDIQUv9uFScq95xRVJGaQImBopSoir45i13NK4SlzsutYgVZG6imGt4OLCIf3wqmOJU3nkqYa1tIKZURG89Ffx7eyqDZA7/ADVZy7OExFjmkDlxwiEv6d0pFi05B6pSNtdOqCs0DVUqnfDfVWu5NpCDt4xdIOg9+0BqS0j3Wk3beVh1WOdhZ5H0CmfIA0nosMsxfxgJibhZn7jQVKZBbZBRGkEREUFEBUCiiAqWgogNoKKIIgiggiiiiCIqEkk++VEEUUUQRRRQC0Eq1KKdAoEUTIIAooogITtSJggZAcqIXlBY1211pLxXc2igVFIoiUHAgkHlVARBQUQNalpUbQS1FEEBUAsqJmVaC0Cggj7IfNFDKVw+tpj+aUjCIVBE8oIImblKi3lBbzSnT3SgprQBAmwBQpH5oHsgBwTSVMOqUoAoiGl3CuEAHJsoKEFo8ttA0ldGK4pBValolqFICCQroXi6JpUJmHKDWHWcJhn2VTSaxfvScA8X7ohyQCaz0sJTY9whfySnnqig7JVJVpFc8BVu5+eUFZQTFKgigNFRBBpjfYVm6/yWVrqTbiVUbIngXnhamHdWbK5jZKWmGXCg12b9wgL47JQaz3HVEEObgm/dASeDzSBycI3RQvc7AqkFbhd90jviOK7BWUCQeqrcOqC0lVPci5yzTyUMclZdFcz9xocBVKFC1pkVCbodkFCbREUUUQBRRRAVFFEEUUUQRRRRAFFFEEUUUQRFBRAVEFEBTDAShMgihUUQBBFBBEEVEERCVMMlAUOqKiA8oEqIWigVFE8bepRAEZ6mkCyirTaBUVVSCc/JKqgKKKICnYkTM5QWpVPqggJ6IE4U+qW6QAoFHpwgUEUCCKBwjePdV2m3IGJQOEL6oWgNqNFpVZHVoNDQBWEcGr/RQcJTVlAPmgfknr8SV9d8KChxHRIVa+icClUqIiOQgoEGmM4TXZVURGbNYwO5VoJtAR7oHBRP5e6FVygVw+qrOcq09OhTCI0LGHZBQUNic8+kYVp0jQa337rQwBooCvkiQRjhBmdp2gYFqsxBbqB5VTmgWALQZHMAOEte6sc0g2kJygAFe6tiJDqNg+6Vkr4vgO09+qnmOc/c8lzj1Jyg3NfdBMDR5VDHAtxz1VoNi1UXxhjg4yOcD0oWSUrSTWCC3uiA9jWygU28O91aWufvl9I6kE5NqChzRSG05vnpSskLXSODaazmrwq9m++g7oM7nLJI7c5XSvoYWZSN1FFFFWUUUUQRBRFAFFFEBUQUQFRBFBFFFEEUo9lALTIEpRMhaAKIoIIooogKN2gigNGrrA6ofNT6qIJ8kEUEEQRQQFQIKIGtS0EEBvKiigQFosq4YVbOVYFFCqQCYgYzZU9OwmzuvjpSCs4SHlOlKoCih5URFkcPmNO0+rk9glag17mfCSPkiKNVjHUop7FADB7odEP0RvF9UROiUlFKUBHBSoiwggCiZjC8+3dW+U0IKEVaWN7JCyvZAtqIKICi00UFAg0sIPHROD6gSAqYyKyrGkhwNfVQWEjJxnsq3HKsq+irJv5+6CpwzYVZVrsqoqgKKKIHYcq4Ouu1LMCrGuQX4oFC8dqSg3dFTdaB8UD1VsQ5P5KgOxXRaIiC0ILDwCc+yl5BKBP0UB6IDdnOAq3UTXATOOAOgxaBrF90GeXBJH5Kg4Wt5afhVDwK4QVKdVKUrKC1jqHuVricCAKBs0CcLDYB9PCtjfdhVGwSta2PbZcM5OPkrZtUZGNBbtAvAPJKyAgBHNhBoe4OcC8AY4CUOF+kWOyQuBaL5QvCgwSutyRRBGhUQURBUUQQRRRRBFFFEEUUUQRRRRAVEEUERQUQG0XuDnWGhoPQJVEEQRUQRNEGl4DuEiKKeQNbIQ0ED3SoKdUQVFFEEQRQQRHaU7WgNzyiR7oqqj2QVhSlEKoiQggiIQRvCBm8qxVt5CsKgh7oWmPBrhKqAeEpTHslPugVBEqIAiEFEDgqWltS0DE2gTaFqICmY3c5IrYuUVftDRQNgWOEp6j8kfnwl976UoJyQkPVMeLF+6lfw7ODaqKXCilTvHv9EiCKKKIHaVbCSXgDPt3VTa/NWNbXHKC995/NVHuUbHUmvZLfflQB3GFU5Wm9pVbuOyoRBE8p2wudzge6CtFXHTOB5CQxOCAB5Cm7KUtIUtA+9XxSY91lRYaNoOjYxm/YKGh74VMb92OqsJ6V7IGu89FMuuiAluh2CgOAgrPPZVyfErXjn26qt2a6IKSgrHilX0QTFIsdSU9Dd+yFoNV49+eVaHAgdMLE1yuY4/NUaGu2myAetFQOscKkP6KbwiMiiiiiigoogiKiiAI/JRFAKwpSKiBaURQQRRRRBEVFEEUUUQRRRRAFEUEEUURQRQKKIHjaXvDRQ+aW7QUQRPGLylYC5warZBtdR7dEVOuED7oAqcICTiu6rKsNUEhUCqKFRVEUUUQM1MOEgT8BAbUOVAbKljhBCCOQkKKCBSgiU7IiclBWorgxtVSGwIqpRMWpUREUEUETtNFImZyEFzCDQJx1TEUauzylY8B9ho7EHITzD+KQDRPP90VUScEH6J9+NvRIT07KHv8AqiEISJ3GykOUEUUUQM3lXNz1AHus4VrHelBZ7oEC6UBBGeaUcSas+wtAOR7JC26T/RNGBuCgeOEMyc+/ZPhQ2QkNnpjsgsoGspS0WDypZI/JEm2kdUVme0BVFXvFj3VJVCqKKIi+I8LRjaXbgKrHdY2GjhaQ4BmeEFzWGQgNGe3dKQRYPTH1U3Yrg9fdCrB/NADznjslI/JMcBAgEIilzSAqnCitBYSKVrdMKG/lFYKJUo9l0hEB0wg6NoHAQc6kQ4jF0tL4yEhYDyEFe9LuKYtBQIpAiiiiCKKKIIiopSCKKKIIooogiiCiCIg0QUFEDyO3AUlygogKiCKCKKItokWaHdAqKLw0PphsdCjsoZ5QIomLUCKQBRRRBFFEUDtcGsOPUevsltBRFEo2goiGKCChQBRRRBFFEEDApuyRHcge84UvCS/zUJQElRBEIHY21b0SMIoIk+rsoqHn5JTwoeVDwgTolTuPpqhzd9UhVAUUURERCgBPHZQILWUGkhxD7FBAOIwDz3Sgo/JAfdBE/PCHKAFIfmrKt1AEk8AJHtLXFrhRGCgCiiCAqA0oggsD0d3HZVqILA+jYTsNOVNqWg2eYT2KAP5qlj6rr80+769VBYcE5HFpd2ClLunRTlACPSDeFU8ZVhx9FW9UIooVEBbyr2k8rOrWO6FBeHJgQ2ryPZVA1ym3deUDikwHQD81WHC1YyieKwgsjYAb5yrHEHgUR+qgHp4UdVZ5UC/khxyEb/JBwJOFRW4An2VT8q49lU8DugzkUlPKsIQtpcNzcdaQVADtYUc2uDalqBFKtel8Pk1BzbG1dkcrZ4P4c3UOEkg3N7Begbpg0ZAocey59d56b54325EPhkUUdOZvPcpJ9PCwBrYh86XVq8NOb6rHPbSSQKz0srnttdckjnP00TvhaOOmKWaTRirY7PYrrSiN2za+m1kHm1W+NtkVfY91ftYn1lcN7DG4tdyOyVdDUwA/MDCwEFpojK7c3XHrnAUUUVZRRRRBFFFEBUQRQRRRQDKB2NAFlHupaFqKshaHSDd8I5zV+yrkcHPc5rdoJwEQ4BrhjPWlWVRFFFERFFFBk0giiL27HUSLQrCCIoKICooogCiKCAKI0RyEPmgKiCKCKIIoIiCgogsBRJSA0peFA1m8qE0EtqWqopCioUQFFFEEVsjmFrAxrgAOvU91UmNbWndZyK7IInjFuANVfVJ1xwrKadtOzRLrGAoN3iWn00UA8g2Q/bd3a5/Cl4Rtu04FooxMdJIxkfxOIA6KtzTucDyDlWM+IFuCDikwaXEk88knqgpZE5/Ax3VvkCuvzWuBnrDtrSG52u6hatM4u0ztI2mmXc/jk1x7D+yaY5TtMWtBIIBAIPzSmEtLg47SObWqcCJwYH7jTCCMVjI/X9Fnk9TieeqCuRjW1sfvHeqSJzi+lpTmlUBRQDBzX9VEBBpOM8qtMCgc9kwfXHNUq7RQG/dIUSULQKVESggiINIKILA9NvwqUQUFwcronUQsoNK1jwPog3B35KHFKhslhMH2c8BBYT0S7qJpAuu+iXcDdICSARRVbm2CeqcuGQQPmkLqFXaCs4HdI7JTHogHAOG4Y6hBSi0EvAGTdJVt8NijlnDZd1dKUvhZ5em8Lg8mGOGvVtslagxpLqfuvHyV0On26YhnxVysukhd555ABzjquNd4DdOGktfkWkmhFEVhdN0dNzz3WOdoYKvJwpYsrlyQAXjkUVUGFozmlrksuNlVyNtqy3GDVtAcHAWFy9Qz8WbXV1AJaL6LBKAPkunFc+5rEBYu0EXfEUF2edFFFEEUUUQRFa4dC6XTedvAskNHeuVdp/B5p34IDOrj0U+0anNrnAeysjic7dX4ReV6b7o0BrSAWtAGB2VbdFDI942uA6XgrnfkdJ8Tzj2OZW9pF5yltehn8LY9vpcTXRy4mp0kumcQ9uO61z3Kz1xeVCloIrbmiiiiCKKKBASCORyh0VkbSSHOAI90XRtDL69lNXFSihBHKLXbXA9lUBFBFAzW7sK5kQbQ5JV8WmB0Dpwbe19OA6CuSla23ZoNHJUVS8USDyCqy0FaXuErLcWgsbQAHxLOcFBWR3UAG4ZwiSlVRFFFEEUUUQRFBRBEUFEBUUUQBRRRBFFE4a0VZyiluzfCgKf02QG380Yo2l1OzjhQwlo2tD4GOaQ1paRxlZ4g0k7nUALTTBBVgcqbymae6DeyYnThjYwCwkmQc0eiaOV5d5zjISwWduCBVD6f7qvTnG0ubYkFhxxhWS6kRumZDuAcNos1Q7Uoqud8cjpHswLtrSO/P5LMRxwmkBYa7gEfVD4qA7XnuqhZonxlvmNLS4bhY6KknpeAternfqWNfI5tMAa0NHA5WMqg0aB6cWne8FgaGbc2VWiPVhEKmCVFAwKm5Bh2uB7G1p1Mkb20ACbuwEVmKiCZrC8kN7WiFUTBpcaC9H4X4d9z3umjEsr4wA0twLyefYFS3FzXmg0ngI7Xdl1fE42DXybBW71UBVWsoAxfKaMZaRyFFt2igKsnr2VLmDqqim1LRLaKVBoifjPKsJNYCytNFXbu6CzcPkl39lWTwgXILA4k0FCcUqtyO9A5OEjiCiXbybFfJAgjCCpbNDM1kjQ7B3DJWNMx1OurUsWV9Din2QND305+BQ4VsML43vc924OzayeGvik00crhbgAf0XQa8SMbWQcrk7Ek+E4tYp2gm+oWrVt3bSb+QKpe0BtHnss1YwyRndupZ5QQ1b3/AA2sU+Wk8LLccybF2ufOcGltnzuzlYZc2unLPTK74jWVNv1QHNJ28Ls86MYHOAJDfcpTz3VhaQ0HoeEgAJq6QLSKIFk5wtnhOl+8+IRRkW27d8lNJHd8B0bn+GjzwBGSaBGeV2madjYwGNocYWmGKNsdV6egPsnMbttM5J5XG+XeXHOk0r6HANqmWKrFV8l1XRuAG456kLNM0HqsWNzpzHNrBOVn1UDJoy1wsLe+OjaoeLsUszw37eU1WkfA8gW4KqNoL6da7mubWQMrjP8ATIXcEr0c9bHm74yqnNLTRCCtDfMHt3Vbm7XELbnYCaMgOs5wlUojKouBxd/RQO9QNUQq2uopy+zkZWWtBw3usmrzaroqzskJo/JVKATtFkJOVYz8yqjp6DdtdH6fLn9Bs4BGQf8AndI+Ixl8D7YcnuMD/b9Fs0Wkf/050jonsduw6+TWPyyqpI6jMb3FziLc8j1VXCxvlrHNBtuVW7i11NNHpxW0eu7s9Ff4jofuvhbDLGRI+32e3RPsfVwDygootsIooogiiiCAqKKIIooogIQKiiCFRM1hcQAtEcOx4c3LmmwiqWMxuPKZw9Iv5rZpvD9TqPWyIlgBcXHis/2Kzy7pXW1hDWgN9h/wrLTPdmuArQfLBoAk9VDH5by19XV4KdjH3TACSlIq813uquqssl3GUrQZH11PZVKhY5oBIweFByP3WuGIyBzdtNGFVJpy1xDTddDymmL43CSYxvk6j1DAJGAVS91ucXkk5yOpW2LwTU6mMyRMa1rQ29x5J7futR+zs5lIc8MBOBXRZvUizm1xS8kAE2KofJTeGtsfFx7UvRR/ZyIYke53vdUsfiPg3ksuCRjgBVdSk7lW8dRxd3fI7IE2SXIvY5ji1wLSOhSrbCDKilGrUJtERBFRBFFFEETNs4Br6pURyiuh4bA1xMjpHRuafS6sXzz9F2pNRLLpoNRK+QmNxvaLxXX3on6LnaNrYtO57dzg5rQBXWzavBYdE/zYyACKyazdX3xwPZYVilina9zS1wJ9RvtWP2WVzvV6lqfI77uWbjWARd7uc/ThVw6OfVBzoWbtgs5paRU01lKTYVztLO27jOO2VnNg5wgV9V1tVlO4qsqoidrkiiBybKUlBRAbUtBRA4K06OSKLUMfqI/Mi6t7rLagKBVOqiZnxhB6rwHUE6VsbjkYyutpy+Bxt7TFz7ryOj1YgmA4DuV2xrm7R6rHZcbPLvPLtGYLOSHclcuTxIlwDQKSN8Ro0stY6Mx2N9JWCd+4fJK7XbnZFhZ9RqGkelTFjNqKBcVzp3UcLTqJrCwPducuvMY7oBEJQmrF9F0cEJQUQQMCRS73gDTC1+rI+I7R2rquCwAvaCdoJyey9X4LAWFkIfuYL/VY79OnHt3tJI0aUOefUTRta4murcXW0nCwT6F8Qa6Ju4A2Qeq6cTSIGWMbcrEbpHNsLLJHklbiL4VErfopYRy5hn3WSVpaM9V0ZmnsufPnr9Fzdo5mrHpN8BcbUgVYXb1eWFcScchdfjc/kIyvZMTGBQFn3VAcbAHK0CPaBZBJyurhrMWH5prxnOFc9ooVaqIyqhcKOKYVus5HUDqldRca4RQtQi7Raxz3U0WV1/AfBneKak73GOFnxOrk9lNwzVHhfhE+vIe0fwQ6nOvhellhg0Q82OCISPAYymgruw6VohDNMxsUfN7awqJYgx9hjXUbFjAXLrq105kjkOl1EjnbXRudDjbWLPP1WTxGKL7u5mxzdRwAOK5tdKDy2vd6mtde093O7rFNIZ9PIzVlpEUgYNp9TgObUi45XhEUTtRu1BO1vQclbPtTNGdLpmRP3WCc8gXgISRRaZwl07gWty5ozTlj1T2SSCQB3QHctT2ljjBpIJAJA59kE8zPKkLA6wkXVxRBFBAUEUEBUU/ZBAUWtJuvmgrjsMAAFEIqlMOUEzBlBoibQ91v03kx6h4nedu1zA9nw3xz2WFpxdWAulrGDS6A6ZxEhc70OZiuCQVmrFMeok0O1kzHFzSDsvpXB/P9VdOYHxBjdsIlAY9t/AbWGR7JpXS6hrw6RxcBdD2CZz9kzWmQtBFOvqOOVMWMko8uRzSMAp4JnNB2tB6lLqJWSncG7SAGgfRVsy7jHVaNN5gMxeWgg9Foj8sGwA0nOFjIoWOE4jc5gLLJ7dlLCV19FpZdXKSygwHNmhfT+i9ToPs7pYG+bNb3NwT3PVP4b4b5eh0m5gY5jBuo8ms/PK6scjXRv9JIjNVXPdctdGDURsgY10DAxtWRWTys7SZfhdujbyeLWpsb9VqGgs9Z+IHhtd1aNA9sj2Bg2kGiSsXy1Ljm6yMPbGyNxyQCQVy5oXT2GxBrWGrZglejk0jIG0SC51/Jc58D3NdGw7PXQdzSz6bmV5bWQCew7DxgErkOaWOLXCiF6GQOMzt+eRlc/wAS0z2wtmrG6if2Xfjr9OXycfuOaCRdHlRRRdXBKRpFgu03XKi4rpRORZpAt6qmFRHKCIQdDSTNcDFqHOEOPh4ae9LdpoJtfA2GH1kSAkG7rIs9ABf6rH4T4ZqPENYzTxMNuG4k4Ab3X0nQ+Fabw2MiCMN3cnJJWK1Hm/8ApOn0mkLdS1skzeCLIF5AFp9No7YGtOwnljRwuvqyHb97f4Vh1dVR4dpTG4l7Sd2S+7+i49Wu3OYz/wDTo2Nc1o9VUSeVzdV4PFMCJLBHDgF6eVjcHNdVgcy5AHGm3kqbYuS+3jdb4LJp4nSMd5gHAAXIK9+8Ma1zK3N4AXnPE/D4S4uh/hu5p3VdeO98Vz7+PPMcNRRRdXFFFFEEUUUQRMClRCBiSDe0C0GNJdhRo3OC0NpjTse4WM+6KTynBpLjVcXi0WzvaKtGaQzPBIoUBQVRCmau56aW6lwVg1FrGOQCaCthgfPII4QXOcs/WNzurxMSg9z3NJANLpafRv00D27N7nCnOr9ArjogxoAFu6rnsjp7ebkeSaVa9YNDEGjcxp68LNP4Zp5MtaWH2Wp8kYvx152qOUd3p255vnC6U/hT23s9WMHqsDoXMJa4HcDwtzqVi82KlFbTeEA1oPVXWcJkcr0f2YlItrjgHHyXn643ZXR8J1HlaxougcUp15jfPivoWikMkP8AE27rWktIt/JrAXI0U9AbaI6rqiW24OViNWFO4uNisd1XIMZVxN56qmR3KlIwzAHryuZqGtDrC6c5u1y9S4LFdeXM1h9BrlcOfLq/VdfWSUHLjOO55PddOIx8lNpoy94a0WXGgFpihMsmwED3OFW5piNUWu5rsEN1EEHIyujgkg9TgOLwQqy0HrnorXu3EG/pXGVU49eCiqyKKW0xO4oyNDXloINYsdVUafDIfP1TYgac/Az+a+keC6OKLQxbWAFtgmuvVeL+xkZl8aEexrmGMlxIyK7fWl9JZGGxta0UFzvtuXwoeyo3gNI6X7LheJahwqGFjh9P3XpZGbxyRRs+6yu0zC63AE5ItZsa5uPIuiDnNa/O05I7p3aBruQCzbXZd3V6FjnB1AADAHdZjAWMAJs1mlzux0mVx5NGHNLWYaOB+/7LPq9MzyhQAIF0uw9uFj1DaYSfp8lna3keMma5krmu5BSLV4kzZrXjosq9c8x4+plRRShlM1jnu2tFlVCogXamx3b3RDSG2QaKKFUOUKKYC/YJtwA5yhhRtDchQnp0XV8I8Lj8QbO6WQs8sN211JP9gV04/CtPtcyGH1UKe4XfdYvUjc5teWAJ4FpgV6V3hkkDpDEIoyRt3c/Vcx/ges+IFjycmik7lLxYwtdilc9zQyT+KHbXYsfF7qqTTzQ3vYRRpVB5BBHIWmfSwNL9x7f8pK9oHLs9Uoke34XEdUpJJs8og3Z5Ra6korFqccfqqLHHe6gNoJul2PAtL52sjBaNsZs+56LjNfcoc4r032aaXPMgHLue4C59+I6/H5r2rWubpmhg3G1t08O3ShoA3EXnuqNDG6PTRsDyS3Fra/F1ec4WZCs2nhaIy/lzviKMrfU3Lh7Acq2PLf8AD2E5q1TqifLcGkg0qjm6mD+IXPfu7CsABYCJHWA2mnN911RDtbTjePzWadhaCA4EV+S4dR15rh6jRh0jXk0WnhZPE42fcJWhtYvHK68wybXJ8RkDdNJdcFZ59x0vp5NrCTx+atZC2yXOBA7JXzPkrceFGWThe14xeGseWsNgFN5biwuwABYvr8kdg+SFW3CB3aaRsLXuqncAHIVBzhN5jhYDiLULKZuGRwoqpaNHEybVxxybgxxo7BZ+ipaALvK9P9jfDg/VHWTNxGajB/m7/RLcJNr2ngnho8P0TWEl8nVzufYfRdPaM3kUkjG4AXStBbezrlZWudPA2S24B5bfVU+RLG27raKIoZGF0HQtje1+0knBI4ACq2uLw9zSQeh4Hss3lqVmdG7YN1ArHMzubNYXTe2xThZOcLPMxo6ZCz1y1zXEkYRZArK5ni0YcQ6sgcrvysu9mScrl6xjpIJA4UQOqxPFdL5eInZ5czm0cHF9ki1eItIn3EfEP2WdsbnCw0kVfC9Uux5LMpUE4Y48NJTGCUXbHCubCqKkU3lv27tjq70kQFRBFBYwK0cJQBaZAKQeBZ23t6WnQcgSl6L7P6N50rjsoyuoH/LS4ekbG7VRtndtiLgHEdAveaaNmk0rIWfgbZHWljp05Vv0zY4S1ovqsztM6gXGh2XY2AMvgV1WeWMFpXGx1nTmltDsq3x+k7K3KrXT7ZtpNDsjA/0sLSSHciuFn6t6Ub20HYPPsqNVpGTgmvV3XQkZjoQVnY8hzmO74SeF9vLzwmCUtcCM4SkXdldrxGFk1t4eOCuIGu3FrsUvRzdjz985SuOK6oNe5jg5pII6q003hVuBJ4ytsV6Lw/xV3lsO6j+Id16LS66ORjSH/qvn0dxnB5WqHVyQNBDsHpa53ludb7fQDq2ED1JH6gGzuFdl42PxV1ZtW/8AUyR8Sy3kehm1Da5XJ1epGaWJ+vLhlyxajVbhymLuBrZ+gNrLC8t3nu0hVvcXutRuF1kyOHXW1eDi+qhrbdj5KyDTyTRucz4WkAqTaZ4siqARAiiMjXFvIIAC16l2nGnLS0Ne30gEcrPppPLhDSCHEqqZw8wCrrhT3W/SjY4n0i+gKDgWu2uFFa45G7QC2qHRUztLiHDgCldZx6f7AtA12oJFHYKP1Xt2zVrXxvc4AgbOxXgfsRMGeISMJoltgf8APovcz6d8+qhLCAB1vssX23PTcQQTZJvgdlTOPSCCAbok9lo2VWSaFZSyNDgQeFWWGRzJI9zSHAGsLFORRIv6hbZD5bXN8staOoXGm1M0xOyOmtNZNLl068lnBaBQu1jm4zwrjKX2HYcDRWXUO2sIXN2jy/ixH3x1D6rEtfiR3ao/JZQvXz6ePv8AtWiDTF0gDwRnislb5IHaXTPZsLPMcAQ4ZxR/580un1Xl09jGmRrg4OcOMcIT6iaeR0kzi5xz/wCFPIzAgHOAcGjyF0/Ig1TZZYYh5bXFscd+oAfiPztYH2x4PDmm7I/otOgJmmc6STy2xtc9zxzX/koJP4b5EbJd8bw8CwD1siv0WKbTBxBhDnSOd/hhpNLdqGeTCNsm+CM+n+4+trs/ZHTu1evdq3lnlxNLTQ+Jzq/YFRpv+zvgr9F4d/6hvrkIe4dsYC6j9MATTeBS3SP2nbxguLu3ZU+pzTuJFHJrosWa1LjkSaUyOsn09lUYASGssHsulMfxA7QOnt3XG1mqMOocw9DQK5WOsqjUaf1nc0CjlcXXeFsLQdO3aR06Fdv7xtjId6nck9rVwiYQKbQ5qknVjV5leGcxzXFjhTh0KVej8Z8NEhGoiGQacB2XCkhDb2m66L089SvN1xZVKiJFILTmZos0OV6n7NEeUAcUTa8swEuwCSF3vANQG6h0bjRuwufc2O3x+30nQutgWzquT4fMNrayuo021Sek69oRRxQVL285Vrvmq3+yIyvaAAAKWSRgaThbXuG2jg1wVjncGtNLFb5crWGrpeb8ZnDYnNHLsLuaxznPpoLnHgBcIeH6rxXXYY5kDHbS/t9FjiedduvHLhAXgcrQ2MtA3Cjyu/8A/uyRLI2JziA47cZPzVMng7Wj/wDIaK5vkrv948/0rjd1U5wvC68+lHkiOmbujw1ciVjonbXiitSys2Weynp7pVLRLiQAeBwqh42Fzm0Ls0B3K934Yz7vAyJnxMAs9L6rxvhLN2uYT+D1fVesgn2DcuPyXzj0fHz417DTP3RAtNHurmks56iguV4VOHbow6wMhda2vaQa7crXN2OXUypM3c0AYvmkH4abF+yzanVFsdQtG66BPFd0GaoOtrnAuoHjqmxMp34+RWWbJ7jqi/VBpIcW4znoFll1LX4jN9bWeuo3JWfWkMbvaQHt4tcbWylrW3ZDj9P+cLVPqiJd7huJ4Cw68tOkEtmwfhIxlc55dcyODrHiPOxrmk9VTF/F+MtYGNLqON3sl1EjpZC3oCtmm0z9RTIYnHJc4CsDgZ/NeieI8/XmrYdEHPMUc0bHPrY1xvca4/VCaR8GqP3uFvpbRjL7vFD9QnZppomsmjYZWsAJLxtyM4VWvc10kc74ZLkbku4c7GUQukaHSyNNGMAgta7gdSO/Cw6mCPzXfd3ekAcnk+y26SSOJwc+Py3XYff6LNq9X95DQYY2FvVgq1qJWHhROQOqjY3OIAHPVVlYKod06eTTSwuqSNzT2IpKGntSBSaRLraMAUOihb3Cn7INPhkbJPEdO1wtpeLC95BAxs7pHUS9u03+y8V4AQ3xjT7g2rIzjkFe98kO2k425wsdN8i4OJ4G1ZpzTSAFrmD3MAZV3m1nmZ6NtXjlYrccCeASSB20EA2mhgLjRdsFWrjG5vOK5Ra0l10CL4PBXN1ZGajy3FkjqIx9U7w004E56hJLAHTYGTyneza0NqgFSVz9e03v6gLlaiFzz5oGDyuvq3ekt6rml7mRPFWBldOHPtgHsnDepVjmMtjtwc543OroUwF9F1cVRBCSgtIDWm3N3DOFSWgdECtkdG7c3lPA4vfsLbwTjoqnDKHHGD3CmLLiOkcbpJ6ne6dsbnEADnAXf0Xg79JH5uqaC9/wMFEfMpbIs2uNp9DPO3fEzd7LczwPVPb5jyxgOQF6ERxRyNgIy0DnAyUJZgx+1tEDtwuPXyX9OvPxz9uZp/DZ9LC5vpeXG8LPJG9u7zG1XRd5jnOaSfyWTUtEjqJsdlifJb7dL8c/TzkhcHmwAqqp5J+a6et0oItvpcP1XPfEXgEGj27rtzdcOucAOsYI/JSy1h78hUEuaSDhTeSKtbxnXU8A1DYNax34yTZ9l9K0E0cgbLQL6qyvkkL3RSNeDVFe+8G1rXRsDXWDkLHXi63z5j1hkaBbiAPdZZ5zHcgj3N7g5UjmDxRyiaFkC01nGWRz9R6XNDRV3fsuXqtm8QRHbQ9TgV0Z2PLHGM7SctvgLn6tgsusB/Lnlc+nXljkDIra02VztS/BNrbrXHfW6/SP2XF8QmDWuysSbXXfDi6p2/UvPvSWMW5KTuJPdWQ/EF656eK+2uNlR7r9lvg+7P8ACniba2Vs7dp/ER1+gXNtQkg5zWKUNb9To3NnkmcdsDjvaS4Eke3crFFLtI9QLW+rZxeeFQZCa3OJAwATwgJdokxe9u3KBHHPOOy+g/ZaBkXgkD48Oed7j+V/2Xzxe++z5cfBdOyI0LPHWlntrl2HeIwtAZEPNd1v81VJ4jJK0sjaA7HuTa5eoi1cX8WJ7Xt3uBoZAGLI91pjlAcJJGuYfLq2i+i5bXTIplnELGzTG326gWmzWP3pYdR5mulD5DttwsgWWhdQRyauQOkc3YHlwFZrCuLGNDXNZxyCMlTWscGPQvMUhe5wfQocdeD9Foj3Niov3Hiz1XQMYMhHBOf0WKa491dOFmukVivKANn5rzniOnEOrO0UDldP72b2ZPuUnikXm6XePiZn6LXHip1NjhyMc4EN55+aoexzKLhgrQJGnrn91XPJuO3oCvRHmuLIXgNDq9QWiKbZI2QCnDt1WBji04V7c1RtSwlez8L8aYGsDzgjlel0nicEgAEg+q+ZxFl7HEsBADTfBxZPtymbPIBt8x1A0COo7rP1rd6lfVjI0tuwQVU54sUaXzWHxbWacU2U12taGfaGcGnOcOnKzdiyS/t7maVrQST+a5Ws1dggZPAAXnJfHHluZDn3R0DNR4hqdO9wrTufkk1dV/Uj9Vi7XSSR3NJo55Nax+8tAB3DijmsrqDTxwacMYCQCAT1u0j5zDMW1UY9W8dReb/51V+nkrTuLG7Rv65J/wCWkZttYJ2lk7XB/qbJYbf4Vy/EY4xM58YrOV1dZCYZpZGGqbjsHHlcny3mcxOdQa/1k9uVmtcqGQNdGXcNBoXyVi8R8NGp05dF/iMyB3XQlkDmtIaQaJs9Vnh1BMlgfRJbPLVkryjmlri1wojlBdvxzRgsGqjbn8dLiL083Zry9c5cbvCHBuqJP8p/ou+yyRTqHZeb0DtuoF9cLvRSG6GVy+T29HxX+LqeFaqWLUE0SBgr1cc7ZYMEAk4teU8OaRqnOccO4XpNKG7QAs81O4L43i9wNkA2ThZpJa+IijdGv0WqdhLOSLGeqx+RZouLepHRKzFUjN4e4DLhlY5InGMDdQdY5WydlNGzc53ssUziIyaO4d1h0jHqQ4RgcmM7b9ly9frizRGDaLkN7uoC1anUCRxoHJwAMrueCfZprCNZ4iwPnOWxHLYx7+61zPOnVyPLeGfZ7Xaz+IyMRxH8cmLHsvRR/ZuPTvLmySHcza4A0D3Xp2tHqsjBUcxp910u1xmPO6jwqOSARuc8MGG074R2XK1X2bdJHth1j6AoNkyPkvTaqVjCGcOJ7LDK07twcRfUd1z+1jeSvD6/w3V6C/PiOz+cZasK+hR6hz5Tp54g9nBsXa839oPBGaYu1OjzD+Ng5Z7/ACXbnvfFc+uM8xwLoqGR9VuNA39VClXRyfYpHQahpbPDHIDzuaCsGo+zvhGqGIjCe8ZWhOB7reMa8/qPsQDZ0usa4fyvFLj6z7K+KaZv/wCNvAN7ozute6BcOCrGzyN6qYv2fKzBPpZmudG9jmm/UKXv/CdWPEPDo5uHVTh2IXWfJFONs8LJB/maCkh0Whh3CCMQ2chhwVmzWuemd4IGCqd4pwu6xS6D9EHtpkgP6LG7w+aF/piJZVWOi52V0ljE4NkBIAI+SqljIHoFUtmoj2sdTadXBHVVW1kY3HPVYsblYtrSLIorLOzNgrXNILNLJK8bc0Ao25+oYNxNLlaynODRf0XV1L8G1w9RLve5o44XXiOXyVGm2NaGgbRyOSrBntjqq2Jh8XOOy25LwyR8e0NLgwbjQ4Cq1LWNeAxweC0E/OuFaHlsRZ1JDubBGRRVDueEFOWncMHhNFJ5d2xrge4TOArhCKF80gjYLcSg7Pg2jb4prjKIvL0kAt4v4j0C7r2SyySCJr3Grvlvsj4HoJGeAQsYCDO5z37eeaB/Kl6OCCOKGmNAC5XzXWeHmn6aSVrZGsJkv1B36KyLRiJrQ4AkZ4XeezbgNFd1hljlO6w1q59cunPTnllHIFrFqRsHpHW105GEtsELJPFYBJodFh11zHxF7S4ir6LlajTeux9V3p4yWEg8DgLlzMa+Fz323Hp91vj2x36cXVAedQN4SFood0Zz/FKVrq5Xp/TzX2tZt2hdPwrxE6QhrjbbsBc1jLybrsrvIHDCXFoJJ4FDss2a1Lj2uj8ZifRJogUtzfFIjw/C+etfIwek5TjWzMqysZW95r3k3iUZGCubq9aHAlpOeSV5pviRIycpna7c3lYytzGyfVAE+pcbWzF/p7q1j3amVrGcuIaL911YPsrK8GXVzCJtkUBZwtSTn2nVt8R5sAk0BZTsFHOD7r20XgWigIma2nj0g37KufwPSTctId3BV/LHP8VrylgjmsJHEdV19V4BNC5ztPJvAHw8FcaZr43lr2Frh0K3OpfTN5s9lLhm8qs91DlBbYFe1+yssx8NYXcMeQysYA/3XiV3Ps9rXNm8l7iGtbbR091jqeGufb2Gsa4wHy9wd8RoK2WFoIddZOeQPb5JYJWlrfVkCqvF8D+i1CNhYNpILcHsuLqp08AMLXseCS2nECv0STkwZ2ucK5GaC6EUI2CtzS/JBHboqNawMYHC6HIT6rK5R1Mbm7gRYNAdVTqJQ/BbYAoIywebLGWs8tgsEDqVcNN/DPptw6LGOkrguj/9RZFVlQyCQOYRiqWrUxOc/ft2gY9qWSSjLTeArFvp5uVhZI5p5BpKFo1wP3p/YqgBeqenjvszG2aWmKPkAEnsErCH7fSAAKwrmzSQSb4nU4NLcdLUDyTPna3eQdjdoNdFMWfZUQylgLSLvBpX2Gm+6BCB6rNdsKiTGOqtkcCcGlU8EgWOcj3QVHJXuPBNKfuWikmw+FhcwN/lOQT72V5fwOATeLQCRhdGCXEVzQ/uvW+ZN6S0WAQ1w4vvS59/468tszgGObI85bV+6q0mpGnhZE6Siw3vf+JHUzyTxghgdm3YwKyudcU+qkc1u2J5aA0dLu6/Jc247MEg8QjkwAHH4Tx3VWo0ggldIwbwbBHsRS0eGaR8MAfICHXx3QnaRM4hxqiaU/RPbk6nRNbFbXU34mn3uqXJMZjlc0gEtcQS3gru6qUNb5TgQR2+nPsue9plc70htmyein6bntllLZdO6NwsPaRS8s9jo5HNIogr0+q3RtIArFE/NcXxKP1NkHajS6/Hf05/LP2xRu2PDuoK7mnlBG5cELdojJtPG0dbW++dY+PrPD0+h1LW1uIr3Xc0mthA+MZ9141scm0OHPNdR7quHVO8wNkcSy69OSuclderH0Vupjc3/EGeqpfJFuvzQcUMry7NTpo2h3muDHsJaL69vmuTN4g/dgkBS+Ukj2E0kcLjteM9btczVSysi37xVltnAOV55/iTgPUT7IHV6nxefT6Rorc4NaB1vGUnC3qT09Z9kvDPvTz4jqBbWOqEHgkcu/svVuNODRknGENFpm6PTQ6eFoEUTA35/wDMq17SfbPelvHK9bVUkDHMAsgDmuqlNqmjjCvcy+VU/wBDTtGeOLRNZpow9xJAAAySuVO9rnuYYyI+h4K68/xCjZ5pUuYQ0mxZzxhc7G5XIY1jJA5pz8KtEUbnFzmh1jYQexSSRyu1VkUKNey0xsZJpoXfiwSehWZK3a+eeOeHf9N8RkhA/hH1Rn/Kf7Lmle3+2Gk83w9k7W26B2T/AJTz/ReIXp5ux5+plfbZNA0/CaVLtHI3jKo0/iIJA82v9YW+LVud+Hd/pyunlx8MZhe3kFLRHK6YnicdrsHsUTHFI0gVlNXHKpEYW5+hH4XUqnaR7fdXUUAkcEpxI9h5UMT2ctKVFXedu+NgcPcKp+l0eo+OKiO2FKtAYUyVZ1YyT+BQzWYdSWHs4WuXqfs5r2i49k3+k0u8CUzZXjgrP0jU+Svn3iWh8Q09iTTSj/2Erh7H7rcCLX2Eap/DgCOxVE+l8O1ba1GjidfXbSsmJetfJwCCrAL4X0Of7JeEaj/BdJAf8pv91zNR9hphZ0urjk7B4ooPItJBx2QOTR7LuzfZnX6aKbztI976Gx0fqC5EulmiFSRFpHcEKDKRjJwl9TOCRY+Vjhan6eQPezbbmizXZZ6JvoALtVX1Hwwti8P0cBNv8hmBnpytjiW/FkFZvBnGTwrRnNeSzPf0q7VtJjIq3c/JYbCR3GcHos0x3WP3VxhcyHaTbumVTJG7Zbzn2WK1GGVoAPT2CwakA1usjrXRdGZw2ltWspZbi4txwuOO0c2UtjhBieXXyCMhc/VtDY9jcWV1Q3ZdD81yvEZGs3YskYK3z7OvTg6kVMR2QjYHPxwjKN8p22QBytGnaGtsheh5b7OG01XQyRsY5skIkDiM3RFdkAOO3KFEu7IaAMfxb3M5GyrxXf5rNMNvBJaeCRz3Vzs4vjhUvbfzCgoKIBcaCbix3WvwjR/f/EYNN/8AtHgGv5ev6Wqsrv8A2R8G8zy9dOzdbv4IPQjr78Y+S9WdOySU+a/F0GLW3T+VCPu7QDHwAPyCzw6R/nOkfl5x7BcevNdJWWZrN5ZGSM8EdVQQ0CyR810ZdIQKc/GMAfmuVP5bpHfw/U303a49R15ug+ME2FzNb4dHP6to8zvXPsuqGu2i0kgoElYls8x09+3zzUxmLUSMIqnVSqXo/tHog7/1EY9Qw6l5xe3jr7R4++frUV+i1B0upbKOBg/LqqQ0kYCC2w9p4Xq2TadkjrJeDQ+RXcbK52x7XElvItfPNB4hNppIm+YfJBy08ZOV7bSarzIHFgF1dNPK49c4683XY8M1rpHSRTEF7SQD7K7WbZonMa6j26rjsDjKS5po5JGCMf7Lfp9T/DFEEtdtv5dVnf01n7LHH5bA57axYHOe6omly44vqVolmBN3dYWDUTW4h1Nrr7KNRh1ji8AA0P6LmakMadzbsjK06idos7rJXK1mo2tcfbCk9t3xHK1Tt+ocelpWNLjQykOST3K0aZ219gA/Nen08l81dp4ySA0ZPF8J3xm2tr1gHcKyMlWmSMxMZtFMcMg9Oo/3RDH+mRji4EmPeDx6T/RQYi0DPunLsc5TzxOa1jnu/iSm6J6EA3f1WYuxaod54rCLbkkZv3FjNrSR0baqsVzlNLLIGCB4rYb91B7SXQjTtDNAGxxtjs2LLs9StEWkLiC4Oc8ctBwDyP8Ansufo9cJtPDMGh0jo9rsdev7fqrtJrg/fGAfN27cmrPdcq6xuOoiY64aDnjc5jsUB/davDPDovKMz2kvc7DSm0eibqI43TiwBRFdguu2Jga2mjazIsKSLaGwURVDoscpa1xoUbq1rkr3IOFmmbuoVfUpUjj6mFz2TtDv8XaMjIonA/50XOlDYtPZJrj3K6mshErR/E2ljS4dTeKC4+p8wRSRWZHOLXAAfmubrKxaxwfRA54pcnxMgeX3za2B+6Vr+G3VH2WfxuZss0YjYGhrasDldePbHd8MAa0E9ey0xUwPYRZcCLB4KzRhbGsFLq4r4NVPpaLdrgTgEg5H/AklkY9z5CxzJXuyGfCBX90obZvr0TiRgfG2RtMF7i34ioK3uBZTizvQ6Dt/zuqpSGx45PQJtW2JleTIZARm21tVEkpfmgLzhMa0m4E+oL0n2H0zZPGTORYgjLr7E4H7lebsG7FAlet+ww2Rat2AXkNvtQv+qnXiE819Ajd6LAJU1EZljLWu2u6FZdM8+d6jisZW5tACuApPJfFSu6R5w6m3i8dU931SuFtICIyPAw4tLbHXlZZHWX2TVKyTeyQto0c2qnNbtqyOq52ukVSEhrcWCNuVGt2toCq6JbO3eR6uyYn+GDnceQsxXP8AGoxN4XqWOdtBjJv5L5w7B21kdQvpPiePD9TYseU7A+S+bPILjt+Hou3x+nPt9Es0M4TxyyRuDmPc0jqCuZHqyOcrQzUtPK9DzukNdqB8T94/zC1fH4gRy2v9JXNZK0qwU5B24Nfv41DR7SY/VbGat1WWbx3YbXmQCmY57MtJHyUw2vUN1ML+TR91DFFJkV9F50auYcu3DsRauj1tVYLT3aUw12naQfhNKl+keMjKzxeIHpJ9HBaWa6xloP8ApNqeV8KDE9py1LkfNb26qF+Ca+afZFJ2KaY5lZRpbX6RpHpOVS7TPGQLVTGfhM1zrADiCiWOHIQpBa3UPFZz1CZz45fTNExwODubapDchFx3OOKHZMXVGo8J8M1LvXDse0EBzHVXRcnUfYnRSC9NO9v+V3X6rvAHdYNEIWQT7ilMXVfhWi1Gg0LdPMWyFrjtcziibTS2ZAfKNWQ6+qta994Kcah45orN5a+yvlpo/Tss8kO+9xI+RW3zYj8TK+ShZC8UHlqzeWp04uphO7ColNBdufQvkb/DkYfmuXqfC9W3IYXD2XK81156lcfVPDPqvO65+6RxecAcLua+KeOy+KQV3aV5fWlzpHfqtccnfXhnYNzyOLK2AdFkjFELY03RC7POIAH1RrCNYu+vFKfhOa+SiqnCspC3APVW0Tz+aV+RY+SDIRleq+wmlD9VqdQCPNijpoI/mPP/ADuvNbfUV7f/APR5Ex0OtfdvtraPbKlWPYMLZYztusZukX7ImF7iA0DqjsHl7eB7JJ2Olha0gCyC4ErKsepm2sD2gW4WAT0XJ1MLYAH7bPJPuV1pNO1zt0hJebAB6BZnRO8inuvddUOp6rl1NdebjnN3BpLheTwUpzybC0BuwODhwVXM2m2AuVjtK4/idFpFXeF5PV6Z41DvSGhx9I4wvWa0b3OHTovP+INc6dtdLXX4vDHyTY5wiLfjP0CRwDXYyFpeMUc3m6WavVQyvS81Q0Tjhb9B4hqdJgW5hFUfml0uifIzfwzIvnNXwm8g2Wt9RqwQFmrPDsQ/aFwpsjBRwQro/tBQDaFdl52Vr2y7XtLXdiKSBpLqwMdSsXl0nf8Ar0zvGS8GjXyVEviJfycrz297VPPep9Kv3jqS6kFuVy9TMZXV0CRzy5dXwj7O63xSpGs8uHrI7j6d1qSTyz11evDksALhfHVWxAgtPIviryvb6f7LaPRtcX7pnEEEu4+gS/cNBC7azTAHiws35ZCfHa87DpHta91xyRuoOAu2t5se6XXvZHEYY2SNr1WRhxNZXoDoog3+FujLjdXyVxfE/DtVCZJIhvY8ZHJCc/JKt+OxyWuj3fxC4girHP0VJcpIx0R2vBB5SldnGoT2wp1tBRB0PDdVIyU+s0BYs8LuaabfMyU1uvJC8qx7mOBB4Xa0UrfS6+ei59x04e90Mttq7Hdbw52z00fcrz2h1A8oZXRi1UbBtNn6rm3Y6J9TQO/VUykigBZKqjmceS0dqUcXWSXAtz9E0xjnLfU92X4thGS0XkLi64BpkeS8BxLwXDjIof1XYlc1pc45cR0/57rj+IylzPLcMnJN8D5LDccXbtbsuwOMdVztZ6pSBwMLozFjHO2k10s5C5k8pkff0HyXXj2x3fAQNytLAWnuOqrgYCOa911IfC59RozqWbQLw0nLu9BbtxyktYo43yPDWCyboKmQFr3sdy00fmuk3wnXbgWxgOGR6lj1Wh1cfmSzRuu7JrqU+0X61jc4tusd1W95ebPJNlFxIBBFKolVBcMDsvQ/ZbXFkr9OeK3D815z5rT4fqPu2sjk6XR+RU6mxri/yfTNNrPUBf1XXgna5oHSl4mKYlzS19FdrT6ugATa4c9f6798f49FuZgX7BK54aATi1kh1DXD39kJNQLrot/Zx+pZnCS8muqofJ/DzyBwhI/cb4SE5IGXAXS5brphJS4NxwTWOUHyNsAG3AUUvnNZTnC7BFfMLJLN5dnfVmqRVHjk5j8N1BHOwjPyXz+16j7TaojRthBoyHI6/wDOF5YL0cTw4/J7erbdJhIRyqhYTbu67a4NMchVzZiDysQcQnDiclEdBmpctDNS0jK5QeR1TiUqjrtex3UJqHdctsldVY2d7ch1oOiAeiYPcFiZrK+JquZqWO6ojYJ5BXrJHY5V7dWQctH/ALTSxteHDBtMOUHRj15H43D5i1qi1xeMbXfI5XF+RQO7Br6hMNr0A1UTvjFfMJgIX5BaVwGTvaPS4j6q9uqddua13vwf0Uxddh2mafhNKp+mfmqKyR60Dq9v6haI9bf42O+eCnlfAyRvJJ2kFVlp6rU3VNI9TSPflOJIn9Qpow1Si2ugY/jHyVbtKehtNGZSrrorTA8dEjmluCMqgCxwSEwmkb1SoImrfvBcKewOHuFl1Hh/hWrv7xooie+2ldjaBVEdUKUxdcqb7HeETZhMkJ9nWFzpfsNI0k6fVseOgc2l6XqnDnDhxTF14fUfZXxODiHzB/kNrmTaHUwEiWCRh92r6c2aRvW/mm8/cKkY1w9xamLr5OWuAog2qntN33Nr6nPofDdV/jaSO+4bSwT/AGU8Knvyy+M9KPCGvnBDaOaPAHdez/8A0eainavTYGBIO/Y/0R1H2EPOm1bXezhSfwHwPxTwXxhsr42v08gMcjmm6B4/WlK1HsqScjNXwUXbmgFua6KNO9vG3uOqyrPtAe41k9bWTUgiiBddVulZbq3Oz0HRUSxktc0UDwLWK3HKAbI4kH8lXOC1pWwaYRA+yxzPDuM1i1zsdZXF11h9ig0Dr1K4GsNl1ZsLu+IuGcrga1p5BoD9Vfjh36ZN7WtN9FVEwut1YTbRM8iw2gTnqtUMewNsci16XmMwbG4PCsillglEsbtrx15QGLCFe+OFBrbp59bMzVny5HF4bteaBIHH/O6ynRyh8kW2nyxl23sA7/Yqxsz42xFsgIaXHZ2JFWfnaePVO3TyTv8AUGW0keouvDQegq/yUXWHVHzXPc4Br89e1LHS16ii9zmlxB6nv1SaXTP1WpjgibukkcGtHuVR3Psl9nf+qaj7xqARpYjn/Oe3919FELIYgxjQ1rRQaBQAS+EaCPw/w6HSxj0sbV1knqfqtMo4oX3WL5WVxtTqWsdVY6rnSxCXXiS6DhZAwev+y6M8bXTPZR2ux9OVh1WnvViPcXRmP00MtPX59Vy9usuKpJHS6djmQ+oGjXYD/wAlVNjbLucPxCiFq8iaIubHIXuLdoZXF4x+Y/JKL4ILSOlUsdxvivOeJeGNldu2gO7hebmiMUhbzRq17zVsJGK5yvMeK6Ml++Jtm8hdPi7/AFWPk4/cccCyhwVdDQcb5VkjGGOgBYza9GuGMq06fUFlNJwOFQGk8BaGaN5cGk04mq91KR3NJ4gGgNccLoDxJoIo/Neabp5Q57Y7kLOQ1p47qN1DwO46Fcry7TqPZw69r3NcHVWFt+8tLDRsXza8LFq3Nr1dbWpviTqrcT8lm8r4ek1MrfNYWnA56rneI7W3KwA9Xe2VzX6x7ju3fRZpNW4gtLjXYJOV3C6mXe9xrL846KeHeF6jxCciJlMHqL3YAC2+B+FS+K6g7aEbCN7j+G7/ALL3Wm0DY42iJoAADAOgri+61uemL5cjR/Z7S6RgMlSP6kj+i2O04FbGgAdKXREMm529vXm7UdDQHSjz3XGy10lkcmWCjdrJIadQ56rsTR2zeOOi5spBYWYbR4AWMblc/VeGQaoDexpNfEvJ+I+HzaGTbILafhcOF7hjSKJ+E4Vet0jNVA5j22Ct8fJZfLPfEr58ot3iPhx0IB8wOBNVWViAsr17ry2WV2/D9ZuiaC71tC68OswPUvJwny3WOStLNTIyQHddH81w6+O74enn5pmV7LT+KMDg3dRC1P8AEI3Gt1OXi4pPNL3by05IA79ls8ySfe4MO6MU4tNhT6VPvzXrDOHcOGelpZJGm3ABz2VfTC8rDqpAfS8tzXyV0etmsEyHd3tZnOe1v/jvPlDoXUdwFBpGaWWWYsg2v24zdZC5x1fJAo9unC5XiPiZLHMYbJG0m1vnlm3GTxjU/eNc6nbms9II/VYggiF3cPb0jNRG4c0rAQeFw9ydsj28OKxPkdr8H+O0B2RBorlM1kzTzfzWiPxAfjb+S394534eo6G68IrMzVQv4dR91cDfBB+S1LK53mz2s3FOHlVA90w9uFphaJeicPoqiioCQiNjJSOHK6PVPHJ/NYA6uqcPpB1Y9U1wyKKtbM3uuQH3wcqzecWqOsC05TBctkxH4lezUO7oN2UR7hZm6m6wr2zNOVBaC5ptjq+SduqkHxU75hVNLXBNtBVGlmr/AMpafYq9mtPBd+YXO2kIgkdMKYrrM1gP4b+RVnnxu+IV8wuL5lJ2zuFepTDXY2RPuqyk+6t6Fc9s57NPywrW6usW4fqmU1e/TvacZCrILeWkJ2awH8bT88K4TtdyPyynkZRm6UqlrDoT2CBhY4YNJoyo7z2+qtOlcB6XWq3xyjll12QIopdfEC0+6lIIHEH4iFaJpBXqVVJgEXV4nd1aD8k7ZmGybBWcIrOLrRvY/h6pk03mZDwkIQojOQp9ZWvtYSTRy7R170uZrdNOB/hO/JdgSPH4kw1D+oBWb8etT5MfP9a1zHODm0uH4g6xgr6090Eo/iwNd8wsM/gXg2rH8TSsaT1bhJzi9fJ9nyeNjSyyTusAD2/5S2sAoZugvdTfYfwx7t0E0kZ5AuwsUv2H1DC50Goif2abC2w8qSK+qjaFg/O129R9l/E4DnT+YO7Da58uh1UJJmgkZ0y0qDHVuSPqtgcdp9QvvSucwtd260qnNJ5QUubZwu59i9N532ihLm2Imuf+mP3C4hHIruF6j7APDPGZY/54Tz7EJVfQhwqp2ksO00U4JxdcZQcN1WMBZVjdA2NxkoFob1VD4WOLXZqsAjhdAgHn8lS8Nzi75WLG5WGVo+LiQOvd39iFlnbG6Zz2N2k4K2TgGrHB6LJI0e659OnLBqPgd0C4msYHe1ldjVuwWt5XI1RoHqsc+3W+nnNRGY5C7qSbCr3A97WnXinA9SVVDDJsM7apucr2R477WwMAaDRMdgvAya6rTKySKZxjjJDLFnPez+qr0zx5oIeIh1sW0jnP5IiR+6T1lweSbI5yiElkcHnbbCash2eOMIaeY6aVkjA01yCOnFJgyzXfulDAHkOuhzWUAe/z3+lgDnuJoBUkljiL4V7t0bXRSNLXtO71Xg1xSzvy4kCgVF0TK44tXaaJ887Y2NLnPNADklUOBdkZx0HC9f8AYTw0maTxCRuI/THY5J5P/O6l8LK9R4V4PD4bpRp46Mjjukf3/wDC6McW3eTQF2FZELIsZA6KwtBBB4WMLVFDccKqRwaQCQPmtWzKrfCHGymLKxyRFzbwL6LmzwAvc0M9NZPRdmQBjTf691hmbbsE89AuXUdOenJ2uMbWuFbXbkSbIFe9q97KcRj5Kp7S0Ahc8ddcfxjTtkgcC1pcbA9l5F0Pkvcx5G8dshe08QYTXbleO1TduqkAz6l6fivhx+WftWE7QCQgSXOLjyrWjhdXAzRg10ytujmihil8wEPNbcWR/m/RZQ0UCUHDae/uVMXWw66F+olpmwOshw6/RZ3zeXK5xFN/CRkH6rM8F54A+WFU5ztuwk0OhU+sWdU2o10jwWt9IWTlWEWhRac4K1JiW2lATN5Qz9UwpVF9lG0A9qJc0Lg92jdpgoNpGFDQ91FlMCmbI9p9LilAvhGqTy14rQzWys67vmtDPEQSNzPyK59WjSv3sYvx8V12ayJ/4q+avbJuGCCFwUWvLchxHyW58t/bl1/zS+nfuzwpS47NZM38Vj3WhniRxvjv5Lc+SVx6/wCfqenS6pwXDrSwx+IQOqyW/MLRHPG/4Hh3yK39pXG8We4vBIKcPpUghMCFWcaGSkK5kt9Vj46UiHKo3CQjglWt1Lh1tc7eVYyQdUHTbqhiwrmzsd1pcsXy0gpvMLcEUUw11baeQhsaVzmTEcFXMnObcmK1bSOHJx0FWTys7dQDyrGytJ5pBc5hFkZaDVqNeW9UgeCOcI4NeyC9sr+9pxMRyPyWYCuCnBKg1t1X+Zw+atbqT3af0WCx1wpfYpg6XnNPxs/qp/Bd2C54eRwVYJXd7+amK1/d2HhyH3YgYNqhso7fkrBqB3I/VPIjont6WkJI5CuGo9wU3nsPxNRWbeFN1jlaCIH8gBD7tGTbXIKFFe7TY9JyqjDK38N/JEV0oiQ4ctIQsKifJFsjwfiQ5RAUFrdRIOTaPnhwp7GuCqQKYupLpPD9QP4ulj/+NLDN9mfCJ+Guj/0uW7KlKYv2efn+w0Tgfu+sIPZ4tN4L9mdb4T4vDqS+OSMW1205oj/wu+LHBIVjXvH4lMX7LrO9274cUi3LQCb9yFWJX+xR87+Zn5LP1a0Xtxf4vZUSW3p7LR5kZvNJTG13wyfms3mtTqOdI5u27sFY9QfQdhF9CurJoXmyxwPssWo0E4bhl12XLrmunPUcHWPzXBvC5U+0udRx7rr6iPUxybn6d3sHNNLka1gjftbeBWU55bvTi60F07f2WnVM2abYxu0OokVwPZVOY6bUED8Is2r9TqY36IQuvzmkAGuQu8efpkY2m/NWtB5rlI0EAAC1oGG81jCrKsgG8YSFuLvKsOS4t7qECib/ACRFere2WeSQbqebO82b6k/VI55EZjsbccUfdO5noLjXNcqpwJOeSitej0/m74YwJHEUaPteF73wZrNP4RpRE0tDmAlp/mNLxGjMUGqjEMoIPqLi2ti+hxRl80TjlrWDgLn17dI6cBtpP0VyrhaGsod7PzT3+q1GL7RAi0UpJA6e6gzzxbgSDmv/AAs3k05wJs9Ct0rRQPKrIG3ss3l0lctzG3TmgLPO0AknhdN0LRZr3XP1hG0kD2WLzkbl2uTrRURK8PqJN+qe9o61lex8Vm8rSSP7NNBeKAyt/FGflv6O0K+NuFWwdVoZiuq7OCBrgLHHZQGzluU4LXbbBbhAloF8OGFFUSDr0Wd/JWlx7ZVTstyMoKSpM8SODq6AfkEXBIqFpEYUKlIh1Elogrnj0/aHtTPdLuCO5TF2HDiOqJkdxaS0bRdMHuHBTCV3JVXCKYHdK4ihhLukHW0LUJTC1dDMQ4+YMK4Sxu9liu1LT6wnyWNbnMPBVbbBscqi6U3+5Vxm9a2N1mojNNld8uVfH4tK3D2Nd+i5m83yp5i1LYxZzXfh8ahdiRr2/qtbNZDIR5cjSe1ry4ceRyl8x9/EtTusX449iH2Ed+F5OPVzxfBI4fVa4/F9Q34g1/zFFa+zF+P/AB6MOrgqwSWKc5cKLxqN3xscw+2QtcfiWmkNCZoJ6Ox+6usXmumH9k4efmsjZAQCMjuCnEirONjZVY2Rp5wse+wmBvqqjXvN8qwTPHVYQ5wTiQoOg3UHFq1s4JHRc0Se6sbKmLrpiVpHNpgWlc0PVjZCOCphrfQPVTZ2KyNncOtqxs6Lq+nBG+6QTDurRI0joopfqpZHBTek9FCwdCgglcOcoib2SFh7paI6INA1JHBcFY3Vnu0/NYlExNdIakHlt/JHfC7kV9FzciuinmPGA4phrpeTC/4TR9ilOlP4XrEJXAZAKsbqSP5h8imVV5gePdLscOQo3V/5x9QrW6i+gI9ioKCK6qBaTJG742/mFNsLhQIHyTRQEVb93busOPyUMJHugQIpjGRSgYSoobVCxvZPtIQKiq6I4cUd8g/EjSCuGj5zvxNDgqZodHqBU+lY75hWUgmGubJ9m/BpXFzYfLceS1xC52p+w+klO6HVOaf8zQV6GkQAAphrxs32J18eYZIZfqQsM/2d8ThbbtLIaPLc/svoILxw5MJZB2KLr5dJpZYvS+N7TwbaQqXNyR2GV9XdI14qWJrvmLWWfw3wvUipdJH8w2kHy1zTttJtv5r6NN9k/Cpr8t0kXydf7rnaj7DWSYNY09g5lf1RXj9HP92lc66a5pacL6P4T4jB4hFI/TSGXa/a7915TUfYzxSInYxkjeha5afszpvEPCPEnt1MEkUMraJIxY4Wep+2pXu4wWtF1dZA7pvMFgd1l+8itxNKs6ttnI7LOr9dbI3EkjaQPdM4WQVlZq2DlyuEjS0G79yhlOeAFQ8nadg9R4TmVVOka082VFhZMNyuVqSzYQCtep1LDbS7jsvMeN+MQ6W42+qQ/hClm+Gpc8uP9otWJZBpmO+E2+v2XGEVgIgbpC42bNklW7eOi6yZMcurt0GMoBXfhHQJav590eW5Rk4NtsjKUkgBGue/ZKbJwcoqv8RtVOqzSvJ9Js5VTmirCCl3JzaRWPGLSFULSiKlIhVFEVl1QBSkVFBFMqIoBlSyioi6llHkKVQtA4CLpgc1afaCqA4g4REhCZVnU/awMsqPjrhIJCiZMJ5T+OEdgEpQmedyCrCxnBSkem1GnlQEgBRq3YUg3hS3DqnJFAIfqtM4DCU7+iVnwlF+WAqftqejRyvYf4b3N/0mlri8U1jP+4Hj/OLWEIgpth9ZfbtQ+OubiWH6sK3ReL6SSgXlh/zCl5q1LV+9S/FP09jHqGPFse149jasEoxheLDi11gkHuCtMXiGri+GYkDo7K1+SMX4L+nrg9p9k/TFLzMfjUo/xY2u92mlri8cgPx7mH3C1Ooxfj6jv76ARElcLnRa7TzVskaT81obK2sEFa1zsrY2VOJVjbIK5Th/YojYJE4eehWQPsJg5BtbK8DnCtbqODg10OLWAPIHcJhJamLroiZpGQQe6O8Vd0sI1BDdvumEoLRnN5UxdbbB7FQsB6LH5lJxKejkw1eY66obXKsTO65TCbuFU8HpyGURK3vSa7RSUiLTU0qbB0KgAc9vDimE7+tH6Jdh7qbXILhqK/CfoVa3VN/mI+YWXIRBwcD5pitzdQD1BTiUdQsFD2Txi3ABTFdAG0KCRpIaTar8xygu2goGMFJ5qIlQQxpCwqzeFNzeuEFOwqV7K+weqBbaCkoK3YhsRFdKUn2KbCik2jspRHBKfaeyFIIHSDh1/NN5r+rQUqii6JMTvjiH5Kl+j0ct4LT7GlYopkqzqxld4Ow/4WocPnlKNDrYvglY8fktgA6YRBcOHFT6Rv8AJWGQ66MeqAu/05WHU+IPiB8yNzfmF3RK8dkTLuFPYHDtyn1PyPnfif2hedzNOzJ5cf6Lzjy97y95Jc42SV9dm0HhmpzNo4ie+2iufN9k/BZvhY+M92v/ALqyYl6180YFaPde3n+wsRH/AKfV17PC5832L8Rj9URik+TqKrLzg44so9APddKbwDxLTk79LJjq0WqJ9DqdPFFJJC5okuifZBkPfqVXRHHKsfH865Caro0gpLST2SOADfdXEGyeEr2jmlBleDVcqulpLbFqN05kcBVFVVDYnPaS0WBylXT8pkMWxtnGT7rBIyiSOEGfKIU2lSisOgqWplQICjVpbUtAaUtC1EBQdwpahQKooMpqVQFEVCgVRNSCICZqVEIsGgp8kVEULwg51iuiY3SRC1AmCARHsiCpZQURdHcQpvKBSnn2TE+1PvyjvSYRTFnVPYVsepmZ8Erx9VQoh9v9b2eK6pn/AHN3zC1xeOvb/iRg+4K4qgWtrNy/p6eHxzTuPqJaffhbotfDJlsgPyK8WoMGwc+y19mLxP094zUjurfOBql4WPWaiL4JXfU2tcXjWpYfUGu/RX7Rn6V7IPB6pw4LzEH2hZY8xrm+/K6MPjGmk4mF9irrH1rr7kwf2WOPVMeMEFXNlBPZVMaN5BTCRUBwPVNXZEXbkwkI4WcWmtwwUVpbM5P5xHuVlDjypuNqGtjZ7NBpJPQJmTtd1WPcER7FF10A8HqCnAaei54cmDyOCQpi627WlXaeLJNrFHM8uaLvPVdOEiqqqUqi8ENpVEHsrHStvKgIPBUVSVKV220CwKoqSuJBHICtLFW5mb3fRArZfULIzf0VnnV2VZjtpOcd0u2jRFINAmB7pvMBVAA4F8ogKDRuCmFR1UJcCMorQpXcKlr3Jg89kFm1pSlg7oCRHzB0z8kClhCBYU+9vuEQW9HAqCra4IZWndhI4A9EVQirNoKUtVQhSkBWbCgWHsgrAI4JTCSQcOUIIQQ041DxyAUHyRSDbLC1w9wClUpF1ml8K8JnHr0zW32wsU32S8Ol/wAKWSPsLsLq0htChrzc/wBiZCbh1THezhS52o+yfiUfEXmD/IQvbW4cOKYTSDraGvmk/hOthNP08jfm00iyFzALYR9F9MGpP4mgqp8ejm/xdPGf/amLr5lPbbBF2sTm3YX06bwHwjU3/CLCf5XLnz/YrRvzBqns9nC0NfNgQpeUNqm1YdTilKCWipRRdQ0hSlFDKMjt91K7qZQyqCgVMogIBSZSlEAUpFRAKUpMggFKDClKIDf5KWCUFAi6jz0CUI0iESpSiNKIAoigQgCCPCNKsgoEaRAJRUUU4UUEUpRFBFFEUUFKRUQCkeBwoirph45pYzbJHNPsVuh8Y1cWHODx2K5yNptT6yvQwfaFpxNG4Hu3K3weM6STiYNP+bC8hurojuWvtWbxHvY5w4BzXAjmwbVom918+ZI5huNzmHu00tUXi+uioCdzh2eNyv2YvD3YlB5oo2DVLyUP2lmb/i6djvdpIXRg+0eieP4hki/1Mv8AZa2M3mu9tHNotHOVgg1+mnoRamNxPTdlaw4hExaLRv2VYcmD6QadKA6Uey6jcMJWHQtsb/otz8MAWasV2paiiA3Sge7uULrogimMpaPVSO9vFKl5BcGWbPQC8JGBu70PLgORfCYa1W3bV/mlxdBwKQmlnkP8SxyFF/TaGeyJbeeFmjnIDd1g+ytM5sBvqKIcsrgoFpvhBs1/E0fRPvb3pFLR7KWrAWnhwR2oKSQOb+izNa5z/Tdk91tkbTSeFWyPbHfU4+iBdwAoEk9yoHXyEfLKXYeyCxtk4NdVPMLTlyOWMoiiclVkWgtEgKawVlGCjZHVBpwiCsokcEd6DSarhDY09FR5h7pvNKBzG3ulMdKCW+iYPaRRQVliBCcsB4P6pSw91UIoUS1yFFAKUpGkQ1QJtUojgpiEKQfHKURUpcnoClEaQVAKiKlIFUTIIgUjgKUpSCKI0ggiiilKqiCKCIiiihPsgCKiFWiDSiACKCIoUjSKCiKlIgKUooglJmnb7pfkiCEE+alKKIp2EAZQdRKVFBKUpRGkApRGlEApQI0ogCNqUoglo3aFKUgKiCKoiiiCIN9wtEGu1enI8nUSsrgBxr8lnCirOO1B9pdfHQk8qYd3No/mF2/BvGm+J6tumdB5biCdwdYwvFhen+xEW/xV7zkMj/Uub/Yq6lke+02mMbA3oOSrJgb4VsQ9PzQfyprOeGZQrRQ7WhsaR7q6mM6itMI6FK5haCSQABZPZUZ3u2vuywgYdVgoRspzfU07W16evzQY2U5BOSSXXbaTxsBBeW0ScHi0Q+KrhZS0k2OpV8x2sJ9lni3OJp1ACyT0UW/4fIwVaKptcpBuP8j/AJHKLJQH05tdERc0Vf7pjwMUp6TkFS7RQpM3HBQRsNBJ4QIHvdOyMSbm5JrsrHS1ihQSwNAdM+qoBoFcJSo0JmDeQtLWVk5WJ4tq2tO5jT3CBXNJSFvsreizOeSSQSPkiGdGCEvl+6gkcOTaYPvogrMTgcZU2nsrgWoiiMFXRmKC0llpDEOyamKbpQOKcxobEAD0xkLas8oeWbHZJJ8Z5VFzZAeybcDysmFLI4KI3CRnX6JMUaWXzHdU3m90VcQe6UhyTzfdHffUIj44EVFFyelFFKUQRCkaU+qAKIqIAoEVEAURQQRRRRAFE1IUqgIEpqQIQDBUUpGrVQFEaUpAEbUQQS0VEEEURIIxwgoJSiiiAqKIIoo2ltS0DhGkoRQFRRH6qAKKUj0VAUpRFAFEVEApRFRAKQpMgqAjaiirItXsvsFFcuqk6DaP3XjgvffYKIDw+WTq+WvoAP7olewZ8KR3xFWD4VW7lGancqdECOe6AtENeFn8QY6XQaiNhAc9hbk0Mq+1n10T59I5kbGvcS07XGgaIOfZBbG2EtDo2xkd21lW7QefyXIkh1flzsGiZG2QAtLJQAx4v1dPb8l1hYrcbIGSixyfE9YzTuY1zCQ8nIPav7pY9TAzTsfIaZPdA4OCsXjpuaFt8Bx/M/7JhodXqtFpw2NpYwOLTuomysfH1bHL5Or97I6PlxOoxy0XC2h3ZHUMcBGDlwGSPnhczUaPXPEIdp3DymBg2m7rqpJq53+KGt8bXPa3Y7kcBavWeUl/TrxtcGDkdVY0K6A72OvoaT7G9k562a7WYoTtvlWeWCj5QVTFQtsAv4nmyqitMzSSK6KgtKLVbhYWuD/AZ8lmLStOnFQtCCSGmFZsq+f4Vn4RBKmFLUu0DDPCdowqx81YGuIwgBx7KBzh1UIcOQULQAyG8gFTe08ikrkEFm9jc7qKrOeCCjIW00VxyqqVQ5Z7JSwdkLI6lTe5UTYENhTb+4RBBQVFhSkLRVjlDYe1ppj4/SlL28/2Dl/7OqjPs9pC5+o+xXiMeW+U8f5X/wB1ydteXUpdib7N+KQ5OjkI7gX+ywS6HUxH+JC9n+ppCLrNSlKwxuHRJR7FF0KUpHKiICFJqQQBRNSFIoKJqQpES1LUpRURBFRAqiZSkQqiNKKgUojShCAKKUjSgDyXGzylTUpSAKUpSNIoKZTBS0C7SVNhTWiEMLRCIwUylqBUUbQQHohaiiolo2gogKiCKAhQccIIoIQClRPCiAIWigtMmaLIX0n7FRlngkRqg9z3frX9F83Zyvqf2WiDPCtMATTYhQ+ZJJ/M/ojNd3oqyOysPCru0ShVoFMaSlEHlZNf5RiYyXzCHPFMjvc8izX6fotVfmqNb5YET5S9gY6xI0fAarPsbQc10Wl1Qfp2v1mmduaw73Oq8GuSLpdVrfLjI3vfVm3HKyOhi+9lh1ZImlEvlNAJsVWe3pC2v/w3/JTr0s9vLeNOvWtH8sY/cq/yn+I6XTv0kg3xM8t8e6jg8rJ4w6/EHjs1o/RYmmjYJB6Uufx+OXl+XvPkruabReJslbufIxgPqPmYrr1Wd0o1HjJkYbaZhRHWjysbJZ3tEZlkcDgAuJXd0fgzYiyR8h8wZocBXrzMjXHmzHT05DYie5tXA2qGRGM3dhXjhXiZzj027TBMEoRzu4xXK0RXKav2WR05actsLTN+JY3N5WdURq4ic21bdNIySP0O3AGsLkSsp2F0/D2bNIy+Xeoqc9W3DMXSi2qhwCundtjPc4WIyuY7OQt6mLNoRDFX5w7LRCPMbYKamFZHZWlraCDWbcpkXEVbms7Z9kxNpatBW6IH4bB91SW0aOFrqslVH1S39VUUyAF1N4SEK056IEKsqqQIVpAQ2oKw1M1uU+2kjngcZQNW1K57WXusewGVzvE9Xq9LCXaPTmVx5eRYaPl1WfwGSfVRTy6hznOc8HPy6Kab5el5N5SGMOcSRaz6h088UkWmeGmhcjTkG8gJm6prXeTJ/jtb0OD9VlvFrnMZTB8RNJi134jaqj1DJGgtpxAyR0VOp15hvdDJQoenP6IJqfDdLMLfpYXXySwLC/7O+ETA7tMGEclpIXTEp253AVZHUK3G2yKDsUUHmpvsV4fL6opZGD5grBN9hCT/AAdY3/3MXstg5GAESDXpOegTF18/m+xPiLf8MxSD2d/dc+f7MeKwk7tI811bRX0mpzK8enYL2kHN+4TiR45bjkm1D7Pks3h2rgJEmnkZ82lZzG5vIIK+yNcHZwR7quXR6WYVLpoXj3YEX7Pj20qEEL6rL9nPCJTTtI1pP8pIWKb7FeGPP8N8sfsHWhr5sovdTfYRpsw6v/5NXOn+xOuYSI5In9eaRdeWUq125fst4rFf/pXPHdpBWCbwvWQX5mnkb82oax0pSsMLwaLSPogWFUIom2kIFAqCZRAqiZSkCqKFRFRRRGkAUUUQT6IoIi0ERQCiCKKKIIohYUtBCihaKCIofNFAFBlFFAFEaUpAOqFJqUAC0yLOe6+v+DR+VoIo6xG0MvvQon87XyjRxGXUxMAsucBX1X2HStDYGBvAaKRm+1r/AIVWrH8KsIlE/JBRQIiDglVTxOnAaZXMjPxBvLvr0+it6LJJNqJNU/T6YRt8toc98lnm6AA+SAaTQs0Uh+6hrIX5dGe9cg/RaZTUTlkdNq4WOlkbBNCBZMRIcB1NHlaZiHQ2DYdVFZ7/AK1rn28n4kd/iM5GfVX5ALO2NxPC9H4ZpGnU6jUyNBc57g0HoL5XU8mNzgXMaSOCRws8zw8/Xw/bq1wfDtD5QEsg9Z4HZd2MhzWkdlRPp9hDm/D+ytgw1adueZzMi+sIBS8IcqqcJXOImY3oQf6It7rG/UNHiWniY4nd5lg9CP8AhRY0zDlZXCgtcvVZXhYqsxYZJAwfiNLrgAAAcBYdJHc+7o0X/wA/Vb05i1m1Ry1v1WSX4lq1GZfoskhspRXa1aSTa6uhWPqrYjRCzKOss8jXRyiRpO08i1ew2wFQgEUV0qI0hwscIqoAxnHCsa7cElCSGhnhUNka4OLXDmueqvmFhc6EAFx67+PoU3ziNVKFIHZymDrC0yBQ4VOp12l00hZLIA+idoOcC/6LkTfaKI4GmkLOvqARLZHVl1DWte6yQ0ZoXS4jvtCGyO3aVxb0JNH8qVkX2j0raaYJIx7UVpb4t4dqaa6RovpIEZ3fSlv2j0u2zDMD2x/daPBt0p1Op8vy455NzW/TJWmPSaJ4Ekengd2c1oIWnivZRZKznVSNhe+QW19fAPhB4uvmszRu1cOndK4xGIve8ijn/wAXa5UWsk1Ebmap27TljgHg7SaHKkniUeqdA4N2iI01gJOOln27eyy7yO5DI2PcxjnCIN3B5FkjpXuU2tgc+QTB/lhoIcbN/wDlcDRzRyaojTuI00bblko+nkkjsBx0XRdroAHfd3O073sAAAzR4PuTahjbteIGjMsgAMgxfHCLZnmbd5hcQ5zTGGfD7nsuF/1Z+kbG2WAucHkbt9PAHJPRbvDvEPOdJq3ucA6On02zzQr3Qx2Gagv2bWHYSbJxWa/orgQwEvHw5x0XFbrYmxxyM3NcGgOYBe0AkWunDMdRDdtaXAYu7B6/utM2LdwewuZyMKtr2zN/hncOCa96KyTa2DRsaySSnZBYMnHKZ+thdJGxj3Nja4Dc0AA445U0xpI25Au8YRZJv9AIJqysLJpRPIJpIywkbWsz6awPnx+qtln051LBI5tRgHcDkHt+hVMbQBE18slnqVYQxzg8C74P9VTBqI9RHvjcCyrPyTOkEUe2vUBgD9AiGcaoE2q9/q9PKyyyOlbsw1j2kmQnp2HzVfh+okdpWul27x6D9OpTTHQFg3Qb3Tj1NG/OORxaziUsAMhppBdfSsf3VjH1VG2ngoA/S6WYVJp4nj/MwFYp/s94VPYdpGNPdmCuhuzgYRq1cTXAn+x3hjx6DLGfYgrBL9hYyCYdWfk5i9aWuH4rU9QGKUXXg5vsRrR/hyRP+tLl637OeI6JpdJpyWfzNyF9PeXXhoAH6qt1SfE0gfJF18eLaS0ve/ab7Owywu1mlYGyDLwOCvCPbRIRqXSUVKUpHhFBRTKgKCKIqIAojSiAWomQpAFPZGkUApSgipSIFBGlKUpFQC0CCE4tAglArU1KAUogiFoqAIgdEQiiFR0PA2eb4tpWkY8wE12GT+y+tsFBfMfsjEZfHtPQvbbj+XP6r6e0UFWP2V54SjmimelRmopXdQEjqoeUAOVzdUYma50g8RGml2hpaQKPa7XRPssgfqtUZHROhjja9zAHMLiaNEnOEFTIGO8Pj0kGujMe0tkcKJcD2zjqtepqKBrRgDA+gVWnjjlkkj1Glg82Iiy1oINiwQknm82UkcDAUs2YsuU2kfTyD1W8LmxD+IF0WnAUio4BzSFRGaAWhUtaiGvm0WpDl236lWgIGauZqnO/6z4dvaGn+IMG+i6YXI8RaR4x4bJuDhZaP7pWo6kvVZZnCONz3cBa5BdrjavUCfWMgZmNjgCe5vK59XFk11dCxzYA5/xv9R9uwWhRRdIjNO3+LfcLO+O8hatSRQA5VHIKzVZHNLSnYFaGB42uSbHMNH8+6xfCt+nNxD2Vqx6eUMsO4K0iZh/F+i6TqYh0KS+Y3uiZAO6vhBdW0krlkVp3PsipB+3+616qYiOm4vlUaezBJ+L1A19P+fkp7p+gBKawPkkBwmBW2HL0fhkT5Zp9YwySOkdQfxV4PuugdLpOPu0P/wDjCdREkjgzafQ6TxWSPWQNGn1ADoncBh6jC0T/AGc0UmYXyRXkUdwXQ1eki10Bhnbg8OHLSuJ908X8LsaZ5lhvFeqvp0UZskA+C+IaBxk0M++jdNxfzBwV1fC/EHawPjnj8rUR1ubxY7rls8b8TB2u0zHO92EFdDwqLVyauXXaxoY58fltYBWLtEnvw+fs1jg8OeA+jdHgrS/xHfl7Qa4FALl0jay9boRawNje1z3tDqO1pwT7qzTa2Pz3GXcWkYF/la5ZQBKI9N4hq49RoYPKZ8Fh73fESSa+lBZ9HJGY5ANQ6F3YdetriedJxuwj5mBf5pi69PC6HT+XJqneY2SOnE5roMf8yV2NDFJrNJHONcNkT6c34QB3/LovDfen+XsLrFg5/wCe6sg1bmOPqIBFGimI9rDLpR4jJJNqGSw+XZJy7PUY7mqVAm0utDdTM4QlpdsANkEcX+S8h95LSWxkgHuVpZ4k+OF0ThuZJXHSimD1Oh8S00QLXzyudI42/GDVAj2Gf0VkrtFp/B5pYJre5uxoaav5/Q/qvMQ6+GJ11udkG8rUNbp3aWMSNO9put3pJPWvlX5Kp+3a0HiM+r2QFlNLWtGym0PkecrZPqBp5HGaMTzMB8wbqbmhee98LyL9U4v8yNuynbmY4yi/xF8nmve71SkBw5+qVcewZrBG9jXBuGegk9eKr6FZpXTCWOeZ7IvLaSARybvhecfrBIxkcbGsYwh7Tyd4FEk/nhaGavWQO8p0+4Mtrm3uA/p3UMegMj3StMBE4kpkjJMbP9rv8l04XMdE3a4Flmq9sLxel1cvmSOfTw/BDutnp2XY0+sMLmMZua1z6L3C8nJA6mh+ySpeXfAo0w2exVrTmiFyJdf5MW/yHbbLSSfU5tAn36q2DVvdqS035bwCzHT/AMq6xjoyvEYHrazcaG7r7KrSalupga9pBPDq4BSF7ZDsLmuF8H6f3SaaOCJ72wNAIIBI980qNQMomdYj8nbg2d1pgUA6/kjfPVEDY12Dlp5BXyr7QaUaLxnVQN4a+x8jkL6uDZoL5f8Aat/mfaLWm79e38gAo1HFpSkUaRotKJiEKRQtS0f1UQAlC02FKCCKKIoAoipSICgCNZTNdsvFoERQyplAQVLQz1UygawhfsgMoqiWhalooJaIQATNGVUep+wgrxCeYi9sYYK7ucP7L6IOF4n7AxenUPA/E0X8gf7r2yjJH8peAfdM45SlVkEaUUQRcx7tHqXvdDHqHv3U5+ntuR3NgLpOcGtLnGgMk9ly5dRA+RjxptVG6X4Jo20XYvi7OB1CC5tabSODIXxPkd+N+5x9ybPRUtrGUPO82iZvODcB+2v07qxgDqUqrYRbrtbGlZom1a0tGEBPBS/CCatEoPNUPdQLHg5ySrbSNA3KxFS6BPPyXC1bmn7QaSJgxGQOePZd3NenlcSUGX7Uxiq8toP6H+6VY6evm8mA7T63Yb7e64bWbcg0e66Osd5srj0GAs4YvP3d6dOfEdtsgdG1/RwBVb5+wKTRnfpGt6s9P/Poleu++HMC8k5TBoOdyrQsrIuDAOqO1pFKoOKZr1RY2MI7AkL6FtUY5zipkXVgakkdStGMdSkkjPa1cRkkduFJtOBslBNHFH81Z93LuiUMMbJr4oX8uqnPtVAN1+aNqtpFBG7XVzWXY91Gm6CrRbygtHFKw8lVxn1C+6sAG0IBWLCiaqQrHsg+WtbC+T1NDQeySXTWSWABo6k8p4dgrewG+6s8jc0gYHuVzd2MaWQ2Npxz7JJIHsNUVvEPlU67PNK8kvDvSCXda4V1HHDT2KhjcBZbhdJ2mJ+MgAIuhAZt8zdfKajmhjncBAsLTTuVq2EAO/D0CchvBb6hyrq4xs6oOdmrNLd5G+LfhvYKgw7/AFAJozh5HCtbNkbyasX8lYNNbm2KaeqMumadu13JrhVCfenlvNGsoCfKL9M5hPXNCuqpLDdUg16bVCOQONEDoVsh12mb6XRbupJOCuOWFpzhDk0EzTXodNrYY3yS7mg36WDPutEer0zmAvsyPsvceAbsV9B+q8026Cbe4Grws41r1E+rj8zyo5PPkBvzLOc5IHHflO3VvbNGAZmDcPW8ncb/AEXlmSvjG4Eg9Cr3ax76a9+4jg9kxNevdqHtaQxpDmijukzRcLP/ADon0Wp8hoEk4IJom+TtH/heTj8RfE4PAt4IduPPyCtj17HzPkmw2R5e4MGe+OyHivZt8UhIaWP3Nfwe+a/urzrXteHGvLOKAs2vGDW75GusNxwD1WyHxfypdjiKJNnnpX5JqXmPXx6ixuAXzDx1/meOa57ctM76/Nez0firJaYHEu5Xida1z9bM8NO10jiPzVZjGAQUQe6ctI6IUq0G5C0VKUC2pwiQpSAWpfspSiolhS1FMBAbUUFFGgoBallTCiCWpaJaQgglqI17oKiUgR7ooIiKfVRRUQWnbylCdnKI+hfYGIt8MmkP45cfQBeqXn/sVEWeBRkn4nEj816BRCHBSHumKVVkOLRUUQVzvjZDI+U/ww0l19qyuW4sbBo3u1ksBYXGLzI7dVVVew6+62+JsEuhfCSR5npsdOqzaKGYulnfOx+pLdjHFlNa2+3uitkGjhbp2tB8wG3+YeXEmyf1SGExP28t6FaNLCNNpooGuLgxobZ6qx7dza/JQVM6BWhI0dU4UE/dVSG5AOwVyqDT5zi76IHaK+acJRgplVCQgMcXO2ijbu3uuHHIB9q3W/JFf/UUF3Hlvlu3t3NrIAux8l5HUzCLxl07BTY5QQOMArPTXLuvbTi3saShium/xnEcHI/JKFxs8rF+hwXs75r/AJ9FJPiQ0+Jh74RmFSFdJ6Skq1HENUDtpVZO5/siC6y0OHek7GFNDRNHgJwDnpaCACucHqrBGfwuCUBm1rasAUmjDWusBWBmx0PUbINgqxTos73nzOcDha9DQqdQ2o5HjPpuu9Kxj7GeUJrMLwDR2nPZUcUE9ceyYOpV3tJF7s890bVZW7lA5VAo2g1Rn1tzWQrov8NvyWEPrPZbYz2NjNFEPSNKJkHywM/iAkGlcLpbPIYfZIdMPNpp9FWSVy12rIHHeGgc8q80OuFoGiHIe2zwCcqp8LmSOa8ZGFUUvFs9Iu1VsIoOC2tjkA2+W5vawoYXH4ggwGLyyLPJ4CABBtzDV89F0fKwKq/dB8G6g7hF1l8ljqyQ09whJC1luY8ba4Wt0WCAqDo3mMgvyTaGgDvi3bRXRUAtJDSPqtojLGtYLFAUALymj0m6y9oCIxOa3YXG+wCy7m2ceroFv1DQz0AOJJoBZfLfTmlgvkE8qjPJA97+PyVmm0we8gHYR3OVHvlB2ZvoArdILaTy/mlQX6dr79O1wwAAqvurgCCL7ELpQkuZ6o6B60mDA6QgPFfyqGuU7TEV1QdAWi6XYMUbh0KUxU7ix+yo45jJFA57KMjIvv2XW8htk1yg6JgztpNHLo+ZZH0QO8OO6/ZdB8I3AhgI7pnx20Ettw4Kis2ndM3MbyCOFbECxtOYCSbJKUzeSQ3Z8yr2bH+oZRmq5dnlktg3OVToYZIC4McyTgNK1OcGkA8nAVcm+Bode6zVKop/6Z6RZz1Vb/Dj0JWuHUecSMilfvIQ2uQ7QSDjKrdppGD4V2XkubTcHuoS0jjKGuEYnA/CUhFdF3XMjIyFnfAx8zQ4ERgEkjuhrk0ouq3R6dxI3FtcE9VQzSRyzGON9noThVdYQjSv1emOmkLCbI5pUIqUFKUtG0AI90C2k3KCIgCle6gKNoBSFJsqKhaUTKcIgdU7QgFZHzQVH1D7LsdH4RAzGxsbaPc9f7fRdg8LP4fG2HQaeNvDY2j9FoKyn6IbSkJjzSBKrJThQfomKHQIMPibiGxdrKr0j/VY6qzxTb5MZd/Ng/RZdMad8lFdcG06qjdbVYgHVRQhSkUR2QItEI0gAR6qIWgjiQLaL+fbqvEa2UnxDUZseYc/Ve1kaH0C8tO4EbTnGV4PUP3aqVwxb3HPzXPv03w9R4RqRrND5Tjc0Ir5t6K8LzOg1T9JqWTMOW8juOoXrWNZJ/Ea5ux2QbWZ/KF8BEDvafdDUv8A4xA6K4uijFulaK7lZWyMe8uFuJNrXqIAa5xT7Ws+I59k+xzm80PZVmIg0oIZOjBQ7qyIl3JtUFpBVsPCk2qvcMKA0lLiQlyV0xnVhl2hUGS3Wg8kcqm8oNbH2n83mN4sFporIx1K1nrc0E1zn6IOXgccdLUBUk3B5Dm7T1CVaZPam5Iiga6Ku081SBpPpOPl7rOUEHVZIHK4FcmOQt6rXHOK5VR4UuLeHGkwmc33W06Z0kZGwWCSVQIGkjFdVxdyDUOGS0Wm++ODx6QOt9URAHPxwFH6Yk21Eama+nh5dZAoXlO/xL02IYpHHFEUud5Eg/Cp5bh0VG/RxRGR0mrG9xNgMNNH0W90GgkbYc9h/NcEF7epCeOaTjd+aI6Euhi2l0czXdQDhZYoJ53/AMOMkNq74Q85wNdUzNW4GqIVFz4TE4hzSHVdUkIDqOc5CePWPGNxCs+8g80fmERlfGHNIqieCsv3Cn7g68LredEW5YCVWJdP+MEdz2QcqTTm6DbBwU509hpw2uwyV0w2CQAQygu/FYwP7phoS69r2n9FRzWPkcCGRHaDQpZ2eWNUXbqPZdN+jkDC1mKzub3WLV6WVsYLWOfJ+I1ygcfCMAdcKWVn0sOp3EybgBiitANnbRtBU8SF4DOO6ai1o3ZKcjbymoVwgqkIFe6BFDJpWOLRQKzTxulAaCA3uVBink3zUCCAeVr01mIeih0PdVx6J4ma4Ebb5W1rNo5wqVWWCw6s91RHI90u1zLF4JWsZ6oHtSrKsDaTTaQKchZNbq26cADLjwFRdYDg3qeAjV+64b9XK5+8uN9Cni1s8Zw8q4OwRhLttNp9bDrmbfLEU4HQ2H/2R2qCluQbFZ6ogUcClYW2lrKIqk07ZmmzR7rmSROjeWkLsBq2aZrSyntBvuFcXceZUC9WdDpZfjgYfelW/wAH0bh6WuafYph9nmVCF3neARkksmIHYhUv8Amr0ysPzwi7HGoKFq6T/BNYzhgcPYrPJ4fq2fFp5PyUXWSkaTuiez4muHzCWqVQKUpFRBACtOgAOshvjeP3WcLp/Z9hk8Z0rWgE77APcAkfqFUr6rGAGAAUK47IlEcIOWQqiih+Enn2VQtE4/VRyJPsh7dERj8TYH6NxP4SHf0/qudpiQ7ldqVgfC9n8zSFwojRUV2oHekWrwsumdcfutQQFDqmURS9EwQIRCCFBMhSCuQgV6bOSD2IC+fuNvceSTa+gTbvJftF+g8c3WF8/og556rl8npvhbEuhoxgrnRml0tIfSuUarW0ZWzTrM3K26dltW+Z5ZrZEcJnAWkaCAmLuLXZgwa11WAe6UsawY4RbTRjCjjhMCY6KdRj5oFLzd90ELbVLmEK/PPfNhGrN8G7CDLwrInAys3ZFppYryAqG7mzMoWdwx3UVm1DC2ZwsHOK7dP0VK0ayvPPIJyQVnWkFRBQYQElBRTqgKIdSCiC3X6XyopHEbm5+EU4kjj2z/VZfDdBGdKZZaNu2t+QH/lbBqC3SyfeHVRcQG0bcD1+v7KuPXnWODdNFVC3PdkjuB2XJ08pL4e2UMcwNr5UKVLvD2Alrf0W5kLpCwxve1jPSy7s1yT9SpqI5WtZIGuDvUQ1wFDF/nhEc0+FOF06we6rd4cReb9guox8kTmRTNeHEAuI4aevz4/VanRB04EcYNuO49R1NoPNHROA9TUh0ovDbXo5NgotYHNJIBBvPQLHDGREN0IjNhpd0Pumq4pg9RNZR+7Wdx5XofujHV6ckWkd4eLJqvZVHn5IHbhXVAwOaF3X6AkqqXRFzfThXUcXy3AHlUyxF7CDx1XaOjeB8KqdpjeWIa50DXRklvB6LQJnAWtH3f2pQ6bCCpk5odCrWagtyClMBHCQw7UFkWp82y+JoF4FZ+qNRPy6MNfXAPCyx/xMswmLZGmyUU88Efl3tc55NNAHVUM07i1u8+qsjsrN8nXKgeQCSERRLpnEE1upIzRzbNzhXcDotYlAoq0TGj6sVlBgdAT6fxAWqAJo/wDFAonHddYSY6FAsjeRvY11cWqOeGdQle0g4C6RjZwG0Ej4W8hVnHOe0taSvMzyOlme9xskr2h024C8Lzvi/hE2kkL2t3RONgjotQcocJmoAHsrGMeThpKuh9M4snY9pogruRuD22sWl8OlLdz/AE30XRj0/lR7W5WbQu1DarthDc8obLyiKqV7CGuq+EmG5PTKrYTuCsK6DSS0EYKsAcSM0FTEcK9vZaQ5NNJCMZ3BCsGsHujG2sXdYUFoCYJQmQHY13xNB+YtVP8AD9JL8enjP0WhqZoQc2TwHw9/ERaf8ris8n2Y0zv8OaRvzAK7gCICGvMSfZeUf4eoa72LaW37M+FzaPx+Pzmh21jnNIN9h/Vduld4W1rvFnuvLIqr5n/YoR3UCigVlql/VTsigqgIEInCCIgzS8/IPKnez+VxC9AuH4m0s1zz0cA4Irbo3gtW9pwuPo31hdaJ1sCgsA5NoqKIqIUpWRlFAB80VEEFOrkMEL599CNhJFXa8LK8yTyPdy9xcT817PxbYPD5zySzbV9yvGOw4rl8jfCNW/SuoLA1a9MbwuTddKNy6ejeCKXKjGFt0hIeunLFdhrRSV7K4TRG2pncLswovCre8XSEz6BpZfO9WeFnRpLiEzSCARxayma+qjJQMJo1gVVcIjk0qmOs2rWcqhx8N9uizaqOmBww5pGVsrCya07YH9kpGHXFx1BDsluL4vr/AFWdavEgW6gHeC1wtovhZBlWAlQKKVlAVAooghU6KLLq9V5I2My8/opbiya6DWwtdhm4vdl5Ao5uj/zomkhjkcI7bEze63MG26+fzXPjmDneskM7LWJpJAGtk9POeVz10zGnROAeWN9QDrBOFpmYXdHlrTbWtqllZKGOsfT2UOoc7a4j1MsA3hVlZpmOa3a5wfvv1XlpHb5K/SRN0zfJjva8l1k2QVhfJHKIy+Opm0ASOlgpmyz0LMbmuxQPSuqaYupjn/dw4Nawhxr8J7+9pp2tmmDPMDY2DdfJJFf7KmIsLHM30TQoAYRgYY5CWHe4kkFxxdqGNH3ZxnjeQcOrJvFf3VtMdOGt/wBRJ69KU+8HY5zGF5b04s+ySSdj/Q5zWPIIs5I/4VpDuYyFgB3uHAPJJSSRbXNcXsYwXYPX5KhurdBC02XN6l/NLm+J+KUIZAA95IqPdhpvkj2QdYta6F0gbirA6lI6IbA7YTfRZNJqxqIXh0b3Psvz8I7Clvc9pYADufZyAWkFBSdOxxArkXwkdpPWCKDQDf8Az/nK1Rvkc4PbT4i433A9vqi4SOlIoBuQTyK/5+yYOc3TtlY18QsO7/ull0RNj8NLbogxsskTXFx5PFNrA+d0rwGOc5gNlvKDhjRNFFjKIHytVTQAMcH228AgdV2p4IWPbM9xafhFHlUTyBkDnQgySX6A0dScfTuoscp0Ib8WKSmEHPRdPTReZEI5rkNkk1/z3V50jawMIOF933uoY+aTyaFXz3XUjYySV5OGl/ls7GrN2idNES5rXAuBojsVRynwEj0nKQse0dV1fuzgXNAtwo17Kt+mcTZaiOcHSAY6Kea8ji8rZJEWfhwqGRyt1TmllRVdnqb6KgCZw+JtJvOY4U4YPQq8xkuvbg9Uhgs3wiMTtBoZTuMDLPbCsj0cEQqONoHsFoOnu6OOyDoXDr0VFZhBxSrbpjZJdfsrwZAGg3VdDhEkjgKDM6E5pJ93dfGFtDg7ltUg05twIaeFUcrVtMTKPLjX0/5SoZyFp8Ufv1DQOA1ZmZW56RqjzWaC1xlYod1erv0WhsnFZBxhVGkC04GeVWCGt3E0BySrGkqAxknkVlWpADSerxaB2ZThK1tDBVgRBTUoAnAQANWjwZrfvmrcOQGNP6n+qRgyFd4K5jjrCCC7zyPya1RZ7dRAooFRqlu1CopdBVAKCJ7qUgHC5fjbPXE/uC38v/K6td1i8Vj36QuAvYQf6IOfpC0OGLXXi4wuJpjtd7Lsad1tAUGkJkrUyKiiiiCIAiyOyZRBz/GHBuhkOwXgAkcryEoyvU+PukboZLdH5ZIq73WvLnIXPtvlUCtGmdT1nyCrI3bXBcW3XidhbdL8a50LsBbtM+pAt8sV2oeE8ppqSEgtCM/+GSuzDnTuu1he6ir53USsMj8rl1W4s80jqrI5LKx7k8TvUFmVcdqDLFdGcqjSn+GrQaNrtHNpBwsevxC4hXiQLNrzemcVb6Iy+JlrpY3FrmvIN326LOAr9e5xED3tG9zeR1GFQ0OOUnooqdU4GEpaAqAgmAVGqnbp23y48BS3CeSavU+Sym5kPA7e6518l5tx6pTIXuJJtx5KIaV5+utr0c84u+46tjjTS4DseVdGNQP+29o911m2Bk5TWQBQsFem8xxndYmv20HOFq4AkYK0bGuGWiyo2JoN1SfVPsxkSBxogpTK9jqALfkum3SMf6i3PdR2kbwRfuVn6NTtxnzlrhWH91r084jc02brNutXP8KYHbmVfvhZz4VqW2Wua481an1sa+0rb5u0Fwd0VbfVG0tFucbIccnHCrjh1LRUjB9CrHVGy3hXGGNrZ5S87jHK51PZmqz168oOhjY6N/kukmfbDQsDva0DXR+Zt3bSOhHIT+cJ8xnNccYTGtPp4ngv2RgAAAEYB9lmL5Y5YorkLzLYDRYAzee/K0RanzW7MtLcWr4nbRznv1TE3EYHMY5ocd0jqGxtgAWPyV/3dhZt2E4F+/sqfM2uttZ5Nqxsz6zg9kRk0r2adzA2miQknOKH+5Wpk73PcGNbsyG0Ks9/3VJY7eNhAaKrHFJtMGiRzmkE1Q9ief6INIA1DS1zbaQWm8Wqn6OMlg3bKaWBodyP+UnDn+q3NIoUAM2kHmOLQ5wI5ca57KC2NjogyOra0YPt2SyRxtkbKd1tBaAOEzXjO08HN/JVyPc7dHsa8ngHivdVFcml08tl/q5AAPFilh8Nj+7yPZNC8uJsWL+VLVDD5O98ge4RusNB5OLWvzmyeU5jDUl9KIwiqtVE8x/wQQ51WQMgLnauaeAwsogvBDiRfXB+a7Q3uid5ZAeMC+LWYCVk5GoYJTQLXtbxmqUwlZRJenikkhLN7g03VC+SrDp45BdBy0azSunYGsILCRQFY90NBoxBALbRIzYo3ZJ/f9FRjGnIJDm/ioVnHcpHaO8iwVvje5+pmi2UGVThkfL5p3NrkIjlnSuAwl+7FzvU3FVQXT2kvHa8rPLO2PVxwBhc92aHQd0GA6byW7GCmgVQSeXQHppdSSSFj2xlwL3GgByi6EdlUclzM0BmugQZCHOcKNVldQ6dtihlSTT1DK/gtYf2QeM1Z36l596/LCWPGEC4PcXdzasbS6MrmDGFfExrGgAKlgWhgQXNyFY0Wq2q1oHKgek7W1SUZIVrQgcDCZv6IDOOisaAEBAT0gEwRBAV/gbG/cfOwXSSSOv/ANx/sFQXNaxzncAEla/BIxH4NpALzE1xvuRZ/dSrG5LaY8JLRqoh80eVDhEBMfdD3Smn7m5FEWePdAR2CWVgliew4DhSZTog80LikLXiiDRC6elmFDss3isVah0jeDys+mlcxwDsNddH5LO61Y9CxwPVWAgjCxaeRhAs2aWndarKxRAFFFRCkTwgg432oxoIh/8A3R+xXmwbXqPHmGXSMb5e9u66uj1XlWFc+mojwgx2E5ylqlzsbjfp5KYCr2SnlYIHdFoBU0x2dDrJC8MAtdg+pmRyF5SKUx5aaK7nhutdqI9knxD8XddeOt8MWMesoOK5r3LXrpf4hC573WVz69tQ1qyE+sKgK6HDgpFdnTuptLQHArnxyUFc2RdpXNpKzax+2Bw7hWCRZtebhKX0Q2ot8enaTYZGD9SFWBilbMS7yZKHqibdJFqJS0oRaYDugQqM+qmGmj3Hk/CO6408jnl8rzZWvxokSxC8USubI/8Ahkc2uPyXzjv8c8JE8UFtiIcFy2AhaoJCFyda9OBYyOeiYYcmAoKUva8QgXVGlYB3SAKxpoILWOpqm44KQXXKjigcHcaVgI4A4VDD1RDiT2CC+m8pJIWSx5AI5FhAOJVxNMHyRHNk8P05smP1dwVQ3RbX/wAKRzPfldF+VWBRTI19qoZBMwAfw3e/Fq0RSUdzKN9DauanCfVNYjopPMDuQDaIinaKoX1NnK6bCNqg2uGDazi/Zz42yNFPyfZEMDXOIbVmzXVdDY3slMTSmGsEkzWYBG+rpTzzva3uCT7LRNpfMaQ3aT1sJINE6OwS09j1UxdhW7Qza4bupvqknc8EPY4A8cWT7LT5BNpTA6xyKTDSaeYuaA/cHdbBVoe/cB6dqXYRYKABCGknOoMv8JwHUf7qhkusZNVhwJO759VpddEHIPOaSNkcHhjGChyScqLqB80s0YO2GXkEGwR7j8lbHrLe+KVzY5G8E8FAgGryQbHsqZtOJ5t5xhEmNGp1zdOxznNBpwbz3RkMs7YnQnYwkOduwasLNJo2+SWl5LRbm30PVJppJB6pBIRjN4/JVc8OoY2lc9+u0keq8uRxa4Dlw96pPq3yTacsgZZOCTgBYtR4bJtc5knmOebkJGSelewKJG86aOd8c7WgFj9wPU4VjonZJyVV4dC/S6YRudfUDste7F2kSufq9OZIyfMcwgVTeUkhePCpgSd1UCfmuhMZPKcYmNdJ+EO4WHWmRvhbhLt30A7bxaSeT9PGnQvZgOBpONLIKxa2dVawLrjDI2GQfgKsayQH4HfkunDGTyFuii9lBw2gjkUna5ejZp2mraPyVo0OnPxQs/JB5wJ2OIGV3neF6Vxvy6+TikPhOnPV4+qmrjktcna6jyugfCG/hmP1bazarRu0zWvLw4E1x7f7IYrD0wdapTM5RCeKPLPC9Q4YPlu/Zd/SMMelhYeWsaD+S8341b9C3TtNOnlZGD83heoAoAdlKvKFIeU7koyMikWgoUVOfkgBFAKFRDn5qA2oUKUPFpSON41KY4gR1kz+RXND9wDg73pafHXnbE28EuJ/RcuCQRyAO+G8rj8V8MfJ8n1+TK7WjnttdQunFJdLz8btrrabC6Wmn4yuzft1mm6ThZopLC0NKBlAMqdEQisviEJm0coYP4gaSw+68I00V9FXiPHNL9z8Tka0VG/1t+vP6rNajO02oQkjcrRlc7GixktetQNrKRSujtwFLFjS5u5zg0ZJXYheNNp/8xHK58TBC3cfiVU+oLsWtc+Gb5TUS7nkqi7SOdaAcsqtHK0RA3ayNdblrhshWFamkq1pSMGE62wsD6VGsfcJTkrPqtzmBjBbnEAINrswaf8A/lBKPiAV07A1wjbkMAaPoFWBX0XSMpxhTbablToqOD43ZmhPTaf3XMcD9F2vGmh0kJqqBC5TgvP37ejj0RraVoai1thWEU0Uubdd+AyyaqQyUGxtDQ1rrG45N/IV+avAdZJOOgSiIQMqCNuTZBNfVDzXg06B/wAxRXveNaDdV1TtVA1DWk7w5td2mvzVjNRC802VhPa0RbaVxU3A9UDyimaUUoRQMX7BuouroOqtG90f8TDjmuyEJ6piiEdhIQndlKgI4pMQS2gaPdKEwOOyor1LqjaxslOPTurot0ens1YCGxu7dtF8WrMEUeFkO29o3Gz7KPG5pFkX1CHNI8hAQA0AAUApeVLSgV0QWAoqu8EgX7JrUXULQeiol0++iHuaR2Wi1CgxGGVptsgcOocFUPvYBJhidnFOokLoOCrDetZVw1lL+Ljkb9L/AGVmQ5pujfHdX7bATNFqYMry+76e3dH1Aer9VsDQOihaDyFFYWGwC0gC89U4NrQIIxwwDrgKGFvTCCnofZUat0jI2yRhrtrgSCatazEa9JyqfKLmmOZpJObAwgzR+Lx5Ekb2DNHB4R8VN+HS17H9UzdBCHbvUfYq/WwiTQysaMlpVhc/TybRlbtNpy6jS1aTwh4oyBdODRiMeqifZb1hlg0xxhbY4KVzWAcJlnVwGtpMoostSCoooigub4s7MTfmf2XTXH8VdepA6Nb+v/KViVjGU8fKQDqrIxlGGPxK5Nd4ZpwaLtU130AJXq15R4E/2r8Nj6RNe8/lQ/Wl6tK1yVxQRKAUEB5sY6e6hyFFECoAdExQCCIO+EooSConfJTr0s9vM+OuqeJtfgJ/Vctb/HH3rQP5WAf1XPvuuPH9Xi/6LvyVfBKW4J9K3xPLAHctPVcqyB7K+GYsFHhdZWvi+XPFeg00zCTcgAvHyW9k0eA125ecDnMc1xFB2RjldDTTjHdV63WkZ5223EAG6B5Vm4AXws0cm6lobwqHBXL8f8OOu0YdGLmjNt9x1C6gFIorwOo0UulihkcDtlZuBrg9QkY5e51UcL4XM1DA6InNjDfdcPV/ZxzfXo37x/K45/NYvK64wFrXpYwxpcfoqHwSwv2SxuYR0ITvn2tpYxTzynusjnWUHSFxSWpVPuVZcehR5RjjF8KKeEW4FdSEYCzwRVWFsaKC1Izaa6TWkUytIJdSt0MTn6oTVbIrJPvXH6rK+7XW08Zg0zY3fETud7HsrELJl5PdVkK4pDQF8DqtIQcV0RIQc2ijd8qjleMYMR9iuS8W5dfxurh6YK5NDd3Xm+T+z08f1WRhGX4cKApJnENXNp6tEcooEHGV9B4xAUcxrhTgD8wioiKXaaA/9sA924/ZL92rLJZW/wDvv91eUEFOyduBMHf6m/2Ra7UD/tMd8n0rFZHyigyYxRerTyNHcUUx1cQAvc2zXraR+6vI4URCHlCkyCAAJgpSKCJglHKZAQVSzUyGd0Rhy1ocSHXQJIH7K0CqCoEczWap9NMsnwAHAG2hf1sqUad3psikVzXaV2/a2NzQHRsa4OqmNyT+4QjfMWtj818W8ucwOBJPqND6D90HTukbWTUuZNqtPDdneZD2po/uQml1OyZrGtD7LQaOcmv90GqzfsiufJrtmllexrnSBrnVd7ckD6EhbmWGAONurJ91ASgoSoqIiMIKBA4KKrYA0UBSe1F0VELRUUUEVEVXHGGg3kk2npRRAKUpFREwEVFLQFRRRFRRRRBFw9e7drJCOlD9F215+d26d57uJ/VWJShXQN3PaPdUhatMKdfYWjDB4cBL9sp+0Omr6kg/1Xp15r7OAS/aHxibqwtjH6//APK9KlbnoDygogiIVAoDahUCgUOSfmiMFDNnsiqIq5j/AAnKwqrUf4f1WPk8c1rn28l4s6/EZieMAfkFjWrXN83xOYNzukofnSy3z7crnz6j53yee6dwHkkkkPNbMYOco8gUk5TtwRWVb6Znt6ZmjGo0cbPxMjGwn5LBBGWanaQQRyCu5pG7S9oBAbQHus/iUO14naOfS/8AoU+L+vl9ToY3ZC3RmwuTHOG8laotUC6gMLqw17S94O62DoO/zVqqZI13srLz7d0VCARRWF/m+Hu3AGTSHloyYvl3C3ooqiWGDWQje1sjDkH+y42q+zpNmCQHsHYXVfp3xHdpHBubMbvhd/ZMzVMJDJQYpP5X9fkeCpZo8bqfDtTpTUsTmjvyPzWcNK+guAcKIsHoVzdX4LpZwXRjypOhbx+SzeWteTZGSVtihCvk0EmmeGytrsRwUzW0FMNFjaCYupKXUFQ95OAiLzKAh5oOAs7GPkeGsaS48ABdfR+F+WWPnvdd0OiBNDEC/wAx9WPhb/VbnUS49SiNM2LLckmyTyp81tkhCrewOBa9u5jhTh7K0jKTkZFeyDj+Fap4lk8O1Lrn05LWOP42Dg/OqXSJ7crh/aOJ8Gs0+ug9LidpeOjhx+YsfRdPQaxmu0wlYNruHs/ld1HyRNZvGQTDG7sTa47CHSAXhemkjbIwte22nleY1GnfovEDHkscLaVx+Tn9vR8d8Ys46pZjuARcaF0q9wLh2XF1x7OkaUUX0HhZtbJLFpy+Fu54N13Ayf0TfeGAl/mN8uhtAFkki/2pW7P4m/ca2lu3os0eh+77Bpnhoa1zfULrcbsfkB9EVcJ43PLGvBIYHn2B4QMrBKyO7c8Fwrihysp00kdBjBJGJG+knJa1tAH65Vc8LnSHbG9m0Mjj2k0Ldbz/AM7IOirYh6lXy5XxigiLCUECiERKQpHO6qxV2jSKUjCgBoWmpSkACKHAsog2LqvmggThBE8IIEfrhKmUFboYn/FG0/MJDpIC9rwza5tEEEjgUP0V54UVGUaGIUGlzWgMG0HBDTYVz9RGxxDtwrrtNfmrFFBSJonOtkrC41gu6fJXAg8G/kg5rXCnNBHuLVf3WC7ETWnu3H7ILatRVHTj8Msrfk6/3UMcwHpnv/UwH9qQXIqgfeRyIn/Ilv8AdTzpR8Wnef8AS4FBfaIWf7ywfE2RvzYU7NRC7iVl9rUVcolbWSDdplGhS0d13jsmUQRRRRBEEVEEUUUQRRRRAj3BjHOPAFrz55zyu5rHbdLIf8tLhqxmiFq04/huPYLM0K3VSeR4XqH9o3H8gURj+xLvNj8QnIzJPZP6/wBV6dec+wrC3wR7iK3zOI/ID+i9GUvtqei2oogoiKWiggCnKIypfZUQ8qjU8N+au5WbWPDGlx4a0uP0C5fN/Rrj28bI8vke7u4n9VWSS6/akcgc9EKLHDc3pdHqP+AqT0+X1dtHKvgbcjaF2R+6zj2XT08Ij1GnaHtdueLI56J16a+Ob1Hp9Nw75q17GyMLHi2uFEKvTf4d8ZKss2bFCxRGbV+L+sfT79uNrdG/TuL2NLo+hvI+arhftec2LNfLou6c4IsLDqPDQ526Bwb1LTx9F0ZGJ+7g5C0xS2Q08rlBz4XbXgtI6LS2RsgCI6QKa1kinqmvPyK0NJ+aKsSPjZI3a9ocOxFpgiisw0pj/wACV8Y/lPqH5FH/ANUBVRO97ItaFEGJ0kz2bZtFuB6B4IVDtHE/jSzs9gW1+66iCmDku8JBdjcR/mICsi8KY0kv2C/5Bn8yukomCmLTxwCo2Ae/UouHKcpHGnAdTlEVuIo2fmkeK6pznlLgg5yDWURWeEvsncEhRWDxPTHWeHywjDzRZ/qGR+q8v4drnaHUt1DQdjxUjO4/uF7Whdrx3jOm+6+IvAFMk/iN+vI+h/cKMd+PL1LXMla18bg5jhYI4IWHxSDzYLA9TMgrl+BeIfd5fuspqF5uMn8Lu3yK6vi879LoHzsFuY5pruNwBH5FSzY3x1+3nXSkYPKrEpMiu8TEbXMngNwTDcw9u4WDzQ14NrzWPZLs19HCigwive8IIJj+SX5IFKCNqWgQRSF5c2ZwvoQCArg3Ut4dE4e4Lf7osCsVFJknB9UF/wCh4P70j94b+NkjD/ov9lakfIGEDqeERBq4D/3Wj5mla1zXCw4H5IAbh6gD80DpoCMxM+gpQWKKn7swfA+Rnyef6qeVMD6dQT/raCguItFU/wDqR/8Asnfm3+6ZjpS6nxbR3DrCKsaKABNnuiVAj1QVTyiGIyFpdXQc5RhlbKHbbBadrgeQVVq43zOgjaHBnmBz3DoBkfrSzTtMEzY4WyC3NcX5IcXOyT7gA8qDohwLi0HLeUSuadVNyJaH8WU2B8ANNC06V0r5ZDK74Q1u0Dh1An90GlRRShZNZPVBEUtooCooogiHA7oqKAoFjXCnNBHuEQiEVV91h6RtHywnZGGHBd8i4lOoooqKKIqKKKIIooogiiiiCKKKIMniRrSkd3ALkDldPxV1Mjb3JP8Az81zAqzTgUQqfH3+X9n565LSPzICuHK5/wBrn+X4MyO/8R7Qflk/0CsR1fsizZ9ndN77j/8AYrsFc/7Ox+X4BoW83C1355/qugVP21+iqIoIgoKXanVQS1FECqJSweKnbppz1ETv1C6HRczxdwbpJyeKA/Mhcfm9SNT1a8kme63UHEtAAF9P+G0SL4u+grlLWfdHyh22V0fDo61sI3Wcn8gVgY0udQXQ8JaDrG30af2U7ucuvwTe47k874fBdRN8D2xOIo8GkIdDq2sseJzFzmD42hwB7pvENPJqPB5oYWgyPZTR3Vmi10OqJjbujlZh8TxTm/RdOP6x9Dr2WGPxCOW5p4ZYqO7bHtccY60tjQQACbPcoODy9u0gN6901rTKnV6ZuoZRw8fCVxi50Ty04IOQu+CsfiGk8+nRj1gfQ/7orLDOH4K2xS8DouHbo3EcELXp9RnJQdpjsJ1jhm3BaWusIHzaKXcALRtFFRBAEG/ZAVFEEC3dpTynKRyiEJVd1jpdp3cKooiHrnHRVlM44SOOR2RQOAfcLkfaDT+boRMBb4Du+bT8X9D9F1STXdK9jZGOa8W0ggj2KJfLwk2wsAFg9V1R4kdb4BqoZjeohjuz+IAggrnanTnR6iTTvBPlmh7jof2WN7TtO1xBIINHoRRCy4Tr63Dt1AbpXwyl3lm3R0Lp3UfXCxtG1wLybKtddV0VUmACma6cfLZZH0R0s7Gv8vUbtjQQCz4nONNGf+ZV0uqeJZGxNaWxEh13gAWTfzxS1PjDhw3dyCRdHussGg2RuZK8O3N2nZY3Zsk55/uuzRGTzt1EYmYbDGiQMPpD3nA+g/dbCK4SDTMDw7c7EnmUTyaofolOrhDiHEtPHqaQEBINogWo2SN/wPa75FOAgZuE1oBLJIIonyOFhjS4gdaFqi0IeWzzN4b6u5NrLBC98McssrxO8BziDgXmgOwRHiMOdwe07wyqvJF1j2UGwJ1mlmLHwtaATK6smuhN/orIJvMfM0ChG/Zuvk0D/VBap0Qv1FtHAu6wpubuDbG4iwLzSIKKiKKCKiANk44UBUUUQAsY4Hc1pvuEpbtDnRMbvcbN4v5p1EFIlmHxac/Njgf3pQ6lg+Nkjfmwq5RBU3Uwu4lb8iaVoIIsEEexQLQ74mg/MKs6WA58poPcY/ZEXKKn7uAbZJK35Ov91PLmHwz3/qYD+1Iq5RU3qB+GN3yJCgmlHx6d3/tIKC9FUHUsb8Ye35sKds8TvhkYfqoq1RQEEYKijRWvDnOAu284ToUigiiiiCKKKIFAok90yiiCKKIIOZ4q65WN7Nv/AJ+SwhafEHXq3+wACzt4VYNGDuC4324k9Oli45dX0AXegbcjR7rzH2zdv8Zii/lYPzJP+y1PY9v4bH5Phulj/khY38gFe45RYNrGgdBSDuVhqhdKKHIU5RAa4Fxo3WCoQTVGkRQ4QKoiCIUKA9FxPHX/APpXgfikaP6/0XatcDx51QM95L/IH+64fL7kW+OLXJLH+Ud8Z9F5rjIVHHRO521jakJ3D1AdMpS4E+mw3sTdLVfLpmO2va45AXY0BDtdtaza2OLA+dLjsI3ey63gx3TTPqvSP3/2WPkv8Xp/5v7x6KP/AA2/JcR/3KfxnXO1DxujZGGOafU3BJqvmFv8VjEmiDHaeWdu4WyJ20rBp/EfDtA/yfuE+lkrdRhskd76rvz6eu+2rw3UamWaSJ4kfp2i453sLHE9j3+a6azaLxDTa7d92l3llbhRBFrSqgoUobHAvKiDNq9FFqmkkbZOjguM+GaBxL2kViyML0YRQcLTaiueVujnB6rQ/SQSfFE2/bCpPhwBuOQj2OUFgmFKxsre9LA/T6iN7qaXNvBHP5Kvz9pIeCCOhUHWDgeCiTa5zH23eHU3rlWN1Hug22p0WYTX80wlwguJVbnJDKKVbpggZzhWCqnO91W+dtYVDpr4UVa+QB1JS+wqdxJymHCIsanBXF8XHiEI+8aOd/lD442tBLfcYyFxj4nr3CxrJPpX9kZvUnt0PtRpdskWrZe138N3t1H9f0Xn9yv1Gr1Woj2T6mR7TRIJxhZcrNce7LfCFpdjqldGeKWrQzP0+qZJGwPe26aRYOCP6rqf9ZhONT4ZGT3GP6JITnXtKU6IoLs7BSBGE2ECMIqh+mhk+OJh+YQ+6R36TIz/AEvIWilFQAKAFk11KBAcC05BwQmKqfM1rwwZceigU6RpgdF5km0t2j1fCPZDT6LyZg/zLaC5wbtAyQBf0ApaW+6cBUZ5IPN1TZJY2vZHGQxvuSLP6LO3SuYyGN0Lywh5cGEUHuN2fpdFdGkVBzZJ3acAuc8NkmPpJo7Gtrr3IH5pWmVs7ZHTNe+MMiwAdznOBP5Clul0zJZPMLntO3adp5HZWCGIbajaNvGOEFeje+WN8r3BzXSO2UOGg0P2v6rQLVRb5EQbBFYB+EGko1Lh8enmb9L/AGUGlRU/eoR8Ti3/AFNI/dWMljk+B7XfI2gJVcU8cr5GMdb4zTh27KxxABJ4C5jd8M8ktFjJot8kn8tE/rRr6IOix7X3scHUaNG8plytPKdLpdLBFQNN3tIui43k/K1edc8NcSGfHtzY288+3GfdBuUQaSWgkUSLI7JkARQUQFRKXta5rSQHO4HdMgiKCKgKBY1wpzQR7hFRFV/dobsRtB9hSsAoV2RUUUVFFEVFFFEEUUUQRRRRBEEUDwg4Wqdu1EhP8xCQGkHnc4lFoWmGnSAmUHtleQ8aP3v7Wtj6ebHH+y9lox8R7NXidORqftkxwODq9wPsHWP2Vg+lJTymSkd1hqg03lQm0SgqgKfJQ8KIJ0U6KFHooB0K814+/Gnb7ud+y9K/0sd3pec8UYyTUxh5ADWZvnJXHvz1E+T/AOKuJndx9Ubyi4UEAtPmG6il3PBmj+Nivh9ui5OjjbI8NObwPmu34U1tzFl7TLtF80AFz+T+r2f8s/lrsPkZGAXva2+Nxpc9s0cvj42Oa/bp3NtpsXuBI/Klb4mNIIWu1kLZtp/hx1bnH2HVc6R+nEDWTeFanRwtO4SxCiw9ztyF6J6elv0mfGvEHCqDYm/Wif6rorJ4dptPp9PemcXtkO8yF24vPclalUFRRRQAccpkKU6oIEVFEESvY14p7Q4diEUUGV+ghc1waNhPVqpPhrh8E1+xC6CiKxN0LxzKPyUl0soYTG8OPbi1tURHnnamQv2kUeKSGZzuq3+K6Im9RFyMvHf3XLBo5wguDr6oh3RJLHtY2QOsO9qSteDSir25VjQkjyLAVjOQqixq4XjHgx9Wp0bbvMkYH6hd4DlOLBUSzXzw5KmyycgYsX19l0/Hxpv+okabDgP4tfDuvp791zHcLDzWZW7wQ7fF9LYo7qv5hdtviD3x+IieGOT7o70hzeRZXm9FMIdZDK6y1jwXVzS7Oo8Kl1BMuhmMkGo+KzR+q1HTn09FA2Z3hzfWfNkYSHE53EWl0srKuKJwldbXRXhpbyf1C1yQiU04U1vw0aIKX7pGK2bmUCCWnJBNmz7911dVf3qN0ZkBcAyHziCMEG6/ZODMIGWxrpSAXC6ANZSO0dtcxrmhj3NsV+FvDR/zqVZrGySaeRkY9TxtsHgHkoF08zpmNe6Mxtc0OFm7tXEKjVNkE2mbCxpId1PwjaRx7YWQSFlywyySBsrraTY2NBDifmR+oQdGkNrd27aN3F0qdI6WRpe+SN4LQfQcAlaUETA2kTtCBlFFEBUUUQKYwZGvs4FVeFaEqZQFKGMadwaAeLATKKAJSARRFj3RUVRXJp4ZMviYT3rKrdo4XN204A4PqOR2K0KEWKQVPnbG7a5knzawkfogNXp7oytaezsH9VcoaOCLHuig17X/AAua75FBttYTI4XySOAkOmgLr8mO++1NFCyFpbGCG9iSURglLnavS6khuwy7WG87SCOPc5T/AH55fK5oDo4nO30OGtHfuSt5aHDIFjg1wsmn0IjFSFjhtLTTKLr/AJs5RV8D5XA+awNOKpXBUtY3TRVGx7vYGz+qUatgI3MlZ84yoNKipbqoHVUrLPQmla1wcLaQR7IpkUEVGkUUUQRRRRBFFFEEUUUQBV6h23TyG6ppViz6923Rv96H6oOMeUWpTymb0WmG2E7NNI88AX+WV4P7MgyfaTSHrvJP5Fez8Rl+7+Bal90SxwH1FD915L7Gs3/aKF1fCHu/+pH9VZ6H0kpSiUp5WFooKAqXaoCiiBIuuvZARlNwlCiBZT/Dd8l5fxgg+IUThrWj+v8AVen1BqIryniZ3+JS2cWAfyAXDr+7Hz+PiZJdhjbtJ3dQqhdouG1xCC0+c6HhsbHSOHmuZJtJbXyXX8Hsw7jkulcSf6rzrN3I6dV6TwQf+kiP824/qf7Ln3fUe7/lvmr5Bfj8JePSNO7y7/m3C/rVLTDqGTzaiJoNwuDHXwbAP9Vz/FW6WXUQNm8ROkni9TQ1wHPXKbSQObp9R5HiDJJ537vOABrgcfIL0uyzwoeW7Wwx5ij1BDBeG2ASPoSV0Vn0OkZo9OImEuNlz3u5c48krQgiiinCglKKBRBFFEUEUQRQRRRRAGtDRQRUQQQ+687rY42ahxhyy+Oy6up1VksZx1PdY3U5rgQMoML5C8fCB7BVDDlY8Fp2lJVlRV8T3Dqr2O4WSMW+t+2+pV7DRq7VRrYbCXWmduhnOlzOGHZff+6EZVw+JQeBoFrSDuBzZ5VbuaXY8d0I0et8xgqGclw/yu6j+q5cjdpr9Vi+3l68XymlkZFqY3vbva1wJb3F8Lq6jx/UF7RBG2JjeG1d/NcmJximZIACWODgDxgrsnxqCT/G8Phf8hSsa5vh7OlEVF2dwpRMhSCvymhz3tFPfy4coMibFEI2j0gVlWlBBSWmOOoWNGeOAk82UGnQO+bSCr6QVFP3mMH1B7R3LSrWTxO+GRp+RTgYUdEx4p7Gn5hRB68oqn7rD+Fpb/pcQp5Dm/BO8DsaKC9QKjbqW8PjeOxaQj5szfigv/Q4H96RV6YLONQPxMkafdpP7IieOQBvnNGM5o/kVKNAUUBHQ2ioFKCJCCoiKCiCKIpSgKiiKCKKKIIEUoDt5JOOidQKWNd8TQfmFWdJpzzCz5gUrkUVVHC2NxLXPz0LiR+qtUUUaFRRRBFFFEEUUUQRRRRAFi8UNado7uW1czxh2Ym9Mk/8/NIlc8FWM5VTVdFlwVZZ/tRJ5X2fcLreWj9b/ouL9gmX4vI/o2F37hdD7cSFvh0EfQvH6NP91T/+j6K5tXJ/KxrfzJ/stfont7V3CRM7hVh1LK0yFII9MoicD2UQ+aPQnlFEcIKXjsp0QVaknyx815PVT+X4lO4jcN7sL1eo/D814qV++V7q+JxP6rz/AP3rl/03OIDnbnWTZKBQrqm9JBs0aNV36LbwLYnODDtdViiF6fwcVpdP/ov88ryjLwvX+GtqCIHpGB+i59f2j3f8s9qYoIdR43rzLEyTbHE0bgDWHFZtH4PoNRqdcX6doDJ9rdpLa9I4r5rsxwxxzSytbT5SC896FBCHTsh80ssea8vdfcr0uzJ4CC3wqIFxdl9EmzW4rorPoNN9z0UWn3btgq++VoAygBFGwM8JlEKzfVRRQRUREUUUQTqooogiiiiKiy6uam7Gn5rRI7ZG53YWuU+QuwTlEDlI4UU10lPqUFOoaCATlZ9tZWuduywcrKHdAUUGtJF9lY0kFX6Q7i6OgC4deqQwg7hZvpSqGErWN3PcGjuTSwarx1jGkaRnnOH4zho/utkuhi1UJimbuHI9lgk8AnjB+7SeZHyYzh30PBUrPVueHJ1mpn1jw/VSF1Za0YaPkFmeXbC2/Td17q6Vr4nmOZjo3/yvFFVOFHmwubzdW32mmaw6qISf4Ze0O+V5Xo/FNY7RajyWeHxyQtA2uLecLzkY3PArleqhi1rYxHB4hDM0DG4A4WuW+PTfpTTPOkErB6pS4uxtvAA+VLW3UsJcHAtc0gEEdSLA+ao1EDmw7Gulc11NNC9rfl17Kp/mtEbAAxzSZLIou6Dvn/Zdnd0WPbI3cw2OEUsLQyFjQ3YAPh7J0AQKYoUgQqBGlW6aNkgjJO41wCavi0Raoq2aiF4tsrCPmrEESh4c4hpukgnikc6MPp17e2U0UTIWbWD6nkoHCIOVFEUwRLWnkAoBMApRUdLATfltB7jH7KeRXwySN/8Adf7q5RRVHlzN4mB/1N/slvUtOWxvHcEhaEpVRR572n16eT5too/eoh8Rcz/U0hXIoK2TRPHoka75FPyldDG74o2H5hV/dYgfSHN/0uIQXIqgwP8AwaiQfOijWoaMPjf82lqC5FZzJOG+qC/9Lx/WkfvIFb45W/Nt/sgvRVIniP4wPnhWNe13wuBHsVAyKCKjQqKKIqKKKIIooogiiiiCKKKIAuN4u+9SB2aF2l57xF162Q+9fpSsSqWrTpxbwFkBFrbohcjUR5z7dTE6iCH+Vpd+Zr+i6v2CiDfDZ5ay6QNv5D/crzv2xm8zxlwH4Gtb+l/1XpvsK9p8IlaDlspv6gLV/qT29HJhqo3XgHCr1jXGaE0TGHAvzgDP9ShK18MhrLD+iwtXg9kLtIHWBSLT16BVlYB1PChPFJd25QoG6/0RCUYRpBn1ZAo9gSvFkVzyvX+IuqKY9fKd+y8h1Xmn965f9frmBkKHKN2pza6PCZhoFez0bS0V2aAvGRC3BtXZpe10wy4rnf7x7/8Am/ravaKvJNm8lFBFeh1REIdUeEEKnKiloCoogQDygKlC76oHjmkUVFFFEEUUUQValpfA9oNGlyiQfmu10XH1kfkPoHqSB7KUIFEA4EKWoJI3oTayujAd6eVoefSq2trJ5QIxxDh0KcH1YNLH4lLLpdupY3ewYe327qabxPSagCpQx38r8KjoAPLTT6PGFexklD1rOxvY2D2V7IzRom/miBqNDDqIXDUsbIKJpy8O2zG13NgFe31rSzw7VSWbbC88/wCUrxpbTQ3ss1w+bwWNu5zQcWatel00vhXhrxAybdK+2PkPA+a85H8WeF7GWSCXxZ2hk0sbrbv3kZV5Th//2Q==">
            <a:extLst>
              <a:ext uri="{FF2B5EF4-FFF2-40B4-BE49-F238E27FC236}">
                <a16:creationId xmlns:a16="http://schemas.microsoft.com/office/drawing/2014/main" xmlns="" id="{6B32ED4C-0254-4EAF-BCD0-15A3650E95F7}"/>
              </a:ext>
            </a:extLst>
          </p:cNvPr>
          <p:cNvSpPr>
            <a:spLocks noChangeAspect="1" noChangeArrowheads="1"/>
          </p:cNvSpPr>
          <p:nvPr/>
        </p:nvSpPr>
        <p:spPr bwMode="auto">
          <a:xfrm>
            <a:off x="21794913" y="1630549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descr="A picture containing box, food&#10;&#10;Description generated with high confidence">
            <a:extLst>
              <a:ext uri="{FF2B5EF4-FFF2-40B4-BE49-F238E27FC236}">
                <a16:creationId xmlns:a16="http://schemas.microsoft.com/office/drawing/2014/main" xmlns="" id="{51D0C74B-A9BC-4B21-A53D-D4F8BE040760}"/>
              </a:ext>
            </a:extLst>
          </p:cNvPr>
          <p:cNvPicPr>
            <a:picLocks noChangeAspect="1"/>
          </p:cNvPicPr>
          <p:nvPr/>
        </p:nvPicPr>
        <p:blipFill rotWithShape="1">
          <a:blip r:embed="rId9">
            <a:extLst>
              <a:ext uri="{28A0092B-C50C-407E-A947-70E740481C1C}">
                <a14:useLocalDpi xmlns:a14="http://schemas.microsoft.com/office/drawing/2010/main" val="0"/>
              </a:ext>
            </a:extLst>
          </a:blip>
          <a:srcRect t="44761" b="29654"/>
          <a:stretch/>
        </p:blipFill>
        <p:spPr>
          <a:xfrm>
            <a:off x="843132" y="27548080"/>
            <a:ext cx="4363895" cy="1984889"/>
          </a:xfrm>
          <a:prstGeom prst="rect">
            <a:avLst/>
          </a:prstGeom>
        </p:spPr>
      </p:pic>
      <p:sp>
        <p:nvSpPr>
          <p:cNvPr id="58" name="TextBox 57">
            <a:extLst>
              <a:ext uri="{FF2B5EF4-FFF2-40B4-BE49-F238E27FC236}">
                <a16:creationId xmlns:a16="http://schemas.microsoft.com/office/drawing/2014/main" xmlns="" id="{15ECDD61-F70F-4863-87A9-93A5FC6AEF39}"/>
              </a:ext>
            </a:extLst>
          </p:cNvPr>
          <p:cNvSpPr txBox="1"/>
          <p:nvPr/>
        </p:nvSpPr>
        <p:spPr>
          <a:xfrm>
            <a:off x="5267770" y="27873425"/>
            <a:ext cx="3967309" cy="1323439"/>
          </a:xfrm>
          <a:prstGeom prst="rect">
            <a:avLst/>
          </a:prstGeom>
          <a:noFill/>
        </p:spPr>
        <p:txBody>
          <a:bodyPr wrap="square" rtlCol="0">
            <a:spAutoFit/>
          </a:bodyPr>
          <a:lstStyle/>
          <a:p>
            <a:r>
              <a:rPr lang="en-US" sz="2000" b="1" dirty="0"/>
              <a:t>Figure 1: </a:t>
            </a:r>
            <a:r>
              <a:rPr lang="en-US" sz="2000" dirty="0"/>
              <a:t>Newly laid terrapin eggs contained before recording dimensions and moving to the hatchery on North Sedge Island.</a:t>
            </a:r>
          </a:p>
        </p:txBody>
      </p:sp>
      <p:graphicFrame>
        <p:nvGraphicFramePr>
          <p:cNvPr id="61" name="Chart 60">
            <a:extLst>
              <a:ext uri="{FF2B5EF4-FFF2-40B4-BE49-F238E27FC236}">
                <a16:creationId xmlns:a16="http://schemas.microsoft.com/office/drawing/2014/main" xmlns="" id="{746FD48A-9CE9-42A1-9225-96750AD44407}"/>
              </a:ext>
            </a:extLst>
          </p:cNvPr>
          <p:cNvGraphicFramePr>
            <a:graphicFrameLocks/>
          </p:cNvGraphicFramePr>
          <p:nvPr>
            <p:extLst>
              <p:ext uri="{D42A27DB-BD31-4B8C-83A1-F6EECF244321}">
                <p14:modId xmlns:p14="http://schemas.microsoft.com/office/powerpoint/2010/main" val="3478845562"/>
              </p:ext>
            </p:extLst>
          </p:nvPr>
        </p:nvGraphicFramePr>
        <p:xfrm>
          <a:off x="15791140" y="26419062"/>
          <a:ext cx="7820025" cy="5618189"/>
        </p:xfrm>
        <a:graphic>
          <a:graphicData uri="http://schemas.openxmlformats.org/drawingml/2006/chart">
            <c:chart xmlns:c="http://schemas.openxmlformats.org/drawingml/2006/chart" xmlns:r="http://schemas.openxmlformats.org/officeDocument/2006/relationships" r:id="rId10"/>
          </a:graphicData>
        </a:graphic>
      </p:graphicFrame>
      <p:sp>
        <p:nvSpPr>
          <p:cNvPr id="62" name="TextBox 61">
            <a:extLst>
              <a:ext uri="{FF2B5EF4-FFF2-40B4-BE49-F238E27FC236}">
                <a16:creationId xmlns:a16="http://schemas.microsoft.com/office/drawing/2014/main" xmlns="" id="{ABEC763D-1239-4E48-A193-53B9FECF9791}"/>
              </a:ext>
            </a:extLst>
          </p:cNvPr>
          <p:cNvSpPr txBox="1"/>
          <p:nvPr/>
        </p:nvSpPr>
        <p:spPr>
          <a:xfrm>
            <a:off x="23780622" y="27885323"/>
            <a:ext cx="4174537" cy="2554545"/>
          </a:xfrm>
          <a:prstGeom prst="rect">
            <a:avLst/>
          </a:prstGeom>
          <a:noFill/>
        </p:spPr>
        <p:txBody>
          <a:bodyPr wrap="square" rtlCol="0">
            <a:spAutoFit/>
          </a:bodyPr>
          <a:lstStyle/>
          <a:p>
            <a:r>
              <a:rPr lang="en-US" sz="2000" b="1" dirty="0"/>
              <a:t>Figure 6: </a:t>
            </a:r>
            <a:r>
              <a:rPr lang="en-US" sz="2000" dirty="0"/>
              <a:t>Compound bar graph displaying the past four years of nest site selection data (ANOVA, p-value= 0.38211) (</a:t>
            </a:r>
            <a:r>
              <a:rPr lang="en-US" sz="2000" dirty="0" err="1"/>
              <a:t>Gundermann</a:t>
            </a:r>
            <a:r>
              <a:rPr lang="en-US" sz="2000" dirty="0"/>
              <a:t> and </a:t>
            </a:r>
            <a:r>
              <a:rPr lang="en-US" sz="2000" dirty="0" err="1"/>
              <a:t>Wnek</a:t>
            </a:r>
            <a:r>
              <a:rPr lang="en-US" sz="2000" dirty="0"/>
              <a:t> 2015, </a:t>
            </a:r>
            <a:r>
              <a:rPr lang="en-US" sz="2000" dirty="0" err="1"/>
              <a:t>Gundermann</a:t>
            </a:r>
            <a:r>
              <a:rPr lang="en-US" sz="2000" dirty="0"/>
              <a:t> and </a:t>
            </a:r>
            <a:r>
              <a:rPr lang="en-US" sz="2000" dirty="0" err="1"/>
              <a:t>Wnek</a:t>
            </a:r>
            <a:r>
              <a:rPr lang="en-US" sz="2000" dirty="0"/>
              <a:t> 2016, Anderson and </a:t>
            </a:r>
            <a:r>
              <a:rPr lang="en-US" sz="2000" dirty="0" err="1"/>
              <a:t>Wnek</a:t>
            </a:r>
            <a:r>
              <a:rPr lang="en-US" sz="2000" dirty="0"/>
              <a:t> 2017). Statistics for ANOVA were run through Microsoft Excel.</a:t>
            </a:r>
          </a:p>
        </p:txBody>
      </p:sp>
      <p:pic>
        <p:nvPicPr>
          <p:cNvPr id="19" name="Picture 18" descr="A picture containing animal&#10;&#10;Description generated with very high confidence">
            <a:extLst>
              <a:ext uri="{FF2B5EF4-FFF2-40B4-BE49-F238E27FC236}">
                <a16:creationId xmlns:a16="http://schemas.microsoft.com/office/drawing/2014/main" xmlns="" id="{5CAA870D-81B2-4D19-BA4D-1DD704EA79B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1264" t="24077" r="29089" b="33025"/>
          <a:stretch/>
        </p:blipFill>
        <p:spPr>
          <a:xfrm rot="5400000">
            <a:off x="9463355" y="27463496"/>
            <a:ext cx="1984891" cy="2154059"/>
          </a:xfrm>
          <a:prstGeom prst="rect">
            <a:avLst/>
          </a:prstGeom>
        </p:spPr>
      </p:pic>
      <p:sp>
        <p:nvSpPr>
          <p:cNvPr id="59" name="TextBox 58">
            <a:extLst>
              <a:ext uri="{FF2B5EF4-FFF2-40B4-BE49-F238E27FC236}">
                <a16:creationId xmlns:a16="http://schemas.microsoft.com/office/drawing/2014/main" xmlns="" id="{4AECED24-1EC4-4F96-92E0-3D6A7099266B}"/>
              </a:ext>
            </a:extLst>
          </p:cNvPr>
          <p:cNvSpPr txBox="1"/>
          <p:nvPr/>
        </p:nvSpPr>
        <p:spPr>
          <a:xfrm>
            <a:off x="11640861" y="27571028"/>
            <a:ext cx="3198807" cy="1938992"/>
          </a:xfrm>
          <a:prstGeom prst="rect">
            <a:avLst/>
          </a:prstGeom>
          <a:noFill/>
        </p:spPr>
        <p:txBody>
          <a:bodyPr wrap="square" rtlCol="0">
            <a:spAutoFit/>
          </a:bodyPr>
          <a:lstStyle/>
          <a:p>
            <a:r>
              <a:rPr lang="en-US" sz="2000" b="1" dirty="0"/>
              <a:t>Figure 2: </a:t>
            </a:r>
            <a:r>
              <a:rPr lang="en-US" sz="2000" dirty="0"/>
              <a:t>Deceased hatchling found along the bulkhead of North Sedge Island. This hatchling was from the 2017 nesting season.</a:t>
            </a:r>
          </a:p>
        </p:txBody>
      </p:sp>
      <p:pic>
        <p:nvPicPr>
          <p:cNvPr id="20" name="Picture 19">
            <a:extLst>
              <a:ext uri="{FF2B5EF4-FFF2-40B4-BE49-F238E27FC236}">
                <a16:creationId xmlns:a16="http://schemas.microsoft.com/office/drawing/2014/main" xmlns="" id="{C41F451F-4348-4C6A-8E04-3864E0A7E8EC}"/>
              </a:ext>
            </a:extLst>
          </p:cNvPr>
          <p:cNvPicPr>
            <a:picLocks noChangeAspect="1"/>
          </p:cNvPicPr>
          <p:nvPr/>
        </p:nvPicPr>
        <p:blipFill>
          <a:blip r:embed="rId12"/>
          <a:stretch>
            <a:fillRect/>
          </a:stretch>
        </p:blipFill>
        <p:spPr>
          <a:xfrm>
            <a:off x="15795087" y="20898882"/>
            <a:ext cx="7816078" cy="5136280"/>
          </a:xfrm>
          <a:prstGeom prst="rect">
            <a:avLst/>
          </a:prstGeom>
        </p:spPr>
      </p:pic>
      <p:grpSp>
        <p:nvGrpSpPr>
          <p:cNvPr id="33" name="Group 32">
            <a:extLst>
              <a:ext uri="{FF2B5EF4-FFF2-40B4-BE49-F238E27FC236}">
                <a16:creationId xmlns:a16="http://schemas.microsoft.com/office/drawing/2014/main" xmlns="" id="{C73B2031-460F-4D5D-B03F-0A3570CC62D4}"/>
              </a:ext>
            </a:extLst>
          </p:cNvPr>
          <p:cNvGrpSpPr/>
          <p:nvPr/>
        </p:nvGrpSpPr>
        <p:grpSpPr>
          <a:xfrm>
            <a:off x="36132710" y="17392766"/>
            <a:ext cx="4723931" cy="1947645"/>
            <a:chOff x="37718999" y="17312286"/>
            <a:chExt cx="5581624" cy="1339148"/>
          </a:xfrm>
        </p:grpSpPr>
        <p:pic>
          <p:nvPicPr>
            <p:cNvPr id="22" name="Picture 21" descr="A close up of a tree&#10;&#10;Description generated with high confidence">
              <a:extLst>
                <a:ext uri="{FF2B5EF4-FFF2-40B4-BE49-F238E27FC236}">
                  <a16:creationId xmlns:a16="http://schemas.microsoft.com/office/drawing/2014/main" xmlns="" id="{78E51DA3-61D8-4934-84D8-D843F8652311}"/>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6824" r="48459"/>
            <a:stretch/>
          </p:blipFill>
          <p:spPr>
            <a:xfrm rot="5400000">
              <a:off x="40599414" y="15950223"/>
              <a:ext cx="1339146" cy="4063272"/>
            </a:xfrm>
            <a:prstGeom prst="rect">
              <a:avLst/>
            </a:prstGeom>
          </p:spPr>
        </p:pic>
        <p:pic>
          <p:nvPicPr>
            <p:cNvPr id="65" name="Picture 64" descr="A green tree&#10;&#10;Description generated with high confidence">
              <a:extLst>
                <a:ext uri="{FF2B5EF4-FFF2-40B4-BE49-F238E27FC236}">
                  <a16:creationId xmlns:a16="http://schemas.microsoft.com/office/drawing/2014/main" xmlns="" id="{A35114F7-6565-4E35-87EC-92148845E50E}"/>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2042" t="16547" r="60647" b="33938"/>
            <a:stretch/>
          </p:blipFill>
          <p:spPr>
            <a:xfrm rot="5400000">
              <a:off x="37959857" y="17071430"/>
              <a:ext cx="1339146" cy="1820861"/>
            </a:xfrm>
            <a:prstGeom prst="rect">
              <a:avLst/>
            </a:prstGeom>
          </p:spPr>
        </p:pic>
      </p:grpSp>
      <p:sp>
        <p:nvSpPr>
          <p:cNvPr id="67" name="TextBox 66">
            <a:extLst>
              <a:ext uri="{FF2B5EF4-FFF2-40B4-BE49-F238E27FC236}">
                <a16:creationId xmlns:a16="http://schemas.microsoft.com/office/drawing/2014/main" xmlns="" id="{A3ED07E6-3CE3-40B2-9CF2-910C4D0A04C2}"/>
              </a:ext>
            </a:extLst>
          </p:cNvPr>
          <p:cNvSpPr txBox="1"/>
          <p:nvPr/>
        </p:nvSpPr>
        <p:spPr>
          <a:xfrm>
            <a:off x="40950597" y="17428154"/>
            <a:ext cx="2531768" cy="1938992"/>
          </a:xfrm>
          <a:prstGeom prst="rect">
            <a:avLst/>
          </a:prstGeom>
          <a:noFill/>
        </p:spPr>
        <p:txBody>
          <a:bodyPr wrap="square" rtlCol="0">
            <a:spAutoFit/>
          </a:bodyPr>
          <a:lstStyle/>
          <a:p>
            <a:r>
              <a:rPr lang="en-US" sz="2000" b="1" dirty="0"/>
              <a:t>Figure 8</a:t>
            </a:r>
            <a:r>
              <a:rPr lang="en-US" sz="2000" dirty="0"/>
              <a:t>: A tract of land used to form Plot 3, with stakes used to identify different conductivities.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79488"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79488"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16020</TotalTime>
  <Words>1719</Words>
  <Application>Microsoft Office PowerPoint</Application>
  <PresentationFormat>Custom</PresentationFormat>
  <Paragraphs>81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lvc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LVC</dc:creator>
  <cp:lastModifiedBy>Wnek, John</cp:lastModifiedBy>
  <cp:revision>391</cp:revision>
  <dcterms:created xsi:type="dcterms:W3CDTF">2014-04-08T13:11:17Z</dcterms:created>
  <dcterms:modified xsi:type="dcterms:W3CDTF">2020-09-07T02:54:03Z</dcterms:modified>
</cp:coreProperties>
</file>