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3" r:id="rId9"/>
    <p:sldId id="262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152" y="-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image" Target="../media/image23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CA955-BA80-4051-86AB-ADBCE975D68A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DFA1-507F-4054-BE91-592905BE1C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CA955-BA80-4051-86AB-ADBCE975D68A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DFA1-507F-4054-BE91-592905BE1C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CA955-BA80-4051-86AB-ADBCE975D68A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DFA1-507F-4054-BE91-592905BE1CB1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CA955-BA80-4051-86AB-ADBCE975D68A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DFA1-507F-4054-BE91-592905BE1CB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CA955-BA80-4051-86AB-ADBCE975D68A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DFA1-507F-4054-BE91-592905BE1C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CA955-BA80-4051-86AB-ADBCE975D68A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DFA1-507F-4054-BE91-592905BE1CB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CA955-BA80-4051-86AB-ADBCE975D68A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DFA1-507F-4054-BE91-592905BE1C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CA955-BA80-4051-86AB-ADBCE975D68A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DFA1-507F-4054-BE91-592905BE1C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CA955-BA80-4051-86AB-ADBCE975D68A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DFA1-507F-4054-BE91-592905BE1C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CA955-BA80-4051-86AB-ADBCE975D68A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DFA1-507F-4054-BE91-592905BE1CB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CA955-BA80-4051-86AB-ADBCE975D68A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DFA1-507F-4054-BE91-592905BE1CB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2BCA955-BA80-4051-86AB-ADBCE975D68A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E1BADFA1-507F-4054-BE91-592905BE1CB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package" Target="../embeddings/Microsoft_PowerPoint_Presentation1.pptx"/><Relationship Id="rId7" Type="http://schemas.openxmlformats.org/officeDocument/2006/relationships/package" Target="../embeddings/Microsoft_PowerPoint_Presentation3.pptx"/><Relationship Id="rId12" Type="http://schemas.openxmlformats.org/officeDocument/2006/relationships/image" Target="../media/image2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emf"/><Relationship Id="rId11" Type="http://schemas.openxmlformats.org/officeDocument/2006/relationships/package" Target="../embeddings/Microsoft_PowerPoint_Presentation5.pptx"/><Relationship Id="rId5" Type="http://schemas.openxmlformats.org/officeDocument/2006/relationships/package" Target="../embeddings/Microsoft_PowerPoint_Presentation2.pptx"/><Relationship Id="rId10" Type="http://schemas.openxmlformats.org/officeDocument/2006/relationships/image" Target="../media/image26.emf"/><Relationship Id="rId4" Type="http://schemas.openxmlformats.org/officeDocument/2006/relationships/image" Target="../media/image23.emf"/><Relationship Id="rId9" Type="http://schemas.openxmlformats.org/officeDocument/2006/relationships/package" Target="../embeddings/Microsoft_PowerPoint_Presentation4.pptx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762000"/>
            <a:ext cx="8229600" cy="1780108"/>
          </a:xfrm>
        </p:spPr>
        <p:txBody>
          <a:bodyPr>
            <a:noAutofit/>
          </a:bodyPr>
          <a:lstStyle/>
          <a:p>
            <a:r>
              <a:rPr lang="en-US" sz="8800" b="1" dirty="0" smtClean="0"/>
              <a:t>Project Terrapin</a:t>
            </a:r>
            <a:endParaRPr lang="en-US" sz="8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743200"/>
            <a:ext cx="3581400" cy="2286001"/>
          </a:xfrm>
        </p:spPr>
        <p:txBody>
          <a:bodyPr/>
          <a:lstStyle/>
          <a:p>
            <a:r>
              <a:rPr lang="en-US" dirty="0" smtClean="0"/>
              <a:t>Marine Academy of Technology and Environmental Science,</a:t>
            </a:r>
            <a:br>
              <a:rPr lang="en-US" dirty="0" smtClean="0"/>
            </a:br>
            <a:r>
              <a:rPr lang="en-US" dirty="0" smtClean="0"/>
              <a:t>Manahawkin, New Jersey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projectterrapin.org</a:t>
            </a:r>
            <a:br>
              <a:rPr lang="en-US" dirty="0" smtClean="0"/>
            </a:br>
            <a:r>
              <a:rPr lang="en-US" dirty="0" smtClean="0"/>
              <a:t>projectterrapin@gmail.com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876800" y="2743200"/>
            <a:ext cx="37338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767" y="2552721"/>
            <a:ext cx="3972833" cy="270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3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b="1" dirty="0" smtClean="0"/>
              <a:t>Learn More!</a:t>
            </a:r>
            <a:endParaRPr lang="en-US" sz="8800" b="1" dirty="0"/>
          </a:p>
        </p:txBody>
      </p:sp>
      <p:graphicFrame>
        <p:nvGraphicFramePr>
          <p:cNvPr id="9" name="Content Placeholder 8">
            <a:hlinkClick r:id="" action="ppaction://ole?verb=0"/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6159236"/>
              </p:ext>
            </p:extLst>
          </p:nvPr>
        </p:nvGraphicFramePr>
        <p:xfrm>
          <a:off x="5791200" y="2133600"/>
          <a:ext cx="2914650" cy="2185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Presentation" r:id="rId3" imgW="4570544" imgH="3427517" progId="PowerPoint.Show.12">
                  <p:embed/>
                </p:oleObj>
              </mc:Choice>
              <mc:Fallback>
                <p:oleObj name="Presentation" r:id="rId3" imgW="4570544" imgH="342751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91200" y="2133600"/>
                        <a:ext cx="2914650" cy="21857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3776861"/>
              </p:ext>
            </p:extLst>
          </p:nvPr>
        </p:nvGraphicFramePr>
        <p:xfrm>
          <a:off x="5867400" y="4572000"/>
          <a:ext cx="2817813" cy="2113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Presentation" r:id="rId5" imgW="4570544" imgH="3427517" progId="PowerPoint.Show.12">
                  <p:embed/>
                </p:oleObj>
              </mc:Choice>
              <mc:Fallback>
                <p:oleObj name="Presentation" r:id="rId5" imgW="4570544" imgH="342751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67400" y="4572000"/>
                        <a:ext cx="2817813" cy="2113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5239728"/>
              </p:ext>
            </p:extLst>
          </p:nvPr>
        </p:nvGraphicFramePr>
        <p:xfrm>
          <a:off x="533400" y="4572000"/>
          <a:ext cx="2819400" cy="2114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Presentation" r:id="rId7" imgW="4570544" imgH="3427517" progId="PowerPoint.Show.12">
                  <p:embed/>
                </p:oleObj>
              </mc:Choice>
              <mc:Fallback>
                <p:oleObj name="Presentation" r:id="rId7" imgW="4570544" imgH="342751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33400" y="4572000"/>
                        <a:ext cx="2819400" cy="21143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1654499"/>
              </p:ext>
            </p:extLst>
          </p:nvPr>
        </p:nvGraphicFramePr>
        <p:xfrm>
          <a:off x="533400" y="2133600"/>
          <a:ext cx="2819400" cy="2114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Presentation" r:id="rId9" imgW="4570544" imgH="3427517" progId="PowerPoint.Show.12">
                  <p:embed/>
                </p:oleObj>
              </mc:Choice>
              <mc:Fallback>
                <p:oleObj name="Presentation" r:id="rId9" imgW="4570544" imgH="342751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33400" y="2133600"/>
                        <a:ext cx="2819400" cy="21143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3561604"/>
              </p:ext>
            </p:extLst>
          </p:nvPr>
        </p:nvGraphicFramePr>
        <p:xfrm>
          <a:off x="3048000" y="3200400"/>
          <a:ext cx="3122613" cy="23416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Presentation" r:id="rId11" imgW="4570544" imgH="3427517" progId="PowerPoint.Show.12">
                  <p:embed/>
                </p:oleObj>
              </mc:Choice>
              <mc:Fallback>
                <p:oleObj name="Presentation" r:id="rId11" imgW="4570544" imgH="342751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048000" y="3200400"/>
                        <a:ext cx="3122613" cy="23416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641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8328"/>
            <a:ext cx="9144000" cy="1252728"/>
          </a:xfrm>
        </p:spPr>
        <p:txBody>
          <a:bodyPr>
            <a:noAutofit/>
          </a:bodyPr>
          <a:lstStyle/>
          <a:p>
            <a:r>
              <a:rPr lang="en-US" sz="5400" b="1" dirty="0" smtClean="0"/>
              <a:t>What Are Diamondback Terrapins?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828800"/>
            <a:ext cx="7095745" cy="1828800"/>
          </a:xfrm>
        </p:spPr>
        <p:txBody>
          <a:bodyPr>
            <a:normAutofit/>
          </a:bodyPr>
          <a:lstStyle/>
          <a:p>
            <a:r>
              <a:rPr lang="en-US" dirty="0" smtClean="0"/>
              <a:t>Aquatic turtles adapted for water and land use.</a:t>
            </a:r>
          </a:p>
          <a:p>
            <a:pPr lvl="1"/>
            <a:r>
              <a:rPr lang="en-US" dirty="0" smtClean="0"/>
              <a:t>Streamlined shells for swimming.</a:t>
            </a:r>
          </a:p>
          <a:p>
            <a:pPr lvl="1"/>
            <a:r>
              <a:rPr lang="en-US" dirty="0" smtClean="0"/>
              <a:t>Webbed feet for swimming and digging nests.</a:t>
            </a:r>
          </a:p>
          <a:p>
            <a:pPr lvl="1"/>
            <a:r>
              <a:rPr lang="en-US" dirty="0" smtClean="0"/>
              <a:t>Nails for digging through sand.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685800" y="3505200"/>
            <a:ext cx="4419600" cy="2819400"/>
          </a:xfrm>
        </p:spPr>
        <p:txBody>
          <a:bodyPr/>
          <a:lstStyle/>
          <a:p>
            <a:r>
              <a:rPr lang="en-US" dirty="0" smtClean="0"/>
              <a:t>Name comes from diamond pattern on shell.</a:t>
            </a:r>
          </a:p>
          <a:p>
            <a:r>
              <a:rPr lang="en-US" dirty="0" smtClean="0"/>
              <a:t>Can regulate the percentage of salt in their bodies.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124200"/>
            <a:ext cx="371475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89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b="1" dirty="0" smtClean="0"/>
              <a:t>Habitat</a:t>
            </a:r>
            <a:endParaRPr lang="en-US" sz="96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57400"/>
            <a:ext cx="4038599" cy="4648200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Live in brackish water, which is a mixture of freshwater and saltwater.</a:t>
            </a:r>
          </a:p>
          <a:p>
            <a:r>
              <a:rPr lang="en-US" dirty="0" smtClean="0"/>
              <a:t>Found in salt marshes and mangrove swamps along the Eastern and Southern Coasts of the US, from Massachusetts to Texas.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92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b="1" dirty="0" smtClean="0"/>
              <a:t>Nesting</a:t>
            </a:r>
            <a:endParaRPr lang="en-US" sz="9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Nesting season: April to August</a:t>
            </a:r>
          </a:p>
          <a:p>
            <a:r>
              <a:rPr lang="en-US" dirty="0" smtClean="0"/>
              <a:t>Nesting habitat: Sandy beaches</a:t>
            </a:r>
          </a:p>
          <a:p>
            <a:r>
              <a:rPr lang="en-US" dirty="0" smtClean="0"/>
              <a:t>Nests are dug 5 to 11 inches into the sand.</a:t>
            </a:r>
          </a:p>
          <a:p>
            <a:r>
              <a:rPr lang="en-US" dirty="0" smtClean="0"/>
              <a:t>One female can lay 2 to 22 eggs at a time, up to 3 times per season!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533862"/>
            <a:ext cx="2590801" cy="193586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495800"/>
            <a:ext cx="2691218" cy="217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73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dirty="0" smtClean="0"/>
              <a:t>Hatchlings</a:t>
            </a:r>
            <a:endParaRPr lang="en-US" sz="9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907078"/>
            <a:ext cx="2133600" cy="1529532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</a:t>
            </a:r>
            <a:r>
              <a:rPr lang="en-US" dirty="0" smtClean="0"/>
              <a:t>ggs hatch in Fall and Spring.</a:t>
            </a:r>
          </a:p>
          <a:p>
            <a:r>
              <a:rPr lang="en-US" dirty="0"/>
              <a:t>B</a:t>
            </a:r>
            <a:r>
              <a:rPr lang="en-US" dirty="0" smtClean="0"/>
              <a:t>reak out of the shell with an “egg tooth” and survive on yolk sacks for the first few weeks.</a:t>
            </a:r>
          </a:p>
          <a:p>
            <a:r>
              <a:rPr lang="en-US" dirty="0" smtClean="0"/>
              <a:t>Leave the sandy beaches to live in the salt marsh habitats.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898307"/>
            <a:ext cx="2203777" cy="14544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733800"/>
            <a:ext cx="1987132" cy="22004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042" y="4572001"/>
            <a:ext cx="2223958" cy="1523999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495300" y="4491137"/>
            <a:ext cx="609600" cy="6857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65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b="1" dirty="0" smtClean="0"/>
              <a:t>Human And Environmental Threats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28600" y="2679192"/>
            <a:ext cx="4270247" cy="3447288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Development along shorelines</a:t>
            </a:r>
          </a:p>
          <a:p>
            <a:pPr lvl="1"/>
            <a:r>
              <a:rPr lang="en-US" dirty="0" smtClean="0"/>
              <a:t>Eliminates nesting habitats and causes erosion of salt marshes</a:t>
            </a:r>
          </a:p>
          <a:p>
            <a:r>
              <a:rPr lang="en-US" dirty="0" smtClean="0"/>
              <a:t>Abandoned crab traps and other fishing gear</a:t>
            </a:r>
          </a:p>
          <a:p>
            <a:r>
              <a:rPr lang="en-US" dirty="0" smtClean="0"/>
              <a:t>Crab traps without BRDs</a:t>
            </a:r>
          </a:p>
          <a:p>
            <a:r>
              <a:rPr lang="en-US" dirty="0" smtClean="0"/>
              <a:t>Cars and Boats</a:t>
            </a:r>
          </a:p>
          <a:p>
            <a:r>
              <a:rPr lang="en-US" dirty="0" smtClean="0"/>
              <a:t>Sea Level Rise</a:t>
            </a:r>
          </a:p>
          <a:p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710" y="4343400"/>
            <a:ext cx="2673270" cy="1855613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513731"/>
            <a:ext cx="2819399" cy="182966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620" y="4648200"/>
            <a:ext cx="2761090" cy="207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2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dirty="0" smtClean="0"/>
              <a:t>Habitat Loss</a:t>
            </a:r>
            <a:endParaRPr lang="en-US" sz="9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4343400"/>
            <a:ext cx="2381250" cy="1790700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Over 25% of the original salt marshes in Barnegat Bay have been lost over the last 100 years.</a:t>
            </a:r>
          </a:p>
          <a:p>
            <a:r>
              <a:rPr lang="en-US" dirty="0" smtClean="0"/>
              <a:t>Over 38% of the current Barnegat Bay shoreline is developed with structures, such as bulkheads or other barriers.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355849"/>
            <a:ext cx="2006600" cy="3644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051" y="2209800"/>
            <a:ext cx="2222499" cy="196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85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dirty="0" smtClean="0"/>
              <a:t>Sea Level Rise</a:t>
            </a:r>
            <a:endParaRPr lang="en-US" sz="9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Causes significant increase in sea level extremes, such as storm surge height and flood levels.</a:t>
            </a:r>
          </a:p>
          <a:p>
            <a:r>
              <a:rPr lang="en-US" dirty="0" smtClean="0"/>
              <a:t>Causes erosion of habitat, especially during storms</a:t>
            </a:r>
          </a:p>
          <a:p>
            <a:r>
              <a:rPr lang="en-US" dirty="0" smtClean="0"/>
              <a:t>Will affect over 95% of ocean areas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542" y="2514600"/>
            <a:ext cx="2822575" cy="211693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830" y="4572000"/>
            <a:ext cx="3171333" cy="209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0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252728"/>
          </a:xfrm>
        </p:spPr>
        <p:txBody>
          <a:bodyPr>
            <a:noAutofit/>
          </a:bodyPr>
          <a:lstStyle/>
          <a:p>
            <a:r>
              <a:rPr lang="en-US" sz="6000" dirty="0" smtClean="0"/>
              <a:t>What Are We Doing To Help?</a:t>
            </a:r>
            <a:endParaRPr lang="en-US" sz="60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645152" y="2514600"/>
            <a:ext cx="3822192" cy="4114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Install road signs</a:t>
            </a:r>
          </a:p>
          <a:p>
            <a:r>
              <a:rPr lang="en-US" dirty="0" smtClean="0"/>
              <a:t>Promote the use of </a:t>
            </a:r>
            <a:r>
              <a:rPr lang="en-US" dirty="0" err="1" smtClean="0"/>
              <a:t>Bycatch</a:t>
            </a:r>
            <a:r>
              <a:rPr lang="en-US" dirty="0" smtClean="0"/>
              <a:t> Reduction Devices(BRDs) on crab traps</a:t>
            </a:r>
          </a:p>
          <a:p>
            <a:r>
              <a:rPr lang="en-US" dirty="0" smtClean="0"/>
              <a:t>Studying terrapin activity on Sedge Island</a:t>
            </a:r>
          </a:p>
          <a:p>
            <a:r>
              <a:rPr lang="en-US" dirty="0" smtClean="0"/>
              <a:t>Install Turtle Gardens for nesting habitat</a:t>
            </a:r>
          </a:p>
          <a:p>
            <a:r>
              <a:rPr lang="en-US" dirty="0" smtClean="0"/>
              <a:t>Promoting Living Shorelines</a:t>
            </a:r>
          </a:p>
          <a:p>
            <a:r>
              <a:rPr lang="en-US" dirty="0" smtClean="0"/>
              <a:t>Hatchling Head-Start Program</a:t>
            </a:r>
          </a:p>
          <a:p>
            <a:r>
              <a:rPr lang="en-US" dirty="0" smtClean="0"/>
              <a:t>Terrapin Sighting Project for determining habitat use</a:t>
            </a:r>
          </a:p>
          <a:p>
            <a:r>
              <a:rPr lang="en-US" dirty="0" smtClean="0"/>
              <a:t>Working with NOAA to remove abandoned fishing gear from Barnegat Bay</a:t>
            </a:r>
          </a:p>
          <a:p>
            <a:r>
              <a:rPr lang="en-US" dirty="0" smtClean="0"/>
              <a:t>Education and Outreach through MATES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943" y="2527299"/>
            <a:ext cx="2240102" cy="19323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851400"/>
            <a:ext cx="2475159" cy="16489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733800"/>
            <a:ext cx="2554514" cy="1691444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05000"/>
            <a:ext cx="2362200" cy="1556615"/>
          </a:xfrm>
        </p:spPr>
      </p:pic>
    </p:spTree>
    <p:extLst>
      <p:ext uri="{BB962C8B-B14F-4D97-AF65-F5344CB8AC3E}">
        <p14:creationId xmlns:p14="http://schemas.microsoft.com/office/powerpoint/2010/main" val="110926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17377</TotalTime>
  <Words>359</Words>
  <Application>Microsoft Office PowerPoint</Application>
  <PresentationFormat>On-screen Show (4:3)</PresentationFormat>
  <Paragraphs>46</Paragraphs>
  <Slides>10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Waveform</vt:lpstr>
      <vt:lpstr>Microsoft PowerPoint Presentation</vt:lpstr>
      <vt:lpstr>Project Terrapin</vt:lpstr>
      <vt:lpstr>What Are Diamondback Terrapins?</vt:lpstr>
      <vt:lpstr>Habitat</vt:lpstr>
      <vt:lpstr>Nesting</vt:lpstr>
      <vt:lpstr>Hatchlings</vt:lpstr>
      <vt:lpstr>Human And Environmental Threats</vt:lpstr>
      <vt:lpstr>Habitat Loss</vt:lpstr>
      <vt:lpstr>Sea Level Rise</vt:lpstr>
      <vt:lpstr>What Are We Doing To Help?</vt:lpstr>
      <vt:lpstr>Learn More!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Terrapin</dc:title>
  <dc:creator>Laura V</dc:creator>
  <cp:lastModifiedBy>Laura V</cp:lastModifiedBy>
  <cp:revision>22</cp:revision>
  <dcterms:created xsi:type="dcterms:W3CDTF">2016-01-08T15:11:54Z</dcterms:created>
  <dcterms:modified xsi:type="dcterms:W3CDTF">2016-01-27T18:43:26Z</dcterms:modified>
</cp:coreProperties>
</file>