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comments/comment6.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9" r:id="rId3"/>
    <p:sldId id="261" r:id="rId4"/>
    <p:sldId id="262" r:id="rId5"/>
    <p:sldId id="260" r:id="rId6"/>
    <p:sldId id="264" r:id="rId7"/>
    <p:sldId id="280" r:id="rId8"/>
    <p:sldId id="265" r:id="rId9"/>
    <p:sldId id="266" r:id="rId10"/>
    <p:sldId id="281" r:id="rId11"/>
    <p:sldId id="270" r:id="rId12"/>
    <p:sldId id="271" r:id="rId13"/>
    <p:sldId id="278"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sell L. Burke" initials="RL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4" d="100"/>
          <a:sy n="74" d="100"/>
        </p:scale>
        <p:origin x="-126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04T21:28:19.432" idx="1">
    <p:pos x="10" y="10"/>
    <p:text>i would prefer for the 1st, and wherever possible other, pics of terps be in the water, because that's where they spend most of their lives.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6-04T21:33:31.122" idx="2">
    <p:pos x="10" y="10"/>
    <p:text>our's eat a lot of algae and other plant material</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06-04T21:35:09.056" idx="3">
    <p:pos x="10" y="10"/>
    <p:text>do terrapins aestivate?  not sure about that</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06-04T21:35:52.192" idx="4">
    <p:pos x="10" y="10"/>
    <p:text>might want to add feeding and mating to these cycles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3-06-04T21:36:58.603" idx="7">
    <p:pos x="10" y="10"/>
    <p:text>designation is an odd word.  do you mean protection?</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3-06-04T21:38:51.209" idx="6">
    <p:pos x="10" y="18"/>
    <p:text>i'd start by pointing out that most DBT are totally dependent on marshes, and humans destroyed most east coast marshes by the 1970s, and that marsh loss is comtinuing in many parts of the coast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9032E1-464F-974E-B5FE-3F54A5CD7D3A}" type="datetimeFigureOut">
              <a:rPr lang="en-US" smtClean="0"/>
              <a:pPr/>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0BF527-4BFA-0543-8C3F-15BD4337200A}" type="slidenum">
              <a:rPr lang="en-US" smtClean="0"/>
              <a:pPr/>
              <a:t>‹#›</a:t>
            </a:fld>
            <a:endParaRPr lang="en-US"/>
          </a:p>
        </p:txBody>
      </p:sp>
    </p:spTree>
    <p:extLst>
      <p:ext uri="{BB962C8B-B14F-4D97-AF65-F5344CB8AC3E}">
        <p14:creationId xmlns:p14="http://schemas.microsoft.com/office/powerpoint/2010/main" val="5752369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ellowfin.dnr.sc.gov/ACEHerpGuide/Pages/Turtles/Emydidae/Malaclemysterrapin.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 Named for diamond shaped patterns on carapace</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 Terrapins are mostly noted for their signature smile or mustache like appearance</a:t>
            </a:r>
          </a:p>
          <a:p>
            <a:endParaRPr lang="en-US" sz="1800" b="0" i="0" u="none" strike="noStrike" cap="none" baseline="0"/>
          </a:p>
          <a:p>
            <a:pPr marL="0" marR="0" lvl="0" indent="0" algn="l" rtl="0">
              <a:buClr>
                <a:srgbClr val="000000"/>
              </a:buClr>
              <a:buSzPct val="101851"/>
              <a:buFont typeface="Arial"/>
              <a:buChar char="•"/>
            </a:pPr>
            <a:r>
              <a:rPr lang="en-US" sz="1800" b="0" i="1" u="none" strike="noStrike" cap="none" baseline="0"/>
              <a:t> Malaclemys terrapin</a:t>
            </a:r>
            <a:r>
              <a:rPr lang="en-US" sz="1800" b="0" i="0" u="none" strike="noStrike" cap="none" baseline="0"/>
              <a:t> name from Greek and Native American meaning soft bodied turtle</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 Only turtle that tolerates fresh water, salt water and intermediates. Other turtles live in strictly freshwater or marine and tortoises live only on land.</a:t>
            </a:r>
          </a:p>
          <a:p>
            <a:endParaRPr lang="en-US" sz="1800" b="0" i="0" u="none" strike="noStrike" cap="none" baseline="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dirty="0"/>
              <a:t>The number off eggs a terrapin can lay in one single event is called a </a:t>
            </a:r>
            <a:r>
              <a:rPr lang="en-US" sz="1800" b="1" i="0" u="none" strike="noStrike" cap="none" baseline="0" dirty="0"/>
              <a:t>Clutch</a:t>
            </a:r>
            <a:r>
              <a:rPr lang="en-US" sz="1800" b="0" i="0" u="none" strike="noStrike" cap="none" baseline="0" dirty="0"/>
              <a:t>. Several clutches are possible per female in one nesting season with a 14 – 17 grace period of fertilization. Two or three clutches is common per nesting season.</a:t>
            </a:r>
          </a:p>
          <a:p>
            <a:pPr marL="0" marR="0" lvl="0" indent="0" algn="l" rtl="0">
              <a:lnSpc>
                <a:spcPct val="115000"/>
              </a:lnSpc>
              <a:buClr>
                <a:srgbClr val="000000"/>
              </a:buClr>
              <a:buSzPct val="25000"/>
              <a:buFont typeface="Arial"/>
              <a:buNone/>
            </a:pPr>
            <a:r>
              <a:rPr lang="en-US" sz="1800" b="0" i="0" u="none" strike="noStrike" cap="none" baseline="0" dirty="0"/>
              <a:t>http://</a:t>
            </a:r>
            <a:r>
              <a:rPr lang="en-US" sz="1800" b="0" i="0" u="none" strike="noStrike" cap="none" baseline="0" dirty="0" err="1"/>
              <a:t>www.nrdc.org/water/conservation/hbyear/hbjun.asp</a:t>
            </a:r>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Females can store sperm for the advantage of producing more than one clutch in one season with out multiple mating.</a:t>
            </a:r>
          </a:p>
          <a:p>
            <a:pPr marL="457200" marR="0" lvl="0" indent="-304800" algn="l" rtl="0">
              <a:lnSpc>
                <a:spcPct val="115000"/>
              </a:lnSpc>
              <a:buClr>
                <a:srgbClr val="000000"/>
              </a:buClr>
              <a:buSzPct val="101851"/>
              <a:buFont typeface="Arial"/>
              <a:buChar char="•"/>
            </a:pPr>
            <a:r>
              <a:rPr lang="en-US" sz="1800" b="0" i="0" u="none" strike="noStrike" cap="none" baseline="0" dirty="0"/>
              <a:t>Terrapins are very particular about their nesting location. Several attempts on land can be made before a female will lay a clutch of eggs </a:t>
            </a:r>
            <a:r>
              <a:rPr lang="en-US" sz="1800" b="0" i="0" u="none" strike="noStrike" cap="none" baseline="0" dirty="0" err="1"/>
              <a:t>p</a:t>
            </a:r>
            <a:r>
              <a:rPr lang="en-US" sz="1800" b="0" i="0" u="none" strike="noStrike" cap="none" baseline="0" dirty="0"/>
              <a:t>  80- 100 etc…</a:t>
            </a:r>
          </a:p>
          <a:p>
            <a:pPr marL="457200" marR="0" lvl="0" indent="-304800" algn="l" rtl="0">
              <a:lnSpc>
                <a:spcPct val="115000"/>
              </a:lnSpc>
              <a:buClr>
                <a:srgbClr val="000000"/>
              </a:buClr>
              <a:buSzPct val="101851"/>
              <a:buFont typeface="Arial"/>
              <a:buChar char="•"/>
            </a:pPr>
            <a:r>
              <a:rPr lang="en-US" sz="1800" b="0" i="0" u="none" strike="noStrike" cap="none" baseline="0" dirty="0"/>
              <a:t>Females can choose sandy or </a:t>
            </a:r>
            <a:r>
              <a:rPr lang="en-US" sz="1800" b="0" i="0" u="none" strike="noStrike" cap="none" baseline="0" dirty="0" err="1"/>
              <a:t>unrooted</a:t>
            </a:r>
            <a:r>
              <a:rPr lang="en-US" sz="1800" b="0" i="0" u="none" strike="noStrike" cap="none" baseline="0" dirty="0"/>
              <a:t> substrate when choosing a nest but other terrain could also be possible; dirt, rocks, or shells.</a:t>
            </a:r>
          </a:p>
          <a:p>
            <a:pPr marL="457200" marR="0" lvl="0" indent="-304800" algn="l" rtl="0">
              <a:lnSpc>
                <a:spcPct val="115000"/>
              </a:lnSpc>
              <a:buClr>
                <a:srgbClr val="000000"/>
              </a:buClr>
              <a:buSzPct val="101851"/>
              <a:buFont typeface="Arial"/>
              <a:buChar char="•"/>
            </a:pPr>
            <a:r>
              <a:rPr lang="en-US" sz="1800" b="0" i="0" u="none" strike="noStrike" cap="none" baseline="0" dirty="0">
                <a:solidFill>
                  <a:srgbClr val="50B432"/>
                </a:solidFill>
              </a:rPr>
              <a:t>Females dig their nose into the sand before they lay their eggs to make sure they picked a good nesting location</a:t>
            </a:r>
          </a:p>
          <a:p>
            <a:pPr marL="457200" marR="0" lvl="0" indent="-304800" algn="l" rtl="0">
              <a:lnSpc>
                <a:spcPct val="115000"/>
              </a:lnSpc>
              <a:buClr>
                <a:srgbClr val="000000"/>
              </a:buClr>
              <a:buSzPct val="101851"/>
              <a:buFont typeface="Arial"/>
              <a:buChar char="•"/>
            </a:pPr>
            <a:r>
              <a:rPr lang="en-US" sz="1800" b="0" i="0" u="none" strike="noStrike" cap="none" baseline="0" dirty="0" err="1"/>
              <a:t>http://www.wetlandsinstitute.org/education/teacher/Turtle_Talk.pdf</a:t>
            </a:r>
            <a:endParaRPr lang="en-US" sz="1800" b="0" i="0" u="none" strike="noStrike" cap="none" baseline="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457200" lvl="0" indent="-304800" rtl="0">
              <a:lnSpc>
                <a:spcPct val="115000"/>
              </a:lnSpc>
              <a:buClr>
                <a:srgbClr val="000000"/>
              </a:buClr>
              <a:buSzPct val="101851"/>
              <a:buFont typeface="Arial"/>
              <a:buChar char="•"/>
            </a:pPr>
            <a:r>
              <a:rPr lang="en-US" b="1"/>
              <a:t>Temperature-Dependent Sex Determination (TSD) </a:t>
            </a:r>
            <a:r>
              <a:rPr lang="en-US"/>
              <a:t>is a different strategy than mammalian genetics. Terrapins do not have the typical X and Y chromosomes. The incubation temperature of the nest determines the sex ration of hatchlings. At warmer temperatures, females are produced whereas at cooler temperatures males are produces.</a:t>
            </a:r>
          </a:p>
          <a:p>
            <a:pPr marL="457200" lvl="0" indent="-304800">
              <a:lnSpc>
                <a:spcPct val="115000"/>
              </a:lnSpc>
              <a:buClr>
                <a:srgbClr val="000000"/>
              </a:buClr>
              <a:buSzPct val="101851"/>
              <a:buFont typeface="Arial"/>
              <a:buChar char="•"/>
            </a:pPr>
            <a:r>
              <a:rPr lang="en-US"/>
              <a:t>There are several factors that influence nest temperature. Some include the weather temperatures (if it is a hot and dry summer vs. a cool and wet summer), ground temperature, nest depth,  humidity, or nest substrate.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It is impossible to determine the difference between a male and female hatchling. Because of their size and lack of unspecific features that are seen in the adults, all living hatchlings can not be sexed.</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Egg yolk sacs serve as a the hatchlings food source providing important nutrients for the first two weeks of a hatchling life. This sac is located on the hatchlings plastron.</a:t>
            </a:r>
          </a:p>
          <a:p>
            <a:endParaRPr lang="en-US" sz="1800" b="0" i="0" u="none" strike="noStrike" cap="none" baseline="0"/>
          </a:p>
          <a:p>
            <a:pPr marL="0" marR="0" lvl="0" indent="0" algn="l" rtl="0">
              <a:buSzPct val="25000"/>
              <a:buFont typeface="Arial"/>
              <a:buNone/>
            </a:pPr>
            <a:r>
              <a:rPr lang="en-US" sz="1800" b="0" i="0" u="none" strike="noStrike" cap="none" baseline="0"/>
              <a:t>The egg tooth is made up of </a:t>
            </a:r>
            <a:r>
              <a:rPr lang="en-US" sz="1800" b="1" i="0" u="none" strike="noStrike" cap="none" baseline="0"/>
              <a:t>Keratin,</a:t>
            </a:r>
            <a:r>
              <a:rPr lang="en-US" sz="1800" b="0" i="0" u="none" strike="noStrike" cap="none" baseline="0"/>
              <a:t> a fibrous material just like your fingernails, that will eventually fall off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Erosion, development, and bulk heading can reduce, fragment, or eliminate nesting locations.</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The loss in salt marsh habitat is the number one threat to terrapins. The loss can be directly related to the decline in terrapin populations. Because salt marshes serve as primary habitat source for terrapins, without their locale, the terrapin population could also diminish.  </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Another threat to terrapin populations is erosion. If a highly elevated slope is present, females will have a hard time climbing the slope which restricts them from laying their eggs in prime nesting locations. As a result poor habitat selection will be made which does not guarantee the best hatchling success. Females are often forced to lay their eggs in unfamiliar substrate.</a:t>
            </a:r>
          </a:p>
          <a:p>
            <a:pPr marL="457200" marR="0" lvl="0" indent="-304800" algn="l" rtl="0">
              <a:lnSpc>
                <a:spcPct val="115000"/>
              </a:lnSpc>
              <a:buClr>
                <a:srgbClr val="000000"/>
              </a:buClr>
              <a:buSzPct val="101851"/>
              <a:buFont typeface="Arial"/>
              <a:buChar char="•"/>
            </a:pPr>
            <a:r>
              <a:rPr lang="en-US" sz="1800" b="0" i="0" u="none" strike="noStrike" cap="none" baseline="0"/>
              <a:t>Blue crabs and terrapins share a very similar home range</a:t>
            </a:r>
          </a:p>
          <a:p>
            <a:pPr marL="457200" marR="0" lvl="0" indent="-304800" algn="l" rtl="0">
              <a:lnSpc>
                <a:spcPct val="115000"/>
              </a:lnSpc>
              <a:buClr>
                <a:srgbClr val="000000"/>
              </a:buClr>
              <a:buSzPct val="101851"/>
              <a:buFont typeface="Arial"/>
              <a:buChar char="•"/>
            </a:pPr>
            <a:r>
              <a:rPr lang="en-US" sz="1800" b="0" i="0" u="none" strike="noStrike" cap="none" baseline="0"/>
              <a:t>By catch in commercial and recreational Blue claw crab traps are a major threat to terrapins, bait used in crab traps also attract terrapins leading to entrapment</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Traps that are abandoned or that become loose from their moorings are considered ghost traps and are responsible for terrapin deaths by drowning</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Some states limit the number of traps fishermen use or the depth at which the trap is set.</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Also some states require Turtle Excluder Devices, or By-Catch Reduction devices on crab traps.  TED’s limit the size of the entrance funnel, crabs can still enter but larger turtles are restricted.  Capture of older, larger females is reduced however, smaller males and juveniles are still at risk.</a:t>
            </a:r>
          </a:p>
          <a:p>
            <a:endParaRPr lang="en-US" sz="1800" b="0" i="0" u="none" strike="noStrike" cap="none" baseline="0"/>
          </a:p>
          <a:p>
            <a:pPr marL="0" marR="0" lvl="0" indent="0" algn="l" rtl="0">
              <a:lnSpc>
                <a:spcPct val="115000"/>
              </a:lnSpc>
              <a:buSzPct val="25000"/>
              <a:buFont typeface="Arial"/>
              <a:buNone/>
            </a:pPr>
            <a:r>
              <a:rPr lang="en-US" sz="1800" b="0" i="0" u="none" strike="noStrike" cap="none" baseline="0"/>
              <a:t>http://intraweb.stockton.edu/ccrp/description.html</a:t>
            </a:r>
          </a:p>
          <a:p>
            <a:pPr marL="0" marR="0" lvl="0" indent="0" algn="l" rtl="0">
              <a:lnSpc>
                <a:spcPct val="115000"/>
              </a:lnSpc>
              <a:buSzPct val="25000"/>
              <a:buFont typeface="Arial"/>
              <a:buNone/>
            </a:pPr>
            <a:r>
              <a:rPr lang="en-US" sz="1800" b="0" i="0" u="none" strike="noStrike" cap="none" baseline="0"/>
              <a:t>http://www.terrapinconservation.org/articles.htm</a:t>
            </a:r>
          </a:p>
          <a:p>
            <a:pPr marL="457200" marR="0" lvl="0" indent="-304800" algn="l" rtl="0">
              <a:lnSpc>
                <a:spcPct val="115000"/>
              </a:lnSpc>
              <a:buClr>
                <a:srgbClr val="000000"/>
              </a:buClr>
              <a:buSzPct val="101851"/>
              <a:buFont typeface="Arial"/>
              <a:buChar char="•"/>
            </a:pPr>
            <a:r>
              <a:rPr lang="en-US" sz="1800" b="0" i="0" u="none" strike="noStrike" cap="none" baseline="0"/>
              <a:t>When a females leaves the water in search of location of a nest, they often cross roads and become victims of car strikes.</a:t>
            </a:r>
          </a:p>
          <a:p>
            <a:endParaRPr lang="en-US" sz="1800" b="0" i="0" u="none" strike="noStrike" cap="none" baseline="0"/>
          </a:p>
          <a:p>
            <a:pPr marL="0" marR="0" lvl="0" indent="0" algn="l" rtl="0">
              <a:lnSpc>
                <a:spcPct val="115000"/>
              </a:lnSpc>
              <a:buSzPct val="25000"/>
              <a:buFont typeface="Arial"/>
              <a:buNone/>
            </a:pPr>
            <a:r>
              <a:rPr lang="en-US" sz="1800" b="0" i="0" u="none" strike="noStrike" cap="none" baseline="0"/>
              <a:t>http://www.jekyllislandauthority.org/turtlecenter/diamondbackterrapins.htm   pictures website</a:t>
            </a:r>
          </a:p>
          <a:p>
            <a:pPr marL="0" marR="0" lvl="0" indent="0" algn="l" rtl="0">
              <a:lnSpc>
                <a:spcPct val="115000"/>
              </a:lnSpc>
              <a:buSzPct val="25000"/>
              <a:buFont typeface="Arial"/>
              <a:buNone/>
            </a:pPr>
            <a:r>
              <a:rPr lang="en-US" sz="1800" b="0" i="0" u="none" strike="noStrike" cap="none" baseline="0"/>
              <a:t>http://nytts.org/proceedings/wood-rdk.htm    roadkill pic</a:t>
            </a:r>
          </a:p>
          <a:p>
            <a:pPr marL="0" marR="0" lvl="0" indent="0" algn="l" rtl="0">
              <a:lnSpc>
                <a:spcPct val="115000"/>
              </a:lnSpc>
              <a:buSzPct val="25000"/>
              <a:buFont typeface="Arial"/>
              <a:buNone/>
            </a:pPr>
            <a:r>
              <a:rPr lang="en-US" sz="1800" b="0" i="0" u="none" strike="noStrike" cap="none" baseline="0"/>
              <a:t>http://dnr.wi.gov/org/land/er/herps/turtles/turtle1.htm  turtle crossing pic</a:t>
            </a:r>
          </a:p>
          <a:p>
            <a:endParaRPr lang="en-US" sz="1800" b="0" i="0" u="none" strike="noStrike" cap="none" baseline="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Conservation is the key element for helping to protect terrapins throughout their range. Habitat management is essential for maintaining a viable population.</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Head starting programs eliminates egg predation. Eggs removed from their natural settings, placed in incubators, raised, and then released back into the wild.</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Terrapins are used as marketing icons which promotes public awareness of the species.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a:t>Terrapins primary habitats are salt marsh through north and south regions &amp; mangrove swamps in the Florida keys, more about habitats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A salt marsh is predominantly covered with cordgrass, </a:t>
            </a:r>
            <a:r>
              <a:rPr lang="en-US" sz="1800" b="0" i="1" u="none" strike="noStrike" cap="none" baseline="0"/>
              <a:t>Spartina alterniflora.  </a:t>
            </a:r>
          </a:p>
          <a:p>
            <a:endParaRPr lang="en-US" sz="1800" b="0" i="1" u="none" strike="noStrike" cap="none" baseline="0"/>
          </a:p>
          <a:p>
            <a:pPr marL="0" marR="0" lvl="0" indent="0" algn="l" rtl="0">
              <a:buClr>
                <a:srgbClr val="000000"/>
              </a:buClr>
              <a:buSzPct val="101851"/>
              <a:buFont typeface="Arial"/>
              <a:buChar char="•"/>
            </a:pPr>
            <a:r>
              <a:rPr lang="en-US" sz="1800" b="0" i="0" u="none" strike="noStrike" cap="none" baseline="0"/>
              <a:t>This plant species plays an important part of a terrapins food cycle. Once the plant dies, microscopic organisms consume the grass to detritus. Then crabs, mussels, and other invertebrates consume the detritus that in turn later become food for terrapins.</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This makes terrapins top consumers in this ecosystem.</a:t>
            </a:r>
            <a:r>
              <a:rPr lang="en-US" sz="1800" b="0" i="1" u="none" strike="noStrike" cap="none" baseline="0"/>
              <a:t> </a:t>
            </a:r>
            <a:r>
              <a:rPr lang="en-US" sz="1800" b="0" i="0" u="none" strike="noStrike" cap="none" baseline="0"/>
              <a:t>However, without the existence of salt marshes and cordgrass, the ecosystem and food cycle will no longer corporate.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These two hatchlings are moving in the saltmarsh. Notice the patches of cordgrass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Only North American terrapin that strictly lives in </a:t>
            </a:r>
            <a:r>
              <a:rPr lang="en-US" sz="1800" b="1" i="0" u="none" strike="noStrike" cap="none" baseline="0"/>
              <a:t>brackish water</a:t>
            </a:r>
            <a:r>
              <a:rPr lang="en-US" sz="1800" b="0" i="0" u="none" strike="noStrike" cap="none" baseline="0"/>
              <a:t>. Brackish water is where salt enters freshwater and mixes.</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They do not have teeth so food is crushed with the terrapins strong jaw.  </a:t>
            </a:r>
          </a:p>
          <a:p>
            <a:pPr marL="0" marR="0" lvl="0" indent="0" algn="l" rtl="0">
              <a:buSzPct val="25000"/>
              <a:buFont typeface="Arial"/>
              <a:buNone/>
            </a:pPr>
            <a:r>
              <a:rPr lang="en-US" sz="1800" b="0" i="0" u="none" strike="noStrike" cap="none" baseline="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All terrapins have hingeless shells, therefore they can not retract into their shell like other turtles. </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The carapace and plastron serve as a protective armor and structure like an external skeleton</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The carapace is made up of scutes, or plates around the terrapins shell. Each scute grows outward in direction and can sometimes tell the age of the terrapin. By counting the rings in each scute, you can estimate how old a terrapin is. This is very similar to counting tree rings.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dirty="0"/>
              <a:t>Male and female terrapins show </a:t>
            </a:r>
            <a:r>
              <a:rPr lang="en-US" sz="1800" b="1" i="0" u="none" strike="noStrike" cap="none" baseline="0" dirty="0"/>
              <a:t>sexual dimorphism. Sexual Dimorphism </a:t>
            </a:r>
            <a:r>
              <a:rPr lang="en-US" sz="1800" b="0" i="0" u="none" strike="noStrike" cap="none" baseline="0" dirty="0"/>
              <a:t>is when one sex (male or female) is extremely different looking for the other sex.</a:t>
            </a:r>
          </a:p>
          <a:p>
            <a:endParaRPr lang="en-US" sz="1800" b="0" i="0" u="none" strike="noStrike" cap="none" baseline="0" dirty="0"/>
          </a:p>
          <a:p>
            <a:pPr marL="0" marR="0" lvl="0" indent="0" algn="l" rtl="0">
              <a:buClr>
                <a:srgbClr val="000000"/>
              </a:buClr>
              <a:buSzPct val="101851"/>
              <a:buFont typeface="Arial"/>
              <a:buChar char="•"/>
            </a:pPr>
            <a:r>
              <a:rPr lang="en-US" sz="1800" b="0" i="0" u="none" strike="noStrike" cap="none" baseline="0" dirty="0"/>
              <a:t> For terrapins, females are much larger, having larger heads and flat plastron. Males are smaller in size and have convex plastrons which fits with the females flat plastron during copulation.</a:t>
            </a:r>
            <a:r>
              <a:rPr lang="en-US" sz="1800" b="1" i="0" u="sng" strike="noStrike" cap="none" baseline="0" dirty="0">
                <a:solidFill>
                  <a:schemeClr val="hlink"/>
                </a:solidFill>
                <a:hlinkClick r:id="rId3"/>
              </a:rPr>
              <a:t> </a:t>
            </a:r>
          </a:p>
          <a:p>
            <a:endParaRPr lang="en-US" sz="1800" b="1" i="0" u="sng" strike="noStrike" cap="none" baseline="0" dirty="0">
              <a:solidFill>
                <a:schemeClr val="hlink"/>
              </a:solidFill>
              <a:hlinkClick r:id="rId3"/>
            </a:endParaRPr>
          </a:p>
          <a:p>
            <a:pPr marL="0" marR="0" lvl="0" indent="0" algn="l" rtl="0">
              <a:buSzPct val="25000"/>
              <a:buFont typeface="Arial"/>
              <a:buNone/>
            </a:pPr>
            <a:r>
              <a:rPr lang="en-US" sz="1800" b="1" i="0" u="sng" strike="noStrike" cap="none" baseline="0" dirty="0">
                <a:solidFill>
                  <a:schemeClr val="hlink"/>
                </a:solidFill>
                <a:hlinkClick r:id="rId3"/>
              </a:rPr>
              <a:t>yellowfin.dnr.sc.gov/.../Malaclemysterrapin.html</a:t>
            </a:r>
            <a:r>
              <a:rPr lang="en-US" sz="1800" b="0" i="0" u="none" strike="noStrike" cap="none" baseline="0" dirty="0"/>
              <a:t> </a:t>
            </a:r>
          </a:p>
          <a:p>
            <a:endParaRPr lang="en-US" sz="1800" b="0" i="0" u="none" strike="noStrike" cap="none"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dirty="0"/>
              <a:t>Hibernation or </a:t>
            </a:r>
            <a:r>
              <a:rPr lang="en-US" sz="1800" b="0" i="0" u="none" strike="noStrike" cap="none" baseline="0" dirty="0" err="1"/>
              <a:t>Brumate</a:t>
            </a:r>
            <a:r>
              <a:rPr lang="en-US" sz="1800" b="0" i="0" u="none" strike="noStrike" cap="none" baseline="0" dirty="0"/>
              <a:t>( winter months) and Aestivation  (summer months for dry heat) are two ways of conserving energy. Fat storage is needed before this process begins.</a:t>
            </a:r>
          </a:p>
          <a:p>
            <a:pPr marL="0" marR="0" lvl="0" indent="0" algn="l" rtl="0">
              <a:lnSpc>
                <a:spcPct val="115000"/>
              </a:lnSpc>
              <a:buClr>
                <a:srgbClr val="000000"/>
              </a:buClr>
              <a:buSzPct val="25000"/>
              <a:buFont typeface="Arial"/>
              <a:buNone/>
            </a:pPr>
            <a:r>
              <a:rPr lang="en-US" sz="1800" b="0" i="0" u="none" strike="noStrike" cap="none" baseline="0" dirty="0"/>
              <a:t>At lower temperatures, terrapins enter a state of Torpor – a low metabolic rate, an inactive state of being.</a:t>
            </a:r>
          </a:p>
          <a:p>
            <a:endParaRPr lang="en-US" sz="1800" b="0" i="0" u="none" strike="noStrike" cap="none" baseline="0" dirty="0"/>
          </a:p>
          <a:p>
            <a:pPr marL="0" marR="0" lvl="0" indent="0" algn="l" rtl="0">
              <a:buSzPct val="25000"/>
              <a:buFont typeface="Arial"/>
              <a:buNone/>
            </a:pPr>
            <a:r>
              <a:rPr lang="en-US" sz="1800" b="0" i="0" u="none" strike="noStrike" cap="none" baseline="0" dirty="0"/>
              <a:t>1.  Terrapins must fast to eliminate bacteria growth in their body</a:t>
            </a:r>
          </a:p>
          <a:p>
            <a:pPr marL="0" marR="0" lvl="0" indent="0" algn="l" rtl="0">
              <a:buSzPct val="25000"/>
              <a:buFont typeface="Arial"/>
              <a:buNone/>
            </a:pPr>
            <a:r>
              <a:rPr lang="en-US" sz="1800" b="0" i="0" u="none" strike="noStrike" cap="none" baseline="0" dirty="0"/>
              <a:t>2.  They must find an overwintering location usually in creeks or borrowed under mud</a:t>
            </a:r>
          </a:p>
          <a:p>
            <a:pPr marL="0" marR="0" lvl="0" indent="0" algn="l" rtl="0">
              <a:buSzPct val="25000"/>
              <a:buFont typeface="Arial"/>
              <a:buNone/>
            </a:pPr>
            <a:r>
              <a:rPr lang="en-US" sz="1800" b="0" i="0" u="none" strike="noStrike" cap="none" baseline="0" dirty="0"/>
              <a:t>3.  Must maintain a dormant state</a:t>
            </a:r>
          </a:p>
          <a:p>
            <a:pPr marL="457200" marR="0" lvl="0" indent="-304800" algn="l" rtl="0">
              <a:lnSpc>
                <a:spcPct val="115000"/>
              </a:lnSpc>
              <a:buClr>
                <a:srgbClr val="000000"/>
              </a:buClr>
              <a:buSzPct val="61110"/>
              <a:buFont typeface="Arial"/>
              <a:buAutoNum type="arabicPeriod"/>
            </a:pPr>
            <a:r>
              <a:rPr lang="en-US" sz="1800" b="0" i="0" u="none" strike="noStrike" cap="none" baseline="0" dirty="0"/>
              <a:t>Have a  low metabolic  rate in order to conserve energy</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Terrapins are freeze tolerant. They are capable of converting some of their body’s water to ice and remain frozen for throughout the cold months. It is still uncertain how terrapins can accomplish this.</a:t>
            </a:r>
          </a:p>
          <a:p>
            <a:endParaRPr lang="en-US" sz="1800" b="0" i="0" u="none" strike="noStrike" cap="none" baseline="0" dirty="0"/>
          </a:p>
          <a:p>
            <a:pPr marL="0" marR="0" lvl="0" indent="0" algn="l" rtl="0">
              <a:buSzPct val="25000"/>
              <a:buFont typeface="Arial"/>
              <a:buNone/>
            </a:pPr>
            <a:r>
              <a:rPr lang="en-US" sz="1800" b="0" i="0" u="none" strike="noStrike" cap="none" baseline="0" dirty="0"/>
              <a:t>Picture http://turtle_tails.tripod.com/raisingbabyturtles/rbt11_10.JPG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a:t>Adult Terrapin Life Cycle</a:t>
            </a:r>
          </a:p>
          <a:p>
            <a:pPr marL="0" marR="0" lvl="0" indent="0" algn="l" rtl="0">
              <a:buClr>
                <a:srgbClr val="000000"/>
              </a:buClr>
              <a:buSzPct val="101851"/>
              <a:buFont typeface="Arial"/>
              <a:buChar char="•"/>
            </a:pPr>
            <a:r>
              <a:rPr lang="en-US" sz="1800" b="0" i="0" u="none" strike="noStrike" cap="none" baseline="0"/>
              <a:t>In the fall adult terrapins prepare for the colder temperatures  of winter by burrowing in the mud.</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Once it is warm enough, terrapins are active in the water, in spring they will mate in the water.</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During the summer, females search for an area to nest on land, then they return to the water.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OverTx" type="objOverTx">
  <p:cSld name="objOverTx">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94" name="Shape 94"/>
          <p:cNvSpPr txBox="1">
            <a:spLocks noGrp="1"/>
          </p:cNvSpPr>
          <p:nvPr>
            <p:ph type="body" idx="1"/>
          </p:nvPr>
        </p:nvSpPr>
        <p:spPr>
          <a:xfrm>
            <a:off x="457200" y="1600200"/>
            <a:ext cx="8229600" cy="2185988"/>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95" name="Shape 95"/>
          <p:cNvSpPr txBox="1">
            <a:spLocks noGrp="1"/>
          </p:cNvSpPr>
          <p:nvPr>
            <p:ph type="body" idx="2"/>
          </p:nvPr>
        </p:nvSpPr>
        <p:spPr>
          <a:xfrm>
            <a:off x="457200" y="3938587"/>
            <a:ext cx="8229600" cy="2187574"/>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96" name="Shape 96"/>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7" name="Shape 97"/>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43B50-F721-BA4A-AF5F-0A4E4EDCD8B9}"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9C9C-C5DE-3D4F-B4F6-CD2B8829A1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43B50-F721-BA4A-AF5F-0A4E4EDCD8B9}" type="datetimeFigureOut">
              <a:rPr lang="en-US" smtClean="0"/>
              <a:pPr/>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B9C9C-C5DE-3D4F-B4F6-CD2B8829A1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omments" Target="../comments/commen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p:nvPr/>
        </p:nvSpPr>
        <p:spPr>
          <a:xfrm>
            <a:off x="694508" y="290512"/>
            <a:ext cx="7772400" cy="1470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strike="noStrike" cap="none" baseline="0">
                <a:solidFill>
                  <a:srgbClr val="660000"/>
                </a:solidFill>
                <a:latin typeface="Arial"/>
                <a:ea typeface="Arial"/>
                <a:cs typeface="Arial"/>
                <a:sym typeface="Arial"/>
              </a:rPr>
              <a:t>Diamondback Terrapin</a:t>
            </a:r>
          </a:p>
        </p:txBody>
      </p:sp>
      <p:sp>
        <p:nvSpPr>
          <p:cNvPr id="123" name="Shape 123"/>
          <p:cNvSpPr/>
          <p:nvPr/>
        </p:nvSpPr>
        <p:spPr>
          <a:xfrm>
            <a:off x="-9448800" y="-5334000"/>
            <a:ext cx="3098800" cy="2187575"/>
          </a:xfrm>
          <a:prstGeom prst="rect">
            <a:avLst/>
          </a:prstGeom>
          <a:blipFill>
            <a:blip r:embed="rId3"/>
            <a:stretch>
              <a:fillRect/>
            </a:stretch>
          </a:blipFill>
        </p:spPr>
      </p:sp>
      <p:sp>
        <p:nvSpPr>
          <p:cNvPr id="124" name="Shape 124"/>
          <p:cNvSpPr txBox="1"/>
          <p:nvPr/>
        </p:nvSpPr>
        <p:spPr>
          <a:xfrm>
            <a:off x="1006475" y="1303312"/>
            <a:ext cx="73152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1200"/>
              </a:spcBef>
              <a:spcAft>
                <a:spcPts val="0"/>
              </a:spcAft>
              <a:buClr>
                <a:srgbClr val="000000"/>
              </a:buClr>
              <a:buSzPct val="25000"/>
              <a:buFont typeface="Arial"/>
              <a:buNone/>
            </a:pPr>
            <a:r>
              <a:rPr lang="en-US" sz="2400" b="0" i="1" u="none" strike="noStrike" cap="none" baseline="0">
                <a:solidFill>
                  <a:srgbClr val="660000"/>
                </a:solidFill>
                <a:latin typeface="Arial"/>
                <a:ea typeface="Arial"/>
                <a:cs typeface="Arial"/>
                <a:sym typeface="Arial"/>
              </a:rPr>
              <a:t>Malaclemys terrapin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054" y="1760512"/>
            <a:ext cx="7218621" cy="48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54000"/>
            <a:ext cx="8229600" cy="9651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Reproductio</a:t>
            </a:r>
            <a:r>
              <a:rPr lang="en-US" b="1" dirty="0">
                <a:solidFill>
                  <a:srgbClr val="660000"/>
                </a:solidFill>
                <a:latin typeface="Arial"/>
              </a:rPr>
              <a:t>n</a:t>
            </a:r>
          </a:p>
        </p:txBody>
      </p:sp>
      <p:sp>
        <p:nvSpPr>
          <p:cNvPr id="296" name="Shape 296"/>
          <p:cNvSpPr txBox="1">
            <a:spLocks noGrp="1"/>
          </p:cNvSpPr>
          <p:nvPr>
            <p:ph type="body" idx="1"/>
          </p:nvPr>
        </p:nvSpPr>
        <p:spPr>
          <a:xfrm>
            <a:off x="381000" y="1066800"/>
            <a:ext cx="8357700" cy="2796931"/>
          </a:xfrm>
          <a:prstGeom prst="rect">
            <a:avLst/>
          </a:prstGeom>
          <a:noFill/>
          <a:ln>
            <a:noFill/>
          </a:ln>
        </p:spPr>
        <p:txBody>
          <a:bodyPr lIns="91425" tIns="91425" rIns="91425" bIns="91425" anchor="t" anchorCtr="0">
            <a:noAutofit/>
          </a:bodyPr>
          <a:lstStyle/>
          <a:p>
            <a:pPr marL="292100" indent="-215900" algn="ctr">
              <a:lnSpc>
                <a:spcPct val="115000"/>
              </a:lnSpc>
              <a:spcBef>
                <a:spcPts val="0"/>
              </a:spcBef>
              <a:buClr>
                <a:schemeClr val="accent1"/>
              </a:buClr>
              <a:buSzPct val="25000"/>
              <a:buNone/>
            </a:pPr>
            <a:r>
              <a:rPr lang="en-US" sz="3000" dirty="0" smtClean="0">
                <a:solidFill>
                  <a:srgbClr val="660000"/>
                </a:solidFill>
                <a:latin typeface="Arial"/>
              </a:rPr>
              <a:t>Nesting season: May – August</a:t>
            </a:r>
          </a:p>
          <a:p>
            <a:pPr marL="292100" marR="0" lvl="0" indent="-215900" algn="ctr" rtl="0">
              <a:lnSpc>
                <a:spcPct val="115000"/>
              </a:lnSpc>
              <a:spcBef>
                <a:spcPts val="0"/>
              </a:spcBef>
              <a:spcAft>
                <a:spcPts val="0"/>
              </a:spcAft>
              <a:buClr>
                <a:schemeClr val="accent1"/>
              </a:buClr>
              <a:buSzPct val="25000"/>
              <a:buFont typeface="Arial"/>
              <a:buNone/>
            </a:pPr>
            <a:r>
              <a:rPr lang="en-US" sz="3000" dirty="0" smtClean="0">
                <a:solidFill>
                  <a:srgbClr val="660000"/>
                </a:solidFill>
                <a:latin typeface="Arial"/>
                <a:ea typeface="Arial"/>
                <a:cs typeface="Arial"/>
                <a:sym typeface="Arial"/>
              </a:rPr>
              <a:t>4</a:t>
            </a:r>
            <a:r>
              <a:rPr lang="en-US" sz="3000" b="0" i="0" u="none" strike="noStrike" cap="none" baseline="0" dirty="0" smtClean="0">
                <a:solidFill>
                  <a:srgbClr val="660000"/>
                </a:solidFill>
                <a:latin typeface="Arial"/>
                <a:ea typeface="Arial"/>
                <a:cs typeface="Arial"/>
                <a:sym typeface="Arial"/>
              </a:rPr>
              <a:t> </a:t>
            </a:r>
            <a:r>
              <a:rPr lang="en-US" sz="3000" b="0" i="0" u="none" strike="noStrike" cap="none" baseline="0" dirty="0">
                <a:solidFill>
                  <a:srgbClr val="660000"/>
                </a:solidFill>
                <a:latin typeface="Arial"/>
                <a:ea typeface="Arial"/>
                <a:cs typeface="Arial"/>
                <a:sym typeface="Arial"/>
              </a:rPr>
              <a:t>- </a:t>
            </a:r>
            <a:r>
              <a:rPr lang="en-US" sz="3000" b="0" i="0" u="none" strike="noStrike" cap="none" baseline="0" dirty="0" smtClean="0">
                <a:solidFill>
                  <a:srgbClr val="660000"/>
                </a:solidFill>
                <a:latin typeface="Arial"/>
                <a:ea typeface="Arial"/>
                <a:cs typeface="Arial"/>
                <a:sym typeface="Arial"/>
              </a:rPr>
              <a:t>20 </a:t>
            </a:r>
            <a:r>
              <a:rPr lang="en-US" sz="3000" b="0" i="0" u="none" strike="noStrike" cap="none" baseline="0" dirty="0">
                <a:solidFill>
                  <a:srgbClr val="660000"/>
                </a:solidFill>
                <a:latin typeface="Arial"/>
                <a:ea typeface="Arial"/>
                <a:cs typeface="Arial"/>
                <a:sym typeface="Arial"/>
              </a:rPr>
              <a:t>eggs per</a:t>
            </a:r>
            <a:r>
              <a:rPr lang="en-US" sz="3000" b="0" i="0" u="none" strike="noStrike" cap="none" baseline="0" dirty="0" smtClean="0">
                <a:solidFill>
                  <a:srgbClr val="660000"/>
                </a:solidFill>
                <a:latin typeface="Arial"/>
                <a:ea typeface="Arial"/>
                <a:cs typeface="Arial"/>
                <a:sym typeface="Arial"/>
              </a:rPr>
              <a:t> nest </a:t>
            </a:r>
          </a:p>
          <a:p>
            <a:pPr marL="292100" marR="0" lvl="0" indent="-215900" algn="ctr" rtl="0">
              <a:lnSpc>
                <a:spcPct val="115000"/>
              </a:lnSpc>
              <a:spcBef>
                <a:spcPts val="0"/>
              </a:spcBef>
              <a:spcAft>
                <a:spcPts val="0"/>
              </a:spcAft>
              <a:buClr>
                <a:schemeClr val="accent1"/>
              </a:buClr>
              <a:buSzPct val="25000"/>
              <a:buFont typeface="Arial"/>
              <a:buNone/>
            </a:pPr>
            <a:r>
              <a:rPr lang="en-US" sz="3000" b="0" i="0" u="none" strike="noStrike" cap="none" baseline="0" dirty="0">
                <a:solidFill>
                  <a:srgbClr val="660000"/>
                </a:solidFill>
                <a:latin typeface="Arial"/>
                <a:ea typeface="Arial"/>
                <a:cs typeface="Arial"/>
                <a:sym typeface="Arial"/>
              </a:rPr>
              <a:t>Up to 3</a:t>
            </a:r>
            <a:r>
              <a:rPr lang="en-US" sz="3000" b="0" i="0" u="none" strike="noStrike" cap="none" baseline="0" dirty="0" smtClean="0">
                <a:solidFill>
                  <a:srgbClr val="660000"/>
                </a:solidFill>
                <a:latin typeface="Arial"/>
                <a:ea typeface="Arial"/>
                <a:cs typeface="Arial"/>
                <a:sym typeface="Arial"/>
              </a:rPr>
              <a:t> nests per season</a:t>
            </a:r>
          </a:p>
          <a:p>
            <a:pPr marL="292100" lvl="0" indent="-215900" algn="ctr">
              <a:lnSpc>
                <a:spcPct val="115000"/>
              </a:lnSpc>
              <a:spcBef>
                <a:spcPts val="0"/>
              </a:spcBef>
              <a:buClr>
                <a:schemeClr val="accent1"/>
              </a:buClr>
              <a:buSzPct val="25000"/>
              <a:buNone/>
            </a:pPr>
            <a:r>
              <a:rPr lang="en-US" sz="3200" dirty="0" smtClean="0">
                <a:solidFill>
                  <a:srgbClr val="660000"/>
                </a:solidFill>
                <a:latin typeface="Arial"/>
              </a:rPr>
              <a:t>Incubate 60 - 90 days</a:t>
            </a:r>
            <a:endParaRPr lang="en-US" sz="3000" b="0" i="0" u="none" strike="noStrike" cap="none" baseline="0" dirty="0" smtClean="0">
              <a:solidFill>
                <a:srgbClr val="660000"/>
              </a:solidFill>
              <a:latin typeface="Arial"/>
              <a:ea typeface="Arial"/>
              <a:cs typeface="Arial"/>
              <a:sym typeface="Arial"/>
            </a:endParaRPr>
          </a:p>
          <a:p>
            <a:pPr marL="292100" marR="0" lvl="0" indent="-215900" algn="ctr" rtl="0">
              <a:lnSpc>
                <a:spcPct val="115000"/>
              </a:lnSpc>
              <a:spcBef>
                <a:spcPts val="0"/>
              </a:spcBef>
              <a:spcAft>
                <a:spcPts val="0"/>
              </a:spcAft>
              <a:buClr>
                <a:schemeClr val="accent1"/>
              </a:buClr>
              <a:buSzPct val="25000"/>
              <a:buFont typeface="Arial"/>
              <a:buNone/>
            </a:pPr>
            <a:endParaRPr lang="en-US" sz="3000" b="0" i="0" u="none" strike="noStrike" cap="none" baseline="0" dirty="0" smtClean="0">
              <a:solidFill>
                <a:srgbClr val="660000"/>
              </a:solidFill>
              <a:latin typeface="Arial"/>
              <a:ea typeface="Arial"/>
              <a:cs typeface="Arial"/>
              <a:sym typeface="Arial"/>
            </a:endParaRPr>
          </a:p>
          <a:p>
            <a:pPr marL="292100" marR="0" lvl="0" indent="-215900" algn="ctr" rtl="0">
              <a:lnSpc>
                <a:spcPct val="115000"/>
              </a:lnSpc>
              <a:spcBef>
                <a:spcPts val="0"/>
              </a:spcBef>
              <a:spcAft>
                <a:spcPts val="0"/>
              </a:spcAft>
              <a:buClr>
                <a:schemeClr val="accent1"/>
              </a:buClr>
              <a:buSzPct val="25000"/>
              <a:buFont typeface="Arial"/>
              <a:buNone/>
            </a:pPr>
            <a:endParaRPr lang="en-US" sz="3000" b="0" i="0" u="none" strike="noStrike" cap="none" baseline="0" dirty="0">
              <a:solidFill>
                <a:srgbClr val="660000"/>
              </a:solidFill>
              <a:latin typeface="Arial"/>
              <a:ea typeface="Arial"/>
              <a:cs typeface="Arial"/>
              <a:sym typeface="Arial"/>
            </a:endParaRPr>
          </a:p>
        </p:txBody>
      </p:sp>
      <p:sp>
        <p:nvSpPr>
          <p:cNvPr id="297" name="Shape 297"/>
          <p:cNvSpPr/>
          <p:nvPr/>
        </p:nvSpPr>
        <p:spPr>
          <a:xfrm>
            <a:off x="211300" y="3270860"/>
            <a:ext cx="4366144" cy="3264488"/>
          </a:xfrm>
          <a:prstGeom prst="rect">
            <a:avLst/>
          </a:prstGeom>
          <a:blipFill>
            <a:blip r:embed="rId3"/>
            <a:stretch>
              <a:fillRect/>
            </a:stretch>
          </a:blipFill>
          <a:ln>
            <a:noFill/>
          </a:ln>
        </p:spPr>
      </p:sp>
      <p:sp>
        <p:nvSpPr>
          <p:cNvPr id="298" name="Shape 298"/>
          <p:cNvSpPr/>
          <p:nvPr/>
        </p:nvSpPr>
        <p:spPr>
          <a:xfrm>
            <a:off x="4742260" y="3284736"/>
            <a:ext cx="4008589" cy="3236736"/>
          </a:xfrm>
          <a:prstGeom prst="rect">
            <a:avLst/>
          </a:prstGeom>
          <a:blipFill>
            <a:blip r:embed="rId4"/>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dirty="0">
                <a:solidFill>
                  <a:srgbClr val="660000"/>
                </a:solidFill>
                <a:latin typeface="Arial"/>
              </a:rPr>
              <a:t>Incubation</a:t>
            </a:r>
          </a:p>
        </p:txBody>
      </p:sp>
      <p:sp>
        <p:nvSpPr>
          <p:cNvPr id="311" name="Shape 311"/>
          <p:cNvSpPr txBox="1">
            <a:spLocks noGrp="1"/>
          </p:cNvSpPr>
          <p:nvPr>
            <p:ph type="body" idx="1"/>
          </p:nvPr>
        </p:nvSpPr>
        <p:spPr>
          <a:xfrm>
            <a:off x="291414" y="1515032"/>
            <a:ext cx="8601900" cy="669899"/>
          </a:xfrm>
          <a:prstGeom prst="rect">
            <a:avLst/>
          </a:prstGeom>
        </p:spPr>
        <p:txBody>
          <a:bodyPr lIns="91425" tIns="91425" rIns="91425" bIns="91425" anchor="t" anchorCtr="0">
            <a:noAutofit/>
          </a:bodyPr>
          <a:lstStyle/>
          <a:p>
            <a:pPr marL="0" lvl="0" indent="0" algn="ctr" rtl="0">
              <a:buClr>
                <a:srgbClr val="000000"/>
              </a:buClr>
              <a:buSzPct val="45833"/>
              <a:buFont typeface="Arial"/>
              <a:buNone/>
            </a:pPr>
            <a:r>
              <a:rPr lang="en-US" sz="2400" dirty="0">
                <a:solidFill>
                  <a:srgbClr val="660000"/>
                </a:solidFill>
                <a:latin typeface="Arial"/>
              </a:rPr>
              <a:t>Temperature-Dependent Sex Determination (TSD)</a:t>
            </a:r>
          </a:p>
          <a:p>
            <a:endParaRPr lang="en-US" sz="2400" dirty="0">
              <a:solidFill>
                <a:srgbClr val="660000"/>
              </a:solidFill>
            </a:endParaRPr>
          </a:p>
          <a:p>
            <a:endParaRPr lang="en-US" sz="2400" dirty="0">
              <a:solidFill>
                <a:srgbClr val="660000"/>
              </a:solidFill>
            </a:endParaRPr>
          </a:p>
          <a:p>
            <a:endParaRPr lang="en-US" sz="2400" dirty="0">
              <a:solidFill>
                <a:srgbClr val="660000"/>
              </a:solidFill>
            </a:endParaRPr>
          </a:p>
          <a:p>
            <a:endParaRPr lang="en-US" sz="2400" dirty="0">
              <a:solidFill>
                <a:srgbClr val="660000"/>
              </a:solidFill>
            </a:endParaRPr>
          </a:p>
        </p:txBody>
      </p:sp>
      <p:sp>
        <p:nvSpPr>
          <p:cNvPr id="312" name="Shape 312"/>
          <p:cNvSpPr/>
          <p:nvPr/>
        </p:nvSpPr>
        <p:spPr>
          <a:xfrm>
            <a:off x="2704802" y="2626274"/>
            <a:ext cx="3734394" cy="2479750"/>
          </a:xfrm>
          <a:prstGeom prst="rect">
            <a:avLst/>
          </a:prstGeom>
          <a:blipFill>
            <a:blip r:embed="rId3"/>
            <a:stretch>
              <a:fillRect/>
            </a:stretch>
          </a:blipFill>
          <a:ln>
            <a:noFill/>
          </a:ln>
        </p:spPr>
      </p:sp>
      <p:sp>
        <p:nvSpPr>
          <p:cNvPr id="313" name="Shape 313"/>
          <p:cNvSpPr txBox="1"/>
          <p:nvPr/>
        </p:nvSpPr>
        <p:spPr>
          <a:xfrm>
            <a:off x="-3657600" y="1324475"/>
            <a:ext cx="3657600" cy="457200"/>
          </a:xfrm>
          <a:prstGeom prst="rect">
            <a:avLst/>
          </a:prstGeom>
          <a:noFill/>
        </p:spPr>
        <p:txBody>
          <a:bodyPr lIns="91425" tIns="91425" rIns="91425" bIns="91425" anchor="t" anchorCtr="0">
            <a:noAutofit/>
          </a:bodyPr>
          <a:lstStyle/>
          <a:p>
            <a:endParaRPr/>
          </a:p>
        </p:txBody>
      </p:sp>
      <p:sp>
        <p:nvSpPr>
          <p:cNvPr id="314" name="Shape 314"/>
          <p:cNvSpPr txBox="1"/>
          <p:nvPr/>
        </p:nvSpPr>
        <p:spPr>
          <a:xfrm>
            <a:off x="291414" y="2626274"/>
            <a:ext cx="2380500" cy="2092499"/>
          </a:xfrm>
          <a:prstGeom prst="rect">
            <a:avLst/>
          </a:prstGeom>
        </p:spPr>
        <p:txBody>
          <a:bodyPr lIns="91425" tIns="91425" rIns="91425" bIns="91425" anchor="ctr" anchorCtr="0">
            <a:noAutofit/>
          </a:bodyPr>
          <a:lstStyle/>
          <a:p>
            <a:pPr lvl="0" rtl="0">
              <a:buNone/>
            </a:pPr>
            <a:r>
              <a:rPr lang="en-US" sz="2400" dirty="0">
                <a:solidFill>
                  <a:srgbClr val="660000"/>
                </a:solidFill>
                <a:latin typeface="Arial"/>
              </a:rPr>
              <a:t>Warmer temps: 90</a:t>
            </a:r>
            <a:r>
              <a:rPr lang="en-US" sz="2400" baseline="30000" dirty="0">
                <a:solidFill>
                  <a:srgbClr val="660000"/>
                </a:solidFill>
                <a:latin typeface="Arial"/>
              </a:rPr>
              <a:t>o</a:t>
            </a:r>
            <a:r>
              <a:rPr lang="en-US" sz="2400" dirty="0">
                <a:solidFill>
                  <a:srgbClr val="660000"/>
                </a:solidFill>
                <a:latin typeface="Arial"/>
              </a:rPr>
              <a:t>F, 32</a:t>
            </a:r>
            <a:r>
              <a:rPr lang="en-US" sz="2400" baseline="30000" dirty="0">
                <a:solidFill>
                  <a:srgbClr val="660000"/>
                </a:solidFill>
                <a:latin typeface="Arial"/>
              </a:rPr>
              <a:t>o</a:t>
            </a:r>
            <a:r>
              <a:rPr lang="en-US" sz="2400" dirty="0">
                <a:solidFill>
                  <a:srgbClr val="660000"/>
                </a:solidFill>
                <a:latin typeface="Arial"/>
              </a:rPr>
              <a:t>C produce females</a:t>
            </a:r>
          </a:p>
          <a:p>
            <a:endParaRPr lang="en-US" sz="2400" dirty="0">
              <a:solidFill>
                <a:srgbClr val="660000"/>
              </a:solidFill>
            </a:endParaRPr>
          </a:p>
        </p:txBody>
      </p:sp>
      <p:sp>
        <p:nvSpPr>
          <p:cNvPr id="315" name="Shape 315"/>
          <p:cNvSpPr txBox="1"/>
          <p:nvPr/>
        </p:nvSpPr>
        <p:spPr>
          <a:xfrm>
            <a:off x="6573563" y="2626274"/>
            <a:ext cx="2296500" cy="1338600"/>
          </a:xfrm>
          <a:prstGeom prst="rect">
            <a:avLst/>
          </a:prstGeom>
          <a:noFill/>
        </p:spPr>
        <p:txBody>
          <a:bodyPr lIns="91425" tIns="91425" rIns="91425" bIns="91425" anchor="t" anchorCtr="0">
            <a:noAutofit/>
          </a:bodyPr>
          <a:lstStyle/>
          <a:p>
            <a:pPr>
              <a:buNone/>
            </a:pPr>
            <a:r>
              <a:rPr lang="en-US" sz="2400" dirty="0">
                <a:solidFill>
                  <a:srgbClr val="660000"/>
                </a:solidFill>
                <a:latin typeface="Arial"/>
              </a:rPr>
              <a:t>Cooler temps: 82</a:t>
            </a:r>
            <a:r>
              <a:rPr lang="en-US" sz="2400" baseline="30000" dirty="0">
                <a:solidFill>
                  <a:srgbClr val="660000"/>
                </a:solidFill>
                <a:latin typeface="Arial"/>
              </a:rPr>
              <a:t>o</a:t>
            </a:r>
            <a:r>
              <a:rPr lang="en-US" sz="2400" dirty="0">
                <a:solidFill>
                  <a:srgbClr val="660000"/>
                </a:solidFill>
                <a:latin typeface="Arial"/>
              </a:rPr>
              <a:t>F, 28</a:t>
            </a:r>
            <a:r>
              <a:rPr lang="en-US" sz="2400" baseline="30000" dirty="0">
                <a:solidFill>
                  <a:srgbClr val="660000"/>
                </a:solidFill>
                <a:latin typeface="Arial"/>
              </a:rPr>
              <a:t>o</a:t>
            </a:r>
            <a:r>
              <a:rPr lang="en-US" sz="2400" dirty="0">
                <a:solidFill>
                  <a:srgbClr val="660000"/>
                </a:solidFill>
                <a:latin typeface="Arial"/>
              </a:rPr>
              <a:t>C produce males</a:t>
            </a:r>
          </a:p>
        </p:txBody>
      </p:sp>
      <p:sp>
        <p:nvSpPr>
          <p:cNvPr id="316" name="Shape 316"/>
          <p:cNvSpPr txBox="1"/>
          <p:nvPr/>
        </p:nvSpPr>
        <p:spPr>
          <a:xfrm>
            <a:off x="1751514" y="5181021"/>
            <a:ext cx="5681700" cy="1120499"/>
          </a:xfrm>
          <a:prstGeom prst="rect">
            <a:avLst/>
          </a:prstGeom>
          <a:noFill/>
        </p:spPr>
        <p:txBody>
          <a:bodyPr lIns="91425" tIns="91425" rIns="91425" bIns="91425" anchor="t" anchorCtr="0">
            <a:noAutofit/>
          </a:bodyPr>
          <a:lstStyle/>
          <a:p>
            <a:pPr lvl="0" rtl="0">
              <a:buNone/>
            </a:pPr>
            <a:r>
              <a:rPr lang="en-US" sz="2400" dirty="0">
                <a:solidFill>
                  <a:srgbClr val="660000"/>
                </a:solidFill>
                <a:latin typeface="Arial"/>
              </a:rPr>
              <a:t>
Average incubation period: 60 - 90 days</a:t>
            </a:r>
          </a:p>
        </p:txBody>
      </p:sp>
      <p:cxnSp>
        <p:nvCxnSpPr>
          <p:cNvPr id="317" name="Shape 317"/>
          <p:cNvCxnSpPr/>
          <p:nvPr/>
        </p:nvCxnSpPr>
        <p:spPr>
          <a:xfrm rot="10800000" flipH="1">
            <a:off x="1884650" y="3655124"/>
            <a:ext cx="2146499" cy="34799"/>
          </a:xfrm>
          <a:prstGeom prst="straightConnector1">
            <a:avLst/>
          </a:prstGeom>
          <a:noFill/>
          <a:ln w="38100" cap="flat">
            <a:solidFill>
              <a:srgbClr val="FFD966"/>
            </a:solidFill>
            <a:prstDash val="solid"/>
            <a:round/>
            <a:headEnd type="none" w="lg" len="lg"/>
            <a:tailEnd type="triangle" w="lg" len="lg"/>
          </a:ln>
        </p:spPr>
      </p:cxnSp>
      <p:cxnSp>
        <p:nvCxnSpPr>
          <p:cNvPr id="318" name="Shape 318"/>
          <p:cNvCxnSpPr/>
          <p:nvPr/>
        </p:nvCxnSpPr>
        <p:spPr>
          <a:xfrm flipH="1">
            <a:off x="5741049" y="3786725"/>
            <a:ext cx="1308900" cy="558300"/>
          </a:xfrm>
          <a:prstGeom prst="straightConnector1">
            <a:avLst/>
          </a:prstGeom>
          <a:noFill/>
          <a:ln w="38100" cap="flat">
            <a:solidFill>
              <a:srgbClr val="FFD966"/>
            </a:solidFill>
            <a:prstDash val="solid"/>
            <a:round/>
            <a:headEnd type="none" w="lg" len="lg"/>
            <a:tailEnd type="triangle" w="lg" len="lg"/>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54000"/>
            <a:ext cx="8229600" cy="10414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Hatchlings</a:t>
            </a:r>
          </a:p>
        </p:txBody>
      </p:sp>
      <p:sp>
        <p:nvSpPr>
          <p:cNvPr id="324" name="Shape 324"/>
          <p:cNvSpPr txBox="1">
            <a:spLocks noGrp="1"/>
          </p:cNvSpPr>
          <p:nvPr>
            <p:ph type="body" idx="1"/>
          </p:nvPr>
        </p:nvSpPr>
        <p:spPr>
          <a:xfrm>
            <a:off x="910716" y="1645918"/>
            <a:ext cx="4510199" cy="704699"/>
          </a:xfrm>
          <a:prstGeom prst="rect">
            <a:avLst/>
          </a:prstGeom>
          <a:noFill/>
          <a:ln>
            <a:noFill/>
          </a:ln>
        </p:spPr>
        <p:txBody>
          <a:bodyPr lIns="91425" tIns="91425" rIns="91425" bIns="91425" anchor="t" anchorCtr="0">
            <a:noAutofit/>
          </a:bodyPr>
          <a:lstStyle/>
          <a:p>
            <a:pPr marL="196850" indent="0">
              <a:buNone/>
            </a:pPr>
            <a:r>
              <a:rPr lang="en-US" dirty="0">
                <a:solidFill>
                  <a:srgbClr val="660000"/>
                </a:solidFill>
                <a:latin typeface="Arial"/>
              </a:rPr>
              <a:t>Emerge in fall and spring</a:t>
            </a:r>
          </a:p>
        </p:txBody>
      </p:sp>
      <p:sp>
        <p:nvSpPr>
          <p:cNvPr id="325" name="Shape 325"/>
          <p:cNvSpPr/>
          <p:nvPr/>
        </p:nvSpPr>
        <p:spPr>
          <a:xfrm>
            <a:off x="5499242" y="1565896"/>
            <a:ext cx="3301448" cy="2178629"/>
          </a:xfrm>
          <a:prstGeom prst="rect">
            <a:avLst/>
          </a:prstGeom>
          <a:blipFill>
            <a:blip r:embed="rId3"/>
            <a:stretch>
              <a:fillRect/>
            </a:stretch>
          </a:blipFill>
          <a:ln>
            <a:noFill/>
          </a:ln>
        </p:spPr>
      </p:sp>
      <p:sp>
        <p:nvSpPr>
          <p:cNvPr id="326" name="Shape 326"/>
          <p:cNvSpPr txBox="1"/>
          <p:nvPr/>
        </p:nvSpPr>
        <p:spPr>
          <a:xfrm>
            <a:off x="457200" y="2458750"/>
            <a:ext cx="4198500" cy="1032900"/>
          </a:xfrm>
          <a:prstGeom prst="rect">
            <a:avLst/>
          </a:prstGeom>
          <a:noFill/>
        </p:spPr>
        <p:txBody>
          <a:bodyPr lIns="91425" tIns="91425" rIns="91425" bIns="91425" anchor="t" anchorCtr="0">
            <a:noAutofit/>
          </a:bodyPr>
          <a:lstStyle/>
          <a:p>
            <a:pPr>
              <a:buNone/>
            </a:pPr>
            <a:r>
              <a:rPr lang="en-US" sz="2800" dirty="0">
                <a:solidFill>
                  <a:srgbClr val="660000"/>
                </a:solidFill>
                <a:latin typeface="Arial"/>
              </a:rPr>
              <a:t>Egg tooth used to break out of shell</a:t>
            </a:r>
          </a:p>
        </p:txBody>
      </p:sp>
      <p:sp>
        <p:nvSpPr>
          <p:cNvPr id="327" name="Shape 327"/>
          <p:cNvSpPr/>
          <p:nvPr/>
        </p:nvSpPr>
        <p:spPr>
          <a:xfrm>
            <a:off x="457200" y="3620835"/>
            <a:ext cx="3359210" cy="2406684"/>
          </a:xfrm>
          <a:prstGeom prst="rect">
            <a:avLst/>
          </a:prstGeom>
          <a:blipFill>
            <a:blip r:embed="rId4"/>
            <a:stretch>
              <a:fillRect/>
            </a:stretch>
          </a:blipFill>
          <a:ln>
            <a:noFill/>
          </a:ln>
        </p:spPr>
      </p:sp>
      <p:sp>
        <p:nvSpPr>
          <p:cNvPr id="328" name="Shape 328"/>
          <p:cNvSpPr txBox="1"/>
          <p:nvPr/>
        </p:nvSpPr>
        <p:spPr>
          <a:xfrm>
            <a:off x="3947591" y="3889675"/>
            <a:ext cx="4853099" cy="1111499"/>
          </a:xfrm>
          <a:prstGeom prst="rect">
            <a:avLst/>
          </a:prstGeom>
          <a:noFill/>
        </p:spPr>
        <p:txBody>
          <a:bodyPr lIns="91425" tIns="91425" rIns="91425" bIns="91425" anchor="t" anchorCtr="0">
            <a:noAutofit/>
          </a:bodyPr>
          <a:lstStyle/>
          <a:p>
            <a:pPr>
              <a:buNone/>
            </a:pPr>
            <a:r>
              <a:rPr lang="en-US" sz="2800" dirty="0">
                <a:solidFill>
                  <a:srgbClr val="660000"/>
                </a:solidFill>
                <a:latin typeface="Arial"/>
              </a:rPr>
              <a:t>Able to live off reserves for 2+ weeks</a:t>
            </a:r>
          </a:p>
        </p:txBody>
      </p:sp>
      <p:sp>
        <p:nvSpPr>
          <p:cNvPr id="329" name="Shape 329"/>
          <p:cNvSpPr/>
          <p:nvPr/>
        </p:nvSpPr>
        <p:spPr>
          <a:xfrm>
            <a:off x="5804037" y="4488344"/>
            <a:ext cx="1985783" cy="2198303"/>
          </a:xfrm>
          <a:prstGeom prst="rect">
            <a:avLst/>
          </a:prstGeom>
          <a:blipFill>
            <a:blip r:embed="rId5"/>
            <a:stretch>
              <a:fillRect/>
            </a:stretch>
          </a:blipFill>
          <a:ln>
            <a:noFill/>
          </a:ln>
        </p:spPr>
      </p:sp>
      <p:sp>
        <p:nvSpPr>
          <p:cNvPr id="330" name="Shape 330"/>
          <p:cNvSpPr/>
          <p:nvPr/>
        </p:nvSpPr>
        <p:spPr>
          <a:xfrm>
            <a:off x="6099341" y="5229746"/>
            <a:ext cx="549600" cy="715499"/>
          </a:xfrm>
          <a:prstGeom prst="ellipse">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54000"/>
            <a:ext cx="8229600" cy="10414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Conservation Efforts</a:t>
            </a:r>
          </a:p>
        </p:txBody>
      </p:sp>
      <p:sp>
        <p:nvSpPr>
          <p:cNvPr id="343" name="Shape 343"/>
          <p:cNvSpPr txBox="1">
            <a:spLocks noGrp="1"/>
          </p:cNvSpPr>
          <p:nvPr>
            <p:ph type="body" idx="1"/>
          </p:nvPr>
        </p:nvSpPr>
        <p:spPr>
          <a:xfrm>
            <a:off x="211667" y="1295400"/>
            <a:ext cx="8706555" cy="2669822"/>
          </a:xfrm>
          <a:prstGeom prst="rect">
            <a:avLst/>
          </a:prstGeom>
          <a:noFill/>
          <a:ln>
            <a:noFill/>
          </a:ln>
        </p:spPr>
        <p:txBody>
          <a:bodyPr lIns="91425" tIns="91425" rIns="91425" bIns="91425" anchor="t" anchorCtr="0">
            <a:noAutofit/>
          </a:bodyPr>
          <a:lstStyle/>
          <a:p>
            <a:pPr marL="292100" marR="0" lvl="0" indent="-215900" rtl="0">
              <a:lnSpc>
                <a:spcPct val="100000"/>
              </a:lnSpc>
              <a:spcBef>
                <a:spcPts val="0"/>
              </a:spcBef>
              <a:spcAft>
                <a:spcPts val="0"/>
              </a:spcAft>
              <a:buClr>
                <a:schemeClr val="accent1"/>
              </a:buClr>
              <a:buSzPct val="25000"/>
              <a:buFont typeface="Arial"/>
              <a:buNone/>
            </a:pPr>
            <a:r>
              <a:rPr lang="en-US" sz="3200" b="0" i="0" u="none" strike="noStrike" cap="none" baseline="0" dirty="0" smtClean="0">
                <a:solidFill>
                  <a:srgbClr val="660000"/>
                </a:solidFill>
                <a:latin typeface="Arial"/>
                <a:ea typeface="Arial"/>
                <a:cs typeface="Arial"/>
                <a:sym typeface="Arial"/>
              </a:rPr>
              <a:t>Terrapins are a “Species</a:t>
            </a:r>
            <a:r>
              <a:rPr lang="en-US" sz="3200" b="0" i="0" u="none" strike="noStrike" cap="none" dirty="0" smtClean="0">
                <a:solidFill>
                  <a:srgbClr val="660000"/>
                </a:solidFill>
                <a:latin typeface="Arial"/>
                <a:ea typeface="Arial"/>
                <a:cs typeface="Arial"/>
                <a:sym typeface="Arial"/>
              </a:rPr>
              <a:t> of Special Concern”!</a:t>
            </a:r>
            <a:endParaRPr lang="en-US" sz="3200" b="0" i="0" u="none" strike="noStrike" cap="none" baseline="0" dirty="0" smtClean="0">
              <a:solidFill>
                <a:srgbClr val="660000"/>
              </a:solidFill>
              <a:latin typeface="Arial"/>
              <a:ea typeface="Arial"/>
              <a:cs typeface="Arial"/>
              <a:sym typeface="Arial"/>
            </a:endParaRPr>
          </a:p>
          <a:p>
            <a:pPr marL="292100" marR="0" lvl="0" indent="-215900" algn="l" rtl="0">
              <a:lnSpc>
                <a:spcPct val="100000"/>
              </a:lnSpc>
              <a:spcBef>
                <a:spcPts val="0"/>
              </a:spcBef>
              <a:spcAft>
                <a:spcPts val="0"/>
              </a:spcAft>
              <a:buClr>
                <a:schemeClr val="accent1"/>
              </a:buClr>
              <a:buSzPct val="25000"/>
              <a:buFont typeface="Arial"/>
              <a:buNone/>
            </a:pPr>
            <a:endParaRPr lang="en-US" sz="3200" b="0" i="0" u="none" strike="noStrike" cap="none" baseline="0" dirty="0" smtClean="0">
              <a:solidFill>
                <a:srgbClr val="660000"/>
              </a:solidFill>
              <a:latin typeface="Arial"/>
              <a:ea typeface="Arial"/>
              <a:cs typeface="Arial"/>
              <a:sym typeface="Arial"/>
            </a:endParaRPr>
          </a:p>
          <a:p>
            <a:pPr marL="292100" marR="0" lvl="0" indent="-215900" algn="l" rtl="0">
              <a:lnSpc>
                <a:spcPct val="100000"/>
              </a:lnSpc>
              <a:spcBef>
                <a:spcPts val="0"/>
              </a:spcBef>
              <a:spcAft>
                <a:spcPts val="0"/>
              </a:spcAft>
              <a:buClr>
                <a:schemeClr val="accent1"/>
              </a:buClr>
              <a:buSzPct val="25000"/>
              <a:buFont typeface="Arial"/>
              <a:buNone/>
            </a:pPr>
            <a:r>
              <a:rPr lang="en-US" sz="3200" b="0" i="0" u="none" strike="noStrike" cap="none" baseline="0" dirty="0" smtClean="0">
                <a:solidFill>
                  <a:srgbClr val="660000"/>
                </a:solidFill>
                <a:latin typeface="Arial"/>
                <a:ea typeface="Arial"/>
                <a:cs typeface="Arial"/>
                <a:sym typeface="Arial"/>
              </a:rPr>
              <a:t>NO</a:t>
            </a:r>
            <a:r>
              <a:rPr lang="en-US" sz="3200" b="0" i="0" u="none" strike="noStrike" cap="none" dirty="0" smtClean="0">
                <a:solidFill>
                  <a:srgbClr val="660000"/>
                </a:solidFill>
                <a:latin typeface="Arial"/>
                <a:ea typeface="Arial"/>
                <a:cs typeface="Arial"/>
                <a:sym typeface="Arial"/>
              </a:rPr>
              <a:t> </a:t>
            </a:r>
            <a:r>
              <a:rPr lang="en-US" sz="3200" b="0" i="0" u="none" strike="noStrike" cap="none" baseline="0" dirty="0" smtClean="0">
                <a:solidFill>
                  <a:srgbClr val="660000"/>
                </a:solidFill>
                <a:latin typeface="Arial"/>
                <a:ea typeface="Arial"/>
                <a:cs typeface="Arial"/>
                <a:sym typeface="Arial"/>
              </a:rPr>
              <a:t>federal protection for the</a:t>
            </a:r>
            <a:r>
              <a:rPr lang="en-US" sz="3200" b="0" i="0" u="none" strike="noStrike" cap="none" dirty="0" smtClean="0">
                <a:solidFill>
                  <a:srgbClr val="660000"/>
                </a:solidFill>
                <a:latin typeface="Arial"/>
                <a:ea typeface="Arial"/>
                <a:cs typeface="Arial"/>
                <a:sym typeface="Arial"/>
              </a:rPr>
              <a:t> </a:t>
            </a:r>
            <a:r>
              <a:rPr lang="en-US" sz="3200" b="0" i="0" u="none" strike="noStrike" cap="none" baseline="0" dirty="0" smtClean="0">
                <a:solidFill>
                  <a:srgbClr val="660000"/>
                </a:solidFill>
                <a:latin typeface="Arial"/>
                <a:ea typeface="Arial"/>
                <a:cs typeface="Arial"/>
                <a:sym typeface="Arial"/>
              </a:rPr>
              <a:t>Diamondback </a:t>
            </a:r>
            <a:r>
              <a:rPr lang="en-US" sz="3200" b="0" i="0" u="none" strike="noStrike" cap="none" baseline="0" dirty="0">
                <a:solidFill>
                  <a:srgbClr val="660000"/>
                </a:solidFill>
                <a:latin typeface="Arial"/>
                <a:ea typeface="Arial"/>
                <a:cs typeface="Arial"/>
                <a:sym typeface="Arial"/>
              </a:rPr>
              <a:t>Terrapin, however, each state has its own</a:t>
            </a:r>
            <a:r>
              <a:rPr lang="en-US" sz="3200" b="0" i="0" u="none" strike="noStrike" cap="none" baseline="0" dirty="0" smtClean="0">
                <a:solidFill>
                  <a:srgbClr val="660000"/>
                </a:solidFill>
                <a:latin typeface="Arial"/>
                <a:ea typeface="Arial"/>
                <a:cs typeface="Arial"/>
                <a:sym typeface="Arial"/>
              </a:rPr>
              <a:t> protection.</a:t>
            </a:r>
            <a:endParaRPr lang="en-US" sz="3200" b="0" i="0" u="none" strike="noStrike" cap="none" baseline="0" dirty="0">
              <a:solidFill>
                <a:srgbClr val="660000"/>
              </a:solidFill>
              <a:latin typeface="Arial"/>
              <a:ea typeface="Arial"/>
              <a:cs typeface="Arial"/>
              <a:sym typeface="Arial"/>
            </a:endParaRPr>
          </a:p>
        </p:txBody>
      </p:sp>
      <p:sp>
        <p:nvSpPr>
          <p:cNvPr id="344" name="Shape 344"/>
          <p:cNvSpPr/>
          <p:nvPr/>
        </p:nvSpPr>
        <p:spPr>
          <a:xfrm>
            <a:off x="1495777" y="3965222"/>
            <a:ext cx="5360071" cy="2615865"/>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Anthropogenic Threats</a:t>
            </a:r>
          </a:p>
        </p:txBody>
      </p:sp>
      <p:sp>
        <p:nvSpPr>
          <p:cNvPr id="370" name="Shape 370"/>
          <p:cNvSpPr txBox="1">
            <a:spLocks noGrp="1"/>
          </p:cNvSpPr>
          <p:nvPr>
            <p:ph type="body" idx="1"/>
          </p:nvPr>
        </p:nvSpPr>
        <p:spPr>
          <a:xfrm>
            <a:off x="457200" y="1646238"/>
            <a:ext cx="8229600" cy="4526100"/>
          </a:xfrm>
          <a:prstGeom prst="rect">
            <a:avLst/>
          </a:prstGeom>
          <a:noFill/>
          <a:ln>
            <a:noFill/>
          </a:ln>
        </p:spPr>
        <p:txBody>
          <a:bodyPr lIns="91425" tIns="91425" rIns="91425" bIns="91425" anchor="t" anchorCtr="0">
            <a:noAutofit/>
          </a:bodyPr>
          <a:lstStyle/>
          <a:p>
            <a:pPr>
              <a:buNone/>
            </a:pPr>
            <a:r>
              <a:rPr lang="en-US" sz="2800" dirty="0">
                <a:solidFill>
                  <a:srgbClr val="660000"/>
                </a:solidFill>
                <a:latin typeface="Arial"/>
              </a:rPr>
              <a:t>Human development around marshes can cause habitat erosion and can eliminate nesting areas.</a:t>
            </a:r>
          </a:p>
        </p:txBody>
      </p:sp>
      <p:sp>
        <p:nvSpPr>
          <p:cNvPr id="371" name="Shape 371"/>
          <p:cNvSpPr/>
          <p:nvPr/>
        </p:nvSpPr>
        <p:spPr>
          <a:xfrm>
            <a:off x="265250" y="3005763"/>
            <a:ext cx="4229432" cy="3166574"/>
          </a:xfrm>
          <a:prstGeom prst="rect">
            <a:avLst/>
          </a:prstGeom>
          <a:blipFill>
            <a:blip r:embed="rId3"/>
            <a:stretch>
              <a:fillRect/>
            </a:stretch>
          </a:blipFill>
          <a:ln>
            <a:noFill/>
          </a:ln>
        </p:spPr>
      </p:sp>
      <p:sp>
        <p:nvSpPr>
          <p:cNvPr id="372" name="Shape 372"/>
          <p:cNvSpPr/>
          <p:nvPr/>
        </p:nvSpPr>
        <p:spPr>
          <a:xfrm>
            <a:off x="4686657" y="2985530"/>
            <a:ext cx="4275212" cy="3207039"/>
          </a:xfrm>
          <a:prstGeom prst="rect">
            <a:avLst/>
          </a:prstGeom>
          <a:blipFill>
            <a:blip r:embed="rId4"/>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dirty="0">
                <a:solidFill>
                  <a:srgbClr val="660000"/>
                </a:solidFill>
                <a:latin typeface="Arial"/>
              </a:rPr>
              <a:t>Anthropogenic Threats</a:t>
            </a:r>
          </a:p>
        </p:txBody>
      </p:sp>
      <p:sp>
        <p:nvSpPr>
          <p:cNvPr id="378" name="Shape 378"/>
          <p:cNvSpPr txBox="1">
            <a:spLocks noGrp="1"/>
          </p:cNvSpPr>
          <p:nvPr>
            <p:ph type="body" idx="1"/>
          </p:nvPr>
        </p:nvSpPr>
        <p:spPr>
          <a:xfrm>
            <a:off x="291414" y="1646238"/>
            <a:ext cx="4704900" cy="1095046"/>
          </a:xfrm>
          <a:prstGeom prst="rect">
            <a:avLst/>
          </a:prstGeom>
        </p:spPr>
        <p:txBody>
          <a:bodyPr lIns="91425" tIns="91425" rIns="91425" bIns="91425" anchor="t" anchorCtr="0">
            <a:noAutofit/>
          </a:bodyPr>
          <a:lstStyle/>
          <a:p>
            <a:pPr lvl="0" rtl="0">
              <a:buNone/>
            </a:pPr>
            <a:r>
              <a:rPr lang="en-US" sz="2800" dirty="0">
                <a:solidFill>
                  <a:srgbClr val="660000"/>
                </a:solidFill>
                <a:latin typeface="Arial"/>
              </a:rPr>
              <a:t>Crab </a:t>
            </a:r>
            <a:r>
              <a:rPr lang="en-US" sz="2800" dirty="0" smtClean="0">
                <a:solidFill>
                  <a:srgbClr val="660000"/>
                </a:solidFill>
                <a:latin typeface="Arial"/>
              </a:rPr>
              <a:t>traps can </a:t>
            </a:r>
            <a:r>
              <a:rPr lang="en-US" sz="2800" dirty="0">
                <a:solidFill>
                  <a:srgbClr val="660000"/>
                </a:solidFill>
                <a:latin typeface="Arial"/>
              </a:rPr>
              <a:t>cause </a:t>
            </a:r>
            <a:r>
              <a:rPr lang="en-US" sz="2800" dirty="0" smtClean="0">
                <a:solidFill>
                  <a:srgbClr val="660000"/>
                </a:solidFill>
                <a:latin typeface="Arial"/>
              </a:rPr>
              <a:t>drowning</a:t>
            </a:r>
            <a:endParaRPr lang="en-US" sz="2800" dirty="0">
              <a:solidFill>
                <a:srgbClr val="660000"/>
              </a:solidFill>
              <a:latin typeface="Arial"/>
            </a:endParaRPr>
          </a:p>
        </p:txBody>
      </p:sp>
      <p:sp>
        <p:nvSpPr>
          <p:cNvPr id="379" name="Shape 379"/>
          <p:cNvSpPr/>
          <p:nvPr/>
        </p:nvSpPr>
        <p:spPr>
          <a:xfrm>
            <a:off x="457200" y="2741284"/>
            <a:ext cx="3844959" cy="2671319"/>
          </a:xfrm>
          <a:prstGeom prst="rect">
            <a:avLst/>
          </a:prstGeom>
          <a:blipFill>
            <a:blip r:embed="rId3"/>
            <a:stretch>
              <a:fillRect/>
            </a:stretch>
          </a:blipFill>
          <a:ln>
            <a:noFill/>
          </a:ln>
        </p:spPr>
      </p:sp>
      <p:sp>
        <p:nvSpPr>
          <p:cNvPr id="380" name="Shape 380"/>
          <p:cNvSpPr/>
          <p:nvPr/>
        </p:nvSpPr>
        <p:spPr>
          <a:xfrm>
            <a:off x="5074537" y="1646238"/>
            <a:ext cx="3612263" cy="2476536"/>
          </a:xfrm>
          <a:prstGeom prst="rect">
            <a:avLst/>
          </a:prstGeom>
          <a:blipFill>
            <a:blip r:embed="rId4"/>
            <a:stretch>
              <a:fillRect/>
            </a:stretch>
          </a:blipFill>
          <a:ln>
            <a:noFill/>
          </a:ln>
        </p:spPr>
      </p:sp>
      <p:sp>
        <p:nvSpPr>
          <p:cNvPr id="381" name="Shape 381"/>
          <p:cNvSpPr txBox="1"/>
          <p:nvPr/>
        </p:nvSpPr>
        <p:spPr>
          <a:xfrm>
            <a:off x="3725775" y="5408186"/>
            <a:ext cx="1836826" cy="1221214"/>
          </a:xfrm>
          <a:prstGeom prst="rect">
            <a:avLst/>
          </a:prstGeom>
          <a:noFill/>
        </p:spPr>
        <p:txBody>
          <a:bodyPr lIns="91425" tIns="91425" rIns="91425" bIns="91425" anchor="t" anchorCtr="0">
            <a:noAutofit/>
          </a:bodyPr>
          <a:lstStyle/>
          <a:p>
            <a:pPr>
              <a:buNone/>
            </a:pPr>
            <a:r>
              <a:rPr lang="en-US" sz="2800" dirty="0">
                <a:solidFill>
                  <a:srgbClr val="660000"/>
                </a:solidFill>
                <a:latin typeface="Arial"/>
              </a:rPr>
              <a:t>Vehicular damage</a:t>
            </a:r>
          </a:p>
        </p:txBody>
      </p:sp>
      <p:sp>
        <p:nvSpPr>
          <p:cNvPr id="382" name="Shape 382"/>
          <p:cNvSpPr/>
          <p:nvPr/>
        </p:nvSpPr>
        <p:spPr>
          <a:xfrm>
            <a:off x="5379895" y="4372302"/>
            <a:ext cx="3155357" cy="2083883"/>
          </a:xfrm>
          <a:prstGeom prst="rect">
            <a:avLst/>
          </a:prstGeom>
          <a:blipFill>
            <a:blip r:embed="rId5"/>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54000"/>
            <a:ext cx="8229600" cy="9651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Natural Threats</a:t>
            </a:r>
          </a:p>
        </p:txBody>
      </p:sp>
      <p:sp>
        <p:nvSpPr>
          <p:cNvPr id="388" name="Shape 388"/>
          <p:cNvSpPr/>
          <p:nvPr/>
        </p:nvSpPr>
        <p:spPr>
          <a:xfrm>
            <a:off x="2636267" y="2302795"/>
            <a:ext cx="3871464" cy="2557779"/>
          </a:xfrm>
          <a:prstGeom prst="rect">
            <a:avLst/>
          </a:prstGeom>
          <a:blipFill>
            <a:blip r:embed="rId3"/>
            <a:stretch>
              <a:fillRect/>
            </a:stretch>
          </a:blipFill>
          <a:ln>
            <a:noFill/>
          </a:ln>
        </p:spPr>
      </p:sp>
      <p:sp>
        <p:nvSpPr>
          <p:cNvPr id="389" name="Shape 389"/>
          <p:cNvSpPr/>
          <p:nvPr/>
        </p:nvSpPr>
        <p:spPr>
          <a:xfrm>
            <a:off x="254425" y="1510325"/>
            <a:ext cx="2876550" cy="2057400"/>
          </a:xfrm>
          <a:prstGeom prst="rect">
            <a:avLst/>
          </a:prstGeom>
          <a:blipFill>
            <a:blip r:embed="rId4"/>
            <a:stretch>
              <a:fillRect/>
            </a:stretch>
          </a:blipFill>
          <a:ln>
            <a:noFill/>
          </a:ln>
        </p:spPr>
      </p:sp>
      <p:sp>
        <p:nvSpPr>
          <p:cNvPr id="390" name="Shape 390"/>
          <p:cNvSpPr/>
          <p:nvPr/>
        </p:nvSpPr>
        <p:spPr>
          <a:xfrm>
            <a:off x="5594336" y="4256831"/>
            <a:ext cx="3092463" cy="2166021"/>
          </a:xfrm>
          <a:prstGeom prst="rect">
            <a:avLst/>
          </a:prstGeom>
          <a:blipFill>
            <a:blip r:embed="rId5"/>
            <a:stretch>
              <a:fillRect/>
            </a:stretch>
          </a:blipFill>
          <a:ln>
            <a:noFill/>
          </a:ln>
        </p:spPr>
      </p:sp>
      <p:sp>
        <p:nvSpPr>
          <p:cNvPr id="391" name="Shape 391"/>
          <p:cNvSpPr/>
          <p:nvPr/>
        </p:nvSpPr>
        <p:spPr>
          <a:xfrm>
            <a:off x="315150" y="4348923"/>
            <a:ext cx="3385123" cy="2258676"/>
          </a:xfrm>
          <a:prstGeom prst="rect">
            <a:avLst/>
          </a:prstGeom>
          <a:blipFill>
            <a:blip r:embed="rId6"/>
            <a:stretch>
              <a:fillRect/>
            </a:stretch>
          </a:blipFill>
          <a:ln>
            <a:noFill/>
          </a:ln>
        </p:spPr>
      </p:sp>
      <p:sp>
        <p:nvSpPr>
          <p:cNvPr id="392" name="Shape 392"/>
          <p:cNvSpPr/>
          <p:nvPr/>
        </p:nvSpPr>
        <p:spPr>
          <a:xfrm>
            <a:off x="5983492" y="1510325"/>
            <a:ext cx="2885670" cy="2157061"/>
          </a:xfrm>
          <a:prstGeom prst="rect">
            <a:avLst/>
          </a:prstGeom>
          <a:blipFill>
            <a:blip r:embed="rId7"/>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501905"/>
            <a:ext cx="8517600" cy="7988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E7EACB"/>
              </a:buClr>
              <a:buSzPct val="25000"/>
              <a:buFont typeface="Arial"/>
              <a:buNone/>
            </a:pPr>
            <a:r>
              <a:rPr lang="en-US" sz="4400" b="1" dirty="0" smtClean="0">
                <a:solidFill>
                  <a:srgbClr val="660000"/>
                </a:solidFill>
                <a:latin typeface="Arial"/>
              </a:rPr>
              <a:t>Helping Hands!</a:t>
            </a:r>
            <a:endParaRPr lang="en-US" sz="4400" b="1" dirty="0">
              <a:solidFill>
                <a:srgbClr val="660000"/>
              </a:solidFill>
              <a:latin typeface="Arial"/>
            </a:endParaRPr>
          </a:p>
        </p:txBody>
      </p:sp>
      <p:sp>
        <p:nvSpPr>
          <p:cNvPr id="398" name="Shape 398"/>
          <p:cNvSpPr/>
          <p:nvPr/>
        </p:nvSpPr>
        <p:spPr>
          <a:xfrm>
            <a:off x="457199" y="2010639"/>
            <a:ext cx="3176728" cy="2239489"/>
          </a:xfrm>
          <a:prstGeom prst="rect">
            <a:avLst/>
          </a:prstGeom>
          <a:blipFill>
            <a:blip r:embed="rId3"/>
            <a:stretch>
              <a:fillRect/>
            </a:stretch>
          </a:blipFill>
          <a:ln>
            <a:noFill/>
          </a:ln>
        </p:spPr>
      </p:sp>
      <p:sp>
        <p:nvSpPr>
          <p:cNvPr id="399" name="Shape 399"/>
          <p:cNvSpPr txBox="1"/>
          <p:nvPr/>
        </p:nvSpPr>
        <p:spPr>
          <a:xfrm>
            <a:off x="352064" y="1466189"/>
            <a:ext cx="4067536" cy="457200"/>
          </a:xfrm>
          <a:prstGeom prst="rect">
            <a:avLst/>
          </a:prstGeom>
          <a:noFill/>
        </p:spPr>
        <p:txBody>
          <a:bodyPr lIns="91425" tIns="91425" rIns="91425" bIns="91425" anchor="t" anchorCtr="0">
            <a:noAutofit/>
          </a:bodyPr>
          <a:lstStyle/>
          <a:p>
            <a:pPr algn="l">
              <a:buNone/>
            </a:pPr>
            <a:r>
              <a:rPr lang="en-US" sz="2400" dirty="0">
                <a:solidFill>
                  <a:srgbClr val="660000"/>
                </a:solidFill>
                <a:latin typeface="Arial"/>
              </a:rPr>
              <a:t>Turtle Excluder Devices</a:t>
            </a:r>
          </a:p>
        </p:txBody>
      </p:sp>
      <p:sp>
        <p:nvSpPr>
          <p:cNvPr id="400" name="Shape 400"/>
          <p:cNvSpPr/>
          <p:nvPr/>
        </p:nvSpPr>
        <p:spPr>
          <a:xfrm>
            <a:off x="5844464" y="2034898"/>
            <a:ext cx="2933063" cy="2190971"/>
          </a:xfrm>
          <a:prstGeom prst="rect">
            <a:avLst/>
          </a:prstGeom>
          <a:blipFill>
            <a:blip r:embed="rId4"/>
            <a:stretch>
              <a:fillRect/>
            </a:stretch>
          </a:blipFill>
          <a:ln>
            <a:noFill/>
          </a:ln>
        </p:spPr>
      </p:sp>
      <p:sp>
        <p:nvSpPr>
          <p:cNvPr id="401" name="Shape 401"/>
          <p:cNvSpPr txBox="1"/>
          <p:nvPr/>
        </p:nvSpPr>
        <p:spPr>
          <a:xfrm>
            <a:off x="5826896" y="1466189"/>
            <a:ext cx="2968200" cy="457200"/>
          </a:xfrm>
          <a:prstGeom prst="rect">
            <a:avLst/>
          </a:prstGeom>
          <a:noFill/>
        </p:spPr>
        <p:txBody>
          <a:bodyPr lIns="91425" tIns="91425" rIns="91425" bIns="91425" anchor="t" anchorCtr="0">
            <a:noAutofit/>
          </a:bodyPr>
          <a:lstStyle/>
          <a:p>
            <a:pPr>
              <a:buNone/>
            </a:pPr>
            <a:r>
              <a:rPr lang="en-US" sz="2400" dirty="0">
                <a:solidFill>
                  <a:srgbClr val="660000"/>
                </a:solidFill>
                <a:latin typeface="Arial"/>
              </a:rPr>
              <a:t>Road crossing signs</a:t>
            </a:r>
          </a:p>
        </p:txBody>
      </p:sp>
      <p:sp>
        <p:nvSpPr>
          <p:cNvPr id="402" name="Shape 402"/>
          <p:cNvSpPr/>
          <p:nvPr/>
        </p:nvSpPr>
        <p:spPr>
          <a:xfrm>
            <a:off x="2922974" y="4285775"/>
            <a:ext cx="3586050" cy="2379507"/>
          </a:xfrm>
          <a:prstGeom prst="rect">
            <a:avLst/>
          </a:prstGeom>
          <a:blipFill>
            <a:blip r:embed="rId5"/>
            <a:stretch>
              <a:fillRect/>
            </a:stretch>
          </a:blipFill>
          <a:ln>
            <a:noFill/>
          </a:ln>
        </p:spPr>
      </p:sp>
      <p:sp>
        <p:nvSpPr>
          <p:cNvPr id="403" name="Shape 403"/>
          <p:cNvSpPr txBox="1"/>
          <p:nvPr/>
        </p:nvSpPr>
        <p:spPr>
          <a:xfrm>
            <a:off x="3450000" y="3505775"/>
            <a:ext cx="2531999" cy="779999"/>
          </a:xfrm>
          <a:prstGeom prst="rect">
            <a:avLst/>
          </a:prstGeom>
          <a:noFill/>
        </p:spPr>
        <p:txBody>
          <a:bodyPr lIns="91425" tIns="91425" rIns="91425" bIns="91425" anchor="t" anchorCtr="0">
            <a:noAutofit/>
          </a:bodyPr>
          <a:lstStyle/>
          <a:p>
            <a:pPr algn="ctr">
              <a:buNone/>
            </a:pPr>
            <a:r>
              <a:rPr lang="en-US" sz="2400" dirty="0">
                <a:solidFill>
                  <a:srgbClr val="660000"/>
                </a:solidFill>
                <a:latin typeface="Arial"/>
              </a:rPr>
              <a:t>Terrapin Head Start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dirty="0">
                <a:solidFill>
                  <a:srgbClr val="660000"/>
                </a:solidFill>
                <a:latin typeface="Arial"/>
              </a:rPr>
              <a:t>QUESTIONS???</a:t>
            </a:r>
          </a:p>
        </p:txBody>
      </p:sp>
      <p:sp>
        <p:nvSpPr>
          <p:cNvPr id="421" name="Shape 421"/>
          <p:cNvSpPr/>
          <p:nvPr/>
        </p:nvSpPr>
        <p:spPr>
          <a:xfrm>
            <a:off x="1219200" y="1371600"/>
            <a:ext cx="6667500" cy="4600575"/>
          </a:xfrm>
          <a:prstGeom prst="rect">
            <a:avLst/>
          </a:prstGeom>
          <a:blipFill>
            <a:blip r:embed="rId3"/>
            <a:stretch>
              <a:fillRect/>
            </a:stretch>
          </a:blipFill>
          <a:ln>
            <a:noFill/>
          </a:ln>
        </p:spPr>
      </p:sp>
      <p:sp>
        <p:nvSpPr>
          <p:cNvPr id="4" name="TextBox 3"/>
          <p:cNvSpPr txBox="1"/>
          <p:nvPr/>
        </p:nvSpPr>
        <p:spPr>
          <a:xfrm>
            <a:off x="2286000" y="6019800"/>
            <a:ext cx="5715000" cy="584776"/>
          </a:xfrm>
          <a:prstGeom prst="rect">
            <a:avLst/>
          </a:prstGeom>
          <a:noFill/>
        </p:spPr>
        <p:txBody>
          <a:bodyPr wrap="square" rtlCol="0">
            <a:spAutoFit/>
          </a:bodyPr>
          <a:lstStyle/>
          <a:p>
            <a:r>
              <a:rPr lang="en-US" sz="3200" b="1" dirty="0" smtClean="0">
                <a:solidFill>
                  <a:srgbClr val="800000"/>
                </a:solidFill>
                <a:latin typeface="Arial"/>
              </a:rPr>
              <a:t>Please visit DTWG.org</a:t>
            </a:r>
            <a:endParaRPr lang="en-US" sz="3200" b="1" dirty="0">
              <a:solidFill>
                <a:srgbClr val="800000"/>
              </a:solidFill>
              <a:latin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69749" y="171957"/>
            <a:ext cx="8404500" cy="13382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E7EACB"/>
              </a:buClr>
              <a:buSzPct val="25000"/>
              <a:buFont typeface="Arial"/>
              <a:buNone/>
            </a:pPr>
            <a:r>
              <a:rPr lang="en-US" sz="4000" b="1" i="0" u="none" strike="noStrike" cap="none" baseline="0">
                <a:solidFill>
                  <a:srgbClr val="660000"/>
                </a:solidFill>
                <a:latin typeface="Arial"/>
                <a:ea typeface="Arial"/>
                <a:cs typeface="Arial"/>
                <a:sym typeface="Arial"/>
              </a:rPr>
              <a:t>Diamondback Terrapin Distribution</a:t>
            </a:r>
          </a:p>
        </p:txBody>
      </p:sp>
      <p:sp>
        <p:nvSpPr>
          <p:cNvPr id="154" name="Shape 154"/>
          <p:cNvSpPr txBox="1"/>
          <p:nvPr/>
        </p:nvSpPr>
        <p:spPr>
          <a:xfrm>
            <a:off x="5146675" y="1828800"/>
            <a:ext cx="3725861" cy="40576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E1919"/>
              </a:buClr>
              <a:buSzPct val="101190"/>
              <a:buFont typeface="Arial"/>
              <a:buChar char="•"/>
            </a:pPr>
            <a:r>
              <a:rPr lang="en-US" sz="2800" b="0" i="0" u="none" strike="noStrike" cap="none" baseline="0">
                <a:solidFill>
                  <a:schemeClr val="accent2"/>
                </a:solidFill>
                <a:latin typeface="Arial"/>
                <a:ea typeface="Arial"/>
                <a:cs typeface="Arial"/>
                <a:sym typeface="Arial"/>
              </a:rPr>
              <a:t> </a:t>
            </a:r>
            <a:r>
              <a:rPr lang="en-US" sz="2800" b="0" i="0" u="none" strike="noStrike" cap="none" baseline="0">
                <a:solidFill>
                  <a:srgbClr val="660000"/>
                </a:solidFill>
                <a:latin typeface="Arial"/>
                <a:ea typeface="Arial"/>
                <a:cs typeface="Arial"/>
                <a:sym typeface="Arial"/>
              </a:rPr>
              <a:t>Terrapins inhabit coastal waters from Massachusetts to Texas</a:t>
            </a:r>
          </a:p>
          <a:p>
            <a:endParaRPr lang="en-US" sz="2800" b="0" i="0" u="none" strike="noStrike" cap="none" baseline="0">
              <a:solidFill>
                <a:srgbClr val="660000"/>
              </a:solidFill>
              <a:latin typeface="Arial"/>
              <a:ea typeface="Arial"/>
              <a:cs typeface="Arial"/>
              <a:sym typeface="Arial"/>
            </a:endParaRPr>
          </a:p>
          <a:p>
            <a:pPr marL="0" marR="0" lvl="0" indent="0" algn="l" rtl="0">
              <a:lnSpc>
                <a:spcPct val="100000"/>
              </a:lnSpc>
              <a:spcBef>
                <a:spcPts val="0"/>
              </a:spcBef>
              <a:spcAft>
                <a:spcPts val="0"/>
              </a:spcAft>
              <a:buClr>
                <a:srgbClr val="4E1919"/>
              </a:buClr>
              <a:buSzPct val="101190"/>
              <a:buFont typeface="Arial"/>
              <a:buChar char="•"/>
            </a:pPr>
            <a:r>
              <a:rPr lang="en-US" sz="2800" b="0" i="0" u="none" strike="noStrike" cap="none" baseline="0">
                <a:solidFill>
                  <a:srgbClr val="660000"/>
                </a:solidFill>
                <a:latin typeface="Arial"/>
                <a:ea typeface="Arial"/>
                <a:cs typeface="Arial"/>
                <a:sym typeface="Arial"/>
              </a:rPr>
              <a:t> Habitats: salt marshes &amp; mangrove swamps</a:t>
            </a:r>
          </a:p>
          <a:p>
            <a:endParaRPr lang="en-US" sz="2800" b="0" i="0" u="none" strike="noStrike" cap="none" baseline="0">
              <a:solidFill>
                <a:srgbClr val="660000"/>
              </a:solidFill>
              <a:latin typeface="Arial"/>
              <a:ea typeface="Arial"/>
              <a:cs typeface="Arial"/>
              <a:sym typeface="Arial"/>
            </a:endParaRPr>
          </a:p>
          <a:p>
            <a:endParaRPr lang="en-US" sz="2800" b="0" i="0" u="none" strike="noStrike" cap="none" baseline="0">
              <a:solidFill>
                <a:srgbClr val="660000"/>
              </a:solidFill>
              <a:latin typeface="Arial"/>
              <a:ea typeface="Arial"/>
              <a:cs typeface="Arial"/>
              <a:sym typeface="Arial"/>
            </a:endParaRPr>
          </a:p>
        </p:txBody>
      </p:sp>
      <p:sp>
        <p:nvSpPr>
          <p:cNvPr id="155" name="Shape 155"/>
          <p:cNvSpPr/>
          <p:nvPr/>
        </p:nvSpPr>
        <p:spPr>
          <a:xfrm>
            <a:off x="369750" y="1632406"/>
            <a:ext cx="4756712" cy="4770580"/>
          </a:xfrm>
          <a:prstGeom prst="rect">
            <a:avLst/>
          </a:prstGeom>
          <a:blipFill>
            <a:blip r:embed="rId3"/>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53216"/>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Habitat: Salt Marsh</a:t>
            </a:r>
          </a:p>
        </p:txBody>
      </p:sp>
      <p:sp>
        <p:nvSpPr>
          <p:cNvPr id="186" name="Shape 186"/>
          <p:cNvSpPr txBox="1"/>
          <p:nvPr/>
        </p:nvSpPr>
        <p:spPr>
          <a:xfrm>
            <a:off x="385762" y="6000750"/>
            <a:ext cx="184149" cy="366713"/>
          </a:xfrm>
          <a:prstGeom prst="rect">
            <a:avLst/>
          </a:prstGeom>
          <a:noFill/>
          <a:ln>
            <a:noFill/>
          </a:ln>
        </p:spPr>
        <p:txBody>
          <a:bodyPr lIns="91425" tIns="45700" rIns="91425" bIns="45700" anchor="t" anchorCtr="0">
            <a:noAutofit/>
          </a:bodyPr>
          <a:lstStyle/>
          <a:p>
            <a:endParaRPr/>
          </a:p>
        </p:txBody>
      </p:sp>
      <p:sp>
        <p:nvSpPr>
          <p:cNvPr id="187" name="Shape 187"/>
          <p:cNvSpPr txBox="1"/>
          <p:nvPr/>
        </p:nvSpPr>
        <p:spPr>
          <a:xfrm>
            <a:off x="995915" y="6083775"/>
            <a:ext cx="7187099" cy="489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600" b="1" i="0" u="none" strike="noStrike" cap="none" baseline="0">
                <a:solidFill>
                  <a:srgbClr val="660000"/>
                </a:solidFill>
                <a:latin typeface="Arial"/>
                <a:ea typeface="Arial"/>
                <a:cs typeface="Arial"/>
                <a:sym typeface="Arial"/>
              </a:rPr>
              <a:t>Most terrapins live in salt marshes</a:t>
            </a:r>
          </a:p>
        </p:txBody>
      </p:sp>
      <p:sp>
        <p:nvSpPr>
          <p:cNvPr id="188" name="Shape 188"/>
          <p:cNvSpPr/>
          <p:nvPr/>
        </p:nvSpPr>
        <p:spPr>
          <a:xfrm>
            <a:off x="497325" y="1498697"/>
            <a:ext cx="8149350" cy="4628701"/>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135232"/>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Habitat: Salt Marsh</a:t>
            </a:r>
          </a:p>
        </p:txBody>
      </p:sp>
      <p:sp>
        <p:nvSpPr>
          <p:cNvPr id="194" name="Shape 194"/>
          <p:cNvSpPr/>
          <p:nvPr/>
        </p:nvSpPr>
        <p:spPr>
          <a:xfrm>
            <a:off x="1394720" y="1388154"/>
            <a:ext cx="6616994" cy="4604074"/>
          </a:xfrm>
          <a:prstGeom prst="rect">
            <a:avLst/>
          </a:prstGeom>
          <a:blipFill>
            <a:blip r:embed="rId3"/>
            <a:stretch>
              <a:fillRect/>
            </a:stretch>
          </a:blipFill>
        </p:spPr>
      </p:sp>
      <p:sp>
        <p:nvSpPr>
          <p:cNvPr id="195" name="Shape 195"/>
          <p:cNvSpPr txBox="1"/>
          <p:nvPr/>
        </p:nvSpPr>
        <p:spPr>
          <a:xfrm>
            <a:off x="1396083" y="6054725"/>
            <a:ext cx="6637199" cy="489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600" b="1" i="0" u="none" strike="noStrike" cap="none" baseline="0">
                <a:solidFill>
                  <a:srgbClr val="660000"/>
                </a:solidFill>
                <a:latin typeface="Arial"/>
                <a:ea typeface="Arial"/>
                <a:cs typeface="Arial"/>
                <a:sym typeface="Arial"/>
              </a:rPr>
              <a:t>Hatchlings moving in a salt marsh</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993990" y="236050"/>
            <a:ext cx="5972100" cy="13212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Estuarine Life History</a:t>
            </a:r>
          </a:p>
        </p:txBody>
      </p:sp>
      <p:sp>
        <p:nvSpPr>
          <p:cNvPr id="174" name="Shape 174"/>
          <p:cNvSpPr txBox="1">
            <a:spLocks noGrp="1"/>
          </p:cNvSpPr>
          <p:nvPr>
            <p:ph type="body" idx="1"/>
          </p:nvPr>
        </p:nvSpPr>
        <p:spPr>
          <a:xfrm>
            <a:off x="277050" y="2285817"/>
            <a:ext cx="8589900" cy="4390800"/>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accent2"/>
              </a:buClr>
              <a:buSzPct val="101190"/>
              <a:buFont typeface="Arial"/>
              <a:buChar char="•"/>
            </a:pPr>
            <a:r>
              <a:rPr lang="en-US" sz="2800" u="none" strike="noStrike" cap="none" baseline="0" dirty="0">
                <a:solidFill>
                  <a:srgbClr val="660000"/>
                </a:solidFill>
                <a:latin typeface="Arial"/>
                <a:ea typeface="Arial"/>
                <a:cs typeface="Arial"/>
                <a:sym typeface="Arial"/>
              </a:rPr>
              <a:t>Found in brackish water (mix of fresh and salt)</a:t>
            </a:r>
          </a:p>
          <a:p>
            <a:pPr marL="609600" marR="0" lvl="0" indent="-609600" algn="l" rtl="0">
              <a:lnSpc>
                <a:spcPct val="80000"/>
              </a:lnSpc>
              <a:spcBef>
                <a:spcPts val="0"/>
              </a:spcBef>
              <a:spcAft>
                <a:spcPts val="0"/>
              </a:spcAft>
              <a:buClr>
                <a:schemeClr val="accent2"/>
              </a:buClr>
              <a:buSzPct val="101190"/>
              <a:buFont typeface="Arial"/>
              <a:buChar char="•"/>
            </a:pPr>
            <a:r>
              <a:rPr lang="en-US" sz="2800" dirty="0">
                <a:solidFill>
                  <a:srgbClr val="660000"/>
                </a:solidFill>
                <a:latin typeface="Arial"/>
              </a:rPr>
              <a:t>Sharp bony beak with no </a:t>
            </a:r>
            <a:r>
              <a:rPr lang="en-US" sz="2800" dirty="0" smtClean="0">
                <a:solidFill>
                  <a:srgbClr val="660000"/>
                </a:solidFill>
                <a:latin typeface="Arial"/>
              </a:rPr>
              <a:t>teeth for a diet that includes snails</a:t>
            </a:r>
            <a:r>
              <a:rPr lang="en-US" sz="2800" u="none" strike="noStrike" cap="none" baseline="0" dirty="0" smtClean="0">
                <a:solidFill>
                  <a:srgbClr val="660000"/>
                </a:solidFill>
                <a:latin typeface="Arial"/>
                <a:ea typeface="Arial"/>
                <a:cs typeface="Arial"/>
                <a:sym typeface="Arial"/>
              </a:rPr>
              <a:t>, </a:t>
            </a:r>
            <a:r>
              <a:rPr lang="en-US" sz="2800" u="none" strike="noStrike" cap="none" baseline="0" dirty="0">
                <a:solidFill>
                  <a:srgbClr val="660000"/>
                </a:solidFill>
                <a:latin typeface="Arial"/>
                <a:ea typeface="Arial"/>
                <a:cs typeface="Arial"/>
                <a:sym typeface="Arial"/>
              </a:rPr>
              <a:t>fish, mussels, </a:t>
            </a:r>
            <a:r>
              <a:rPr lang="en-US" sz="2800" u="none" strike="noStrike" cap="none" baseline="0" dirty="0" smtClean="0">
                <a:solidFill>
                  <a:srgbClr val="660000"/>
                </a:solidFill>
                <a:latin typeface="Arial"/>
                <a:ea typeface="Arial"/>
                <a:cs typeface="Arial"/>
                <a:sym typeface="Arial"/>
              </a:rPr>
              <a:t>crabs</a:t>
            </a:r>
            <a:r>
              <a:rPr lang="en-US" sz="2800" dirty="0" smtClean="0">
                <a:solidFill>
                  <a:srgbClr val="660000"/>
                </a:solidFill>
                <a:latin typeface="Arial"/>
                <a:ea typeface="Arial"/>
                <a:cs typeface="Arial"/>
                <a:sym typeface="Arial"/>
              </a:rPr>
              <a:t>, worms, algae, and other plant material.</a:t>
            </a:r>
            <a:endParaRPr lang="en-US" sz="2800" dirty="0">
              <a:solidFill>
                <a:srgbClr val="660000"/>
              </a:solidFill>
            </a:endParaRPr>
          </a:p>
        </p:txBody>
      </p:sp>
      <p:sp>
        <p:nvSpPr>
          <p:cNvPr id="175" name="Shape 175"/>
          <p:cNvSpPr/>
          <p:nvPr/>
        </p:nvSpPr>
        <p:spPr>
          <a:xfrm>
            <a:off x="823462" y="236050"/>
            <a:ext cx="2729849" cy="2049767"/>
          </a:xfrm>
          <a:prstGeom prst="rect">
            <a:avLst/>
          </a:prstGeom>
          <a:blipFill>
            <a:blip r:embed="rId3"/>
            <a:stretch>
              <a:fillRect/>
            </a:stretch>
          </a:blipFill>
        </p:spPr>
      </p:sp>
      <p:sp>
        <p:nvSpPr>
          <p:cNvPr id="176" name="Shape 176"/>
          <p:cNvSpPr/>
          <p:nvPr/>
        </p:nvSpPr>
        <p:spPr>
          <a:xfrm rot="-5400000">
            <a:off x="47939" y="4097555"/>
            <a:ext cx="2832490" cy="2129969"/>
          </a:xfrm>
          <a:prstGeom prst="rect">
            <a:avLst/>
          </a:prstGeom>
          <a:blipFill>
            <a:blip r:embed="rId4"/>
            <a:stretch>
              <a:fillRect/>
            </a:stretch>
          </a:blipFill>
          <a:ln>
            <a:noFill/>
          </a:ln>
        </p:spPr>
      </p:sp>
      <p:sp>
        <p:nvSpPr>
          <p:cNvPr id="177" name="Shape 177"/>
          <p:cNvSpPr/>
          <p:nvPr/>
        </p:nvSpPr>
        <p:spPr>
          <a:xfrm>
            <a:off x="5972739" y="4114887"/>
            <a:ext cx="2894209" cy="1858171"/>
          </a:xfrm>
          <a:prstGeom prst="rect">
            <a:avLst/>
          </a:prstGeom>
          <a:blipFill>
            <a:blip r:embed="rId5"/>
            <a:stretch>
              <a:fillRect/>
            </a:stretch>
          </a:blipFill>
          <a:ln>
            <a:noFill/>
          </a:ln>
        </p:spPr>
      </p:sp>
      <p:sp>
        <p:nvSpPr>
          <p:cNvPr id="178" name="Shape 178"/>
          <p:cNvSpPr/>
          <p:nvPr/>
        </p:nvSpPr>
        <p:spPr>
          <a:xfrm>
            <a:off x="2965523" y="3726342"/>
            <a:ext cx="2698666" cy="1620774"/>
          </a:xfrm>
          <a:prstGeom prst="rect">
            <a:avLst/>
          </a:prstGeom>
          <a:blipFill>
            <a:blip r:embed="rId6"/>
            <a:stretch>
              <a:fillRect/>
            </a:stretch>
          </a:blipFill>
          <a:ln>
            <a:noFill/>
          </a:ln>
        </p:spPr>
      </p:sp>
      <p:sp>
        <p:nvSpPr>
          <p:cNvPr id="179" name="Shape 179"/>
          <p:cNvSpPr/>
          <p:nvPr/>
        </p:nvSpPr>
        <p:spPr>
          <a:xfrm>
            <a:off x="2942704" y="5370764"/>
            <a:ext cx="2716590" cy="1324847"/>
          </a:xfrm>
          <a:prstGeom prst="rect">
            <a:avLst/>
          </a:prstGeom>
          <a:blipFill>
            <a:blip r:embed="rId7"/>
            <a:stretch>
              <a:fillRect/>
            </a:stretch>
          </a:blipFill>
          <a:ln>
            <a:noFill/>
          </a:ln>
        </p:spPr>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0800" marR="0" lvl="0" indent="0" algn="ctr" rtl="0">
              <a:lnSpc>
                <a:spcPct val="100000"/>
              </a:lnSpc>
              <a:spcBef>
                <a:spcPts val="0"/>
              </a:spcBef>
              <a:spcAft>
                <a:spcPts val="0"/>
              </a:spcAft>
              <a:buClr>
                <a:srgbClr val="E7EACB"/>
              </a:buClr>
              <a:buSzPct val="25000"/>
              <a:buFont typeface="Arial"/>
              <a:buNone/>
            </a:pPr>
            <a:r>
              <a:rPr lang="en-US" sz="4600" b="1" i="0" u="none" strike="noStrike" cap="none" baseline="0" dirty="0" smtClean="0">
                <a:solidFill>
                  <a:srgbClr val="660000"/>
                </a:solidFill>
                <a:latin typeface="Arial"/>
                <a:ea typeface="Arial"/>
                <a:cs typeface="Arial"/>
                <a:sym typeface="Arial"/>
              </a:rPr>
              <a:t>Physical</a:t>
            </a:r>
            <a:r>
              <a:rPr lang="en-US" sz="4600" b="1" i="0" u="none" strike="noStrike" cap="none" dirty="0" smtClean="0">
                <a:solidFill>
                  <a:srgbClr val="660000"/>
                </a:solidFill>
                <a:latin typeface="Arial"/>
                <a:ea typeface="Arial"/>
                <a:cs typeface="Arial"/>
                <a:sym typeface="Arial"/>
              </a:rPr>
              <a:t> Characteristics</a:t>
            </a:r>
            <a:endParaRPr lang="en-US" sz="4600" b="1" i="0" u="none" strike="noStrike" cap="none" baseline="0" dirty="0">
              <a:solidFill>
                <a:srgbClr val="660000"/>
              </a:solidFill>
              <a:latin typeface="Arial"/>
              <a:ea typeface="Arial"/>
              <a:cs typeface="Arial"/>
              <a:sym typeface="Arial"/>
            </a:endParaRPr>
          </a:p>
        </p:txBody>
      </p:sp>
      <p:sp>
        <p:nvSpPr>
          <p:cNvPr id="210" name="Shape 210"/>
          <p:cNvSpPr txBox="1"/>
          <p:nvPr/>
        </p:nvSpPr>
        <p:spPr>
          <a:xfrm>
            <a:off x="2903538" y="2276475"/>
            <a:ext cx="184149" cy="366713"/>
          </a:xfrm>
          <a:prstGeom prst="rect">
            <a:avLst/>
          </a:prstGeom>
          <a:noFill/>
          <a:ln>
            <a:noFill/>
          </a:ln>
        </p:spPr>
        <p:txBody>
          <a:bodyPr lIns="91425" tIns="45700" rIns="91425" bIns="45700" anchor="t" anchorCtr="0">
            <a:noAutofit/>
          </a:bodyPr>
          <a:lstStyle/>
          <a:p>
            <a:endParaRPr/>
          </a:p>
        </p:txBody>
      </p:sp>
      <p:sp>
        <p:nvSpPr>
          <p:cNvPr id="211" name="Shape 211"/>
          <p:cNvSpPr/>
          <p:nvPr/>
        </p:nvSpPr>
        <p:spPr>
          <a:xfrm>
            <a:off x="377825" y="1460500"/>
            <a:ext cx="8426450" cy="22272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a:solidFill>
                  <a:srgbClr val="660000"/>
                </a:solidFill>
              </a:rPr>
              <a:t>   </a:t>
            </a:r>
            <a:r>
              <a:rPr lang="en-US" sz="2800" b="0" i="0" u="none" strike="noStrike" cap="none" baseline="0">
                <a:solidFill>
                  <a:srgbClr val="660000"/>
                </a:solidFill>
                <a:latin typeface="Arial"/>
                <a:ea typeface="Arial"/>
                <a:cs typeface="Arial"/>
                <a:sym typeface="Arial"/>
              </a:rPr>
              <a:t>Adapted for water and land:</a:t>
            </a:r>
          </a:p>
          <a:p>
            <a:pPr marL="914400" marR="0" lvl="1" indent="-342900" algn="l" rtl="0">
              <a:lnSpc>
                <a:spcPct val="100000"/>
              </a:lnSpc>
              <a:spcBef>
                <a:spcPts val="0"/>
              </a:spcBef>
              <a:spcAft>
                <a:spcPts val="0"/>
              </a:spcAft>
              <a:buClr>
                <a:schemeClr val="lt1"/>
              </a:buClr>
              <a:buSzPct val="60714"/>
              <a:buFont typeface="Courier New"/>
              <a:buChar char="o"/>
            </a:pPr>
            <a:r>
              <a:rPr lang="en-US" sz="2800" b="0" i="0" u="none" strike="noStrike" cap="none" baseline="0">
                <a:solidFill>
                  <a:srgbClr val="660000"/>
                </a:solidFill>
                <a:latin typeface="Arial"/>
                <a:ea typeface="Arial"/>
                <a:cs typeface="Arial"/>
                <a:sym typeface="Arial"/>
              </a:rPr>
              <a:t>Shells streamlined for swimming</a:t>
            </a:r>
          </a:p>
          <a:p>
            <a:pPr marL="914400" marR="0" lvl="1" indent="-342900" algn="l" rtl="0">
              <a:lnSpc>
                <a:spcPct val="100000"/>
              </a:lnSpc>
              <a:spcBef>
                <a:spcPts val="0"/>
              </a:spcBef>
              <a:spcAft>
                <a:spcPts val="0"/>
              </a:spcAft>
              <a:buClr>
                <a:schemeClr val="lt1"/>
              </a:buClr>
              <a:buSzPct val="60714"/>
              <a:buFont typeface="Courier New"/>
              <a:buChar char="o"/>
            </a:pPr>
            <a:r>
              <a:rPr lang="en-US" sz="2800" b="0" i="0" u="none" strike="noStrike" cap="none" baseline="0">
                <a:solidFill>
                  <a:srgbClr val="660000"/>
                </a:solidFill>
                <a:latin typeface="Arial"/>
                <a:ea typeface="Arial"/>
                <a:cs typeface="Arial"/>
                <a:sym typeface="Arial"/>
              </a:rPr>
              <a:t>Webbed feet for swimming and nest digging</a:t>
            </a:r>
          </a:p>
          <a:p>
            <a:pPr marL="914400" marR="0" lvl="1" indent="-342900" algn="l" rtl="0">
              <a:lnSpc>
                <a:spcPct val="100000"/>
              </a:lnSpc>
              <a:spcBef>
                <a:spcPts val="0"/>
              </a:spcBef>
              <a:spcAft>
                <a:spcPts val="0"/>
              </a:spcAft>
              <a:buClr>
                <a:schemeClr val="lt1"/>
              </a:buClr>
              <a:buSzPct val="60714"/>
              <a:buFont typeface="Courier New"/>
              <a:buChar char="o"/>
            </a:pPr>
            <a:r>
              <a:rPr lang="en-US" sz="2800" b="0" i="0" u="none" strike="noStrike" cap="none" baseline="0">
                <a:solidFill>
                  <a:srgbClr val="660000"/>
                </a:solidFill>
                <a:latin typeface="Arial"/>
                <a:ea typeface="Arial"/>
                <a:cs typeface="Arial"/>
                <a:sym typeface="Arial"/>
              </a:rPr>
              <a:t>Nails for digging into sand or mud </a:t>
            </a: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a:solidFill>
                  <a:srgbClr val="660000"/>
                </a:solidFill>
                <a:latin typeface="Arial"/>
                <a:ea typeface="Arial"/>
                <a:cs typeface="Arial"/>
                <a:sym typeface="Arial"/>
              </a:rPr>
              <a:t>	</a:t>
            </a:r>
          </a:p>
        </p:txBody>
      </p:sp>
      <p:sp>
        <p:nvSpPr>
          <p:cNvPr id="212" name="Shape 212"/>
          <p:cNvSpPr/>
          <p:nvPr/>
        </p:nvSpPr>
        <p:spPr>
          <a:xfrm>
            <a:off x="6897235" y="3954146"/>
            <a:ext cx="2075545" cy="2896598"/>
          </a:xfrm>
          <a:prstGeom prst="rect">
            <a:avLst/>
          </a:prstGeom>
          <a:blipFill>
            <a:blip r:embed="rId3"/>
            <a:stretch>
              <a:fillRect/>
            </a:stretch>
          </a:blipFill>
        </p:spPr>
      </p:sp>
      <p:sp>
        <p:nvSpPr>
          <p:cNvPr id="213" name="Shape 213"/>
          <p:cNvSpPr/>
          <p:nvPr/>
        </p:nvSpPr>
        <p:spPr>
          <a:xfrm>
            <a:off x="170090" y="3839337"/>
            <a:ext cx="2268311" cy="2902550"/>
          </a:xfrm>
          <a:prstGeom prst="rect">
            <a:avLst/>
          </a:prstGeom>
          <a:blipFill>
            <a:blip r:embed="rId4"/>
            <a:stretch>
              <a:fillRect/>
            </a:stretch>
          </a:blipFill>
        </p:spPr>
      </p:sp>
      <p:sp>
        <p:nvSpPr>
          <p:cNvPr id="214" name="Shape 214"/>
          <p:cNvSpPr txBox="1"/>
          <p:nvPr/>
        </p:nvSpPr>
        <p:spPr>
          <a:xfrm>
            <a:off x="170090" y="3429376"/>
            <a:ext cx="2002799" cy="460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Carapace</a:t>
            </a:r>
          </a:p>
          <a:p>
            <a:endParaRPr lang="en-US" sz="2400" b="1" i="0" u="none" strike="noStrike" cap="none" baseline="0">
              <a:solidFill>
                <a:srgbClr val="660000"/>
              </a:solidFill>
              <a:latin typeface="Arial"/>
              <a:ea typeface="Arial"/>
              <a:cs typeface="Arial"/>
              <a:sym typeface="Arial"/>
            </a:endParaRPr>
          </a:p>
        </p:txBody>
      </p:sp>
      <p:sp>
        <p:nvSpPr>
          <p:cNvPr id="215" name="Shape 215"/>
          <p:cNvSpPr txBox="1"/>
          <p:nvPr/>
        </p:nvSpPr>
        <p:spPr>
          <a:xfrm>
            <a:off x="6981157" y="3554612"/>
            <a:ext cx="1907700" cy="4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Plastron</a:t>
            </a:r>
          </a:p>
          <a:p>
            <a:endParaRPr lang="en-US" sz="2400" b="1" i="0" u="none" strike="noStrike" cap="none" baseline="0">
              <a:solidFill>
                <a:srgbClr val="660000"/>
              </a:solidFill>
              <a:latin typeface="Arial"/>
              <a:ea typeface="Arial"/>
              <a:cs typeface="Arial"/>
              <a:sym typeface="Arial"/>
            </a:endParaRPr>
          </a:p>
        </p:txBody>
      </p:sp>
      <p:sp>
        <p:nvSpPr>
          <p:cNvPr id="216" name="Shape 216"/>
          <p:cNvSpPr/>
          <p:nvPr/>
        </p:nvSpPr>
        <p:spPr>
          <a:xfrm>
            <a:off x="2882535" y="3889576"/>
            <a:ext cx="3850568" cy="2155394"/>
          </a:xfrm>
          <a:prstGeom prst="rect">
            <a:avLst/>
          </a:prstGeom>
          <a:blipFill>
            <a:blip r:embed="rId5"/>
            <a:stretch>
              <a:fillRect/>
            </a:stretch>
          </a:blipFill>
        </p:spPr>
      </p:sp>
      <p:sp>
        <p:nvSpPr>
          <p:cNvPr id="217" name="Shape 217"/>
          <p:cNvSpPr txBox="1"/>
          <p:nvPr/>
        </p:nvSpPr>
        <p:spPr>
          <a:xfrm>
            <a:off x="3407719" y="6132221"/>
            <a:ext cx="28001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Feet and Nails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366352" y="3587631"/>
            <a:ext cx="3986356" cy="3061311"/>
          </a:xfrm>
          <a:prstGeom prst="rect">
            <a:avLst/>
          </a:prstGeom>
          <a:blipFill>
            <a:blip r:embed="rId3"/>
            <a:stretch>
              <a:fillRect/>
            </a:stretch>
          </a:blipFill>
        </p:spPr>
      </p:sp>
      <p:sp>
        <p:nvSpPr>
          <p:cNvPr id="223" name="Shape 223"/>
          <p:cNvSpPr txBox="1">
            <a:spLocks noGrp="1"/>
          </p:cNvSpPr>
          <p:nvPr>
            <p:ph type="title"/>
          </p:nvPr>
        </p:nvSpPr>
        <p:spPr>
          <a:xfrm>
            <a:off x="569275" y="242817"/>
            <a:ext cx="8229600" cy="9015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Sexual Dimorphism</a:t>
            </a:r>
          </a:p>
        </p:txBody>
      </p:sp>
      <p:sp>
        <p:nvSpPr>
          <p:cNvPr id="224" name="Shape 224"/>
          <p:cNvSpPr txBox="1">
            <a:spLocks noGrp="1"/>
          </p:cNvSpPr>
          <p:nvPr>
            <p:ph type="body" idx="1"/>
          </p:nvPr>
        </p:nvSpPr>
        <p:spPr>
          <a:xfrm>
            <a:off x="238762" y="1425575"/>
            <a:ext cx="3942000" cy="2490899"/>
          </a:xfrm>
          <a:prstGeom prst="rect">
            <a:avLst/>
          </a:prstGeom>
          <a:noFill/>
          <a:ln>
            <a:noFill/>
          </a:ln>
        </p:spPr>
        <p:txBody>
          <a:bodyPr lIns="91425" tIns="45700" rIns="91425" bIns="45700" anchor="t" anchorCtr="0">
            <a:noAutofit/>
          </a:bodyPr>
          <a:lstStyle/>
          <a:p>
            <a:pPr marL="292100" marR="0" lvl="0" indent="-292100" algn="ctr" rtl="0">
              <a:lnSpc>
                <a:spcPct val="90000"/>
              </a:lnSpc>
              <a:spcBef>
                <a:spcPts val="0"/>
              </a:spcBef>
              <a:spcAft>
                <a:spcPts val="0"/>
              </a:spcAft>
              <a:buClr>
                <a:schemeClr val="accent1"/>
              </a:buClr>
              <a:buSzPct val="25000"/>
              <a:buFont typeface="Arial"/>
              <a:buNone/>
            </a:pPr>
            <a:r>
              <a:rPr lang="en-US" sz="2900" b="0" i="0" u="none" strike="noStrike" cap="none" baseline="0" dirty="0">
                <a:solidFill>
                  <a:srgbClr val="660000"/>
                </a:solidFill>
                <a:latin typeface="Arial"/>
                <a:ea typeface="Arial"/>
                <a:cs typeface="Arial"/>
                <a:sym typeface="Arial"/>
              </a:rPr>
              <a:t>MALES</a:t>
            </a: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Average length: 6 inches</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(15 cm)</a:t>
            </a:r>
          </a:p>
          <a:p>
            <a:endParaRPr lang="en-US" sz="2000" b="0" i="0" u="none" strike="noStrike" cap="none" baseline="0" dirty="0">
              <a:solidFill>
                <a:schemeClr val="lt1"/>
              </a:solidFill>
              <a:latin typeface="Arial"/>
              <a:ea typeface="Arial"/>
              <a:cs typeface="Arial"/>
              <a:sym typeface="Arial"/>
            </a:endParaRP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Reach sexual maturity</a:t>
            </a:r>
            <a:r>
              <a:rPr lang="en-US" sz="2000" dirty="0"/>
              <a:t> </a:t>
            </a:r>
            <a:r>
              <a:rPr lang="en-US" sz="2000" b="0" i="0" u="none" strike="noStrike" cap="none" baseline="0" dirty="0">
                <a:solidFill>
                  <a:schemeClr val="lt1"/>
                </a:solidFill>
                <a:latin typeface="Arial"/>
                <a:ea typeface="Arial"/>
                <a:cs typeface="Arial"/>
                <a:sym typeface="Arial"/>
              </a:rPr>
              <a:t>at </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3</a:t>
            </a:r>
            <a:r>
              <a:rPr lang="en-US" sz="2000" dirty="0" smtClean="0"/>
              <a:t> </a:t>
            </a:r>
            <a:r>
              <a:rPr lang="en-US" sz="2000" b="0" i="0" u="none" strike="noStrike" cap="none" baseline="0" dirty="0" smtClean="0">
                <a:solidFill>
                  <a:schemeClr val="lt1"/>
                </a:solidFill>
                <a:latin typeface="Arial"/>
                <a:ea typeface="Arial"/>
                <a:cs typeface="Arial"/>
                <a:sym typeface="Arial"/>
              </a:rPr>
              <a:t>7 </a:t>
            </a:r>
            <a:r>
              <a:rPr lang="en-US" sz="2000" b="0" i="0" u="none" strike="noStrike" cap="none" baseline="0" dirty="0">
                <a:solidFill>
                  <a:schemeClr val="lt1"/>
                </a:solidFill>
                <a:latin typeface="Arial"/>
                <a:ea typeface="Arial"/>
                <a:cs typeface="Arial"/>
                <a:sym typeface="Arial"/>
              </a:rPr>
              <a:t>years old</a:t>
            </a:r>
          </a:p>
          <a:p>
            <a:endParaRPr lang="en-US" sz="2000" b="0" i="0" u="none" strike="noStrike" cap="none" baseline="0" dirty="0">
              <a:solidFill>
                <a:schemeClr val="lt1"/>
              </a:solidFill>
              <a:latin typeface="Arial"/>
              <a:ea typeface="Arial"/>
              <a:cs typeface="Arial"/>
              <a:sym typeface="Arial"/>
            </a:endParaRPr>
          </a:p>
          <a:p>
            <a:endParaRPr lang="en-US" sz="2000" b="0" i="0" u="none" strike="noStrike" cap="none" baseline="0" dirty="0">
              <a:solidFill>
                <a:schemeClr val="lt1"/>
              </a:solidFill>
              <a:latin typeface="Arial"/>
              <a:ea typeface="Arial"/>
              <a:cs typeface="Arial"/>
              <a:sym typeface="Arial"/>
            </a:endParaRPr>
          </a:p>
        </p:txBody>
      </p:sp>
      <p:sp>
        <p:nvSpPr>
          <p:cNvPr id="225" name="Shape 225"/>
          <p:cNvSpPr txBox="1">
            <a:spLocks noGrp="1"/>
          </p:cNvSpPr>
          <p:nvPr>
            <p:ph type="body" idx="2"/>
          </p:nvPr>
        </p:nvSpPr>
        <p:spPr>
          <a:xfrm>
            <a:off x="4412585" y="4238742"/>
            <a:ext cx="4399200" cy="2410199"/>
          </a:xfrm>
          <a:prstGeom prst="rect">
            <a:avLst/>
          </a:prstGeom>
          <a:noFill/>
          <a:ln>
            <a:noFill/>
          </a:ln>
        </p:spPr>
        <p:txBody>
          <a:bodyPr lIns="91425" tIns="45700" rIns="91425" bIns="45700" anchor="t" anchorCtr="0">
            <a:noAutofit/>
          </a:bodyPr>
          <a:lstStyle/>
          <a:p>
            <a:pPr marL="292100" marR="0" lvl="0" indent="-292100" algn="ctr" rtl="0">
              <a:lnSpc>
                <a:spcPct val="90000"/>
              </a:lnSpc>
              <a:spcBef>
                <a:spcPts val="0"/>
              </a:spcBef>
              <a:spcAft>
                <a:spcPts val="0"/>
              </a:spcAft>
              <a:buClr>
                <a:schemeClr val="accent1"/>
              </a:buClr>
              <a:buSzPct val="25000"/>
              <a:buFont typeface="Arial"/>
              <a:buNone/>
            </a:pPr>
            <a:r>
              <a:rPr lang="en-US" sz="2900" b="0" i="0" u="none" strike="noStrike" cap="none" baseline="0" dirty="0">
                <a:solidFill>
                  <a:srgbClr val="660000"/>
                </a:solidFill>
                <a:latin typeface="Arial"/>
                <a:ea typeface="Arial"/>
                <a:cs typeface="Arial"/>
                <a:sym typeface="Arial"/>
              </a:rPr>
              <a:t>FEMALES</a:t>
            </a: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Average length: 9 inches</a:t>
            </a:r>
            <a:r>
              <a:rPr lang="en-US" sz="2000" dirty="0"/>
              <a:t> </a:t>
            </a:r>
            <a:r>
              <a:rPr lang="en-US" sz="2000" b="0" i="0" u="none" strike="noStrike" cap="none" baseline="0" dirty="0">
                <a:solidFill>
                  <a:schemeClr val="lt1"/>
                </a:solidFill>
                <a:latin typeface="Arial"/>
                <a:ea typeface="Arial"/>
                <a:cs typeface="Arial"/>
                <a:sym typeface="Arial"/>
              </a:rPr>
              <a:t>(23 cm)</a:t>
            </a:r>
          </a:p>
          <a:p>
            <a:endParaRPr lang="en-US" sz="2000" b="0" i="0" u="none" strike="noStrike" cap="none" baseline="0" dirty="0">
              <a:solidFill>
                <a:schemeClr val="lt1"/>
              </a:solidFill>
              <a:latin typeface="Arial"/>
              <a:ea typeface="Arial"/>
              <a:cs typeface="Arial"/>
              <a:sym typeface="Arial"/>
            </a:endParaRP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Reach sexual maturity</a:t>
            </a:r>
            <a:r>
              <a:rPr lang="en-US" sz="2000" dirty="0"/>
              <a:t> </a:t>
            </a:r>
            <a:r>
              <a:rPr lang="en-US" sz="2000" b="0" i="0" u="none" strike="noStrike" cap="none" baseline="0" dirty="0" smtClean="0">
                <a:solidFill>
                  <a:schemeClr val="lt1"/>
                </a:solidFill>
                <a:latin typeface="Arial"/>
                <a:ea typeface="Arial"/>
                <a:cs typeface="Arial"/>
                <a:sym typeface="Arial"/>
              </a:rPr>
              <a:t>at</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years old</a:t>
            </a:r>
          </a:p>
          <a:p>
            <a:endParaRPr lang="en-US" sz="2000" b="0" i="0" u="none" strike="noStrike" cap="none" baseline="0" dirty="0">
              <a:solidFill>
                <a:schemeClr val="lt1"/>
              </a:solidFill>
              <a:latin typeface="Arial"/>
              <a:ea typeface="Arial"/>
              <a:cs typeface="Arial"/>
              <a:sym typeface="Arial"/>
            </a:endParaRPr>
          </a:p>
        </p:txBody>
      </p:sp>
      <p:sp>
        <p:nvSpPr>
          <p:cNvPr id="226" name="Shape 226"/>
          <p:cNvSpPr/>
          <p:nvPr/>
        </p:nvSpPr>
        <p:spPr>
          <a:xfrm>
            <a:off x="4180762" y="1516216"/>
            <a:ext cx="4761823" cy="2519067"/>
          </a:xfrm>
          <a:prstGeom prst="rect">
            <a:avLst/>
          </a:prstGeom>
          <a:blipFill>
            <a:blip r:embed="rId4"/>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76200"/>
            <a:ext cx="8229600" cy="1143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Brumation </a:t>
            </a:r>
            <a:r>
              <a:rPr lang="en-US" sz="4600" b="1" i="0" u="none" strike="noStrike" cap="none" baseline="0" dirty="0" smtClean="0">
                <a:solidFill>
                  <a:srgbClr val="660000"/>
                </a:solidFill>
                <a:latin typeface="Arial"/>
                <a:ea typeface="Arial"/>
                <a:cs typeface="Arial"/>
                <a:sym typeface="Arial"/>
              </a:rPr>
              <a:t> </a:t>
            </a:r>
            <a:endParaRPr lang="en-US" sz="4600" b="1" i="0" u="none" strike="noStrike" cap="none" baseline="0" dirty="0">
              <a:solidFill>
                <a:srgbClr val="660000"/>
              </a:solidFill>
              <a:latin typeface="Arial"/>
              <a:ea typeface="Arial"/>
              <a:cs typeface="Arial"/>
              <a:sym typeface="Arial"/>
            </a:endParaRPr>
          </a:p>
        </p:txBody>
      </p:sp>
      <p:sp>
        <p:nvSpPr>
          <p:cNvPr id="241" name="Shape 241"/>
          <p:cNvSpPr txBox="1">
            <a:spLocks noGrp="1"/>
          </p:cNvSpPr>
          <p:nvPr>
            <p:ph type="body" idx="1"/>
          </p:nvPr>
        </p:nvSpPr>
        <p:spPr>
          <a:xfrm>
            <a:off x="609600" y="1219200"/>
            <a:ext cx="8153400" cy="1162499"/>
          </a:xfrm>
          <a:prstGeom prst="rect">
            <a:avLst/>
          </a:prstGeom>
          <a:noFill/>
          <a:ln>
            <a:noFill/>
          </a:ln>
        </p:spPr>
        <p:txBody>
          <a:bodyPr lIns="91425" tIns="91425" rIns="91425" bIns="91425" anchor="t" anchorCtr="0">
            <a:noAutofit/>
          </a:bodyPr>
          <a:lstStyle/>
          <a:p>
            <a:pPr marL="292100" marR="0" lvl="0" indent="-215900" algn="ctr" rtl="0">
              <a:lnSpc>
                <a:spcPct val="100000"/>
              </a:lnSpc>
              <a:spcBef>
                <a:spcPts val="0"/>
              </a:spcBef>
              <a:spcAft>
                <a:spcPts val="0"/>
              </a:spcAft>
              <a:buClr>
                <a:schemeClr val="accent1"/>
              </a:buClr>
              <a:buSzPct val="25000"/>
              <a:buFont typeface="Arial"/>
              <a:buNone/>
            </a:pPr>
            <a:r>
              <a:rPr lang="en-US" sz="3200" dirty="0">
                <a:solidFill>
                  <a:srgbClr val="660000"/>
                </a:solidFill>
              </a:rPr>
              <a:t>W</a:t>
            </a:r>
            <a:r>
              <a:rPr lang="en-US" sz="3200" b="0" i="0" u="none" strike="noStrike" cap="none" baseline="0" dirty="0" smtClean="0">
                <a:solidFill>
                  <a:srgbClr val="660000"/>
                </a:solidFill>
                <a:latin typeface="Arial"/>
                <a:ea typeface="Arial"/>
                <a:cs typeface="Arial"/>
                <a:sym typeface="Arial"/>
              </a:rPr>
              <a:t>inter period</a:t>
            </a:r>
            <a:r>
              <a:rPr lang="en-US" sz="3200" b="0" i="0" u="none" strike="noStrike" cap="none" dirty="0" smtClean="0">
                <a:solidFill>
                  <a:srgbClr val="660000"/>
                </a:solidFill>
                <a:latin typeface="Arial"/>
                <a:ea typeface="Arial"/>
                <a:cs typeface="Arial"/>
                <a:sym typeface="Arial"/>
              </a:rPr>
              <a:t> of reduced activity</a:t>
            </a:r>
            <a:endParaRPr lang="en-US" sz="3200" b="0" i="0" u="none" strike="noStrike" cap="none" baseline="0" dirty="0">
              <a:solidFill>
                <a:srgbClr val="660000"/>
              </a:solidFill>
              <a:latin typeface="Arial"/>
              <a:ea typeface="Arial"/>
              <a:cs typeface="Arial"/>
              <a:sym typeface="Arial"/>
            </a:endParaRPr>
          </a:p>
        </p:txBody>
      </p:sp>
      <p:sp>
        <p:nvSpPr>
          <p:cNvPr id="243" name="Shape 243"/>
          <p:cNvSpPr/>
          <p:nvPr/>
        </p:nvSpPr>
        <p:spPr>
          <a:xfrm>
            <a:off x="1676400" y="1981200"/>
            <a:ext cx="5802103" cy="4336371"/>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 name="Shape 248"/>
          <p:cNvGrpSpPr/>
          <p:nvPr/>
        </p:nvGrpSpPr>
        <p:grpSpPr>
          <a:xfrm>
            <a:off x="457740" y="2163956"/>
            <a:ext cx="4037516" cy="3994900"/>
            <a:chOff x="540" y="264589"/>
            <a:chExt cx="4037516" cy="3994900"/>
          </a:xfrm>
        </p:grpSpPr>
        <p:sp>
          <p:nvSpPr>
            <p:cNvPr id="249" name="Shape 249"/>
            <p:cNvSpPr/>
            <p:nvPr/>
          </p:nvSpPr>
          <p:spPr>
            <a:xfrm>
              <a:off x="2533441" y="561318"/>
              <a:ext cx="1504615" cy="1504615"/>
            </a:xfrm>
            <a:prstGeom prst="rect">
              <a:avLst/>
            </a:prstGeom>
            <a:noFill/>
            <a:ln>
              <a:noFill/>
            </a:ln>
          </p:spPr>
          <p:txBody>
            <a:bodyPr lIns="20300" tIns="20300" rIns="20300" bIns="203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sng" strike="noStrike" cap="none" baseline="0" dirty="0">
                  <a:solidFill>
                    <a:srgbClr val="800000"/>
                  </a:solidFill>
                  <a:latin typeface="Arial"/>
                  <a:ea typeface="Arial"/>
                  <a:cs typeface="Arial"/>
                  <a:sym typeface="Arial"/>
                </a:rPr>
                <a:t>Fall</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dirty="0">
                  <a:solidFill>
                    <a:srgbClr val="800000"/>
                  </a:solidFill>
                  <a:latin typeface="Arial"/>
                  <a:ea typeface="Arial"/>
                  <a:cs typeface="Arial"/>
                  <a:sym typeface="Arial"/>
                </a:rPr>
                <a:t> Adults burrow in the mud</a:t>
              </a:r>
            </a:p>
          </p:txBody>
        </p:sp>
        <p:sp>
          <p:nvSpPr>
            <p:cNvPr id="250" name="Shape 250"/>
            <p:cNvSpPr/>
            <p:nvPr/>
          </p:nvSpPr>
          <p:spPr>
            <a:xfrm>
              <a:off x="239078" y="264589"/>
              <a:ext cx="3560441" cy="3560441"/>
            </a:xfrm>
            <a:custGeom>
              <a:avLst/>
              <a:gdLst/>
              <a:ahLst/>
              <a:cxnLst/>
              <a:rect l="0" t="0" r="0" b="0"/>
              <a:pathLst>
                <a:path w="120000" h="120000" extrusionOk="0">
                  <a:moveTo>
                    <a:pt x="113402" y="60771"/>
                  </a:moveTo>
                  <a:lnTo>
                    <a:pt x="113402" y="60771"/>
                  </a:lnTo>
                  <a:cubicBezTo>
                    <a:pt x="113176" y="76399"/>
                    <a:pt x="106116" y="91143"/>
                    <a:pt x="94083" y="101118"/>
                  </a:cubicBezTo>
                  <a:lnTo>
                    <a:pt x="97442" y="106716"/>
                  </a:lnTo>
                  <a:lnTo>
                    <a:pt x="84931" y="101558"/>
                  </a:lnTo>
                  <a:lnTo>
                    <a:pt x="85572" y="86930"/>
                  </a:lnTo>
                  <a:lnTo>
                    <a:pt x="88923" y="92516"/>
                  </a:lnTo>
                  <a:cubicBezTo>
                    <a:pt x="98043" y="84403"/>
                    <a:pt x="103337" y="72833"/>
                    <a:pt x="103514" y="60628"/>
                  </a:cubicBezTo>
                  <a:close/>
                </a:path>
              </a:pathLst>
            </a:custGeom>
            <a:solidFill>
              <a:srgbClr val="537756"/>
            </a:solidFill>
            <a:ln w="381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251" name="Shape 251"/>
            <p:cNvSpPr/>
            <p:nvPr/>
          </p:nvSpPr>
          <p:spPr>
            <a:xfrm>
              <a:off x="1266991" y="2754875"/>
              <a:ext cx="1504615" cy="1504615"/>
            </a:xfrm>
            <a:prstGeom prst="rect">
              <a:avLst/>
            </a:prstGeom>
            <a:noFill/>
            <a:ln>
              <a:noFill/>
            </a:ln>
          </p:spPr>
          <p:txBody>
            <a:bodyPr lIns="20300" tIns="20300" rIns="20300" bIns="203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sng" strike="noStrike" cap="none" baseline="0" dirty="0">
                  <a:solidFill>
                    <a:srgbClr val="800000"/>
                  </a:solidFill>
                  <a:latin typeface="Arial"/>
                  <a:ea typeface="Arial"/>
                  <a:cs typeface="Arial"/>
                  <a:sym typeface="Arial"/>
                </a:rPr>
                <a:t>Spring</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dirty="0">
                  <a:solidFill>
                    <a:srgbClr val="800000"/>
                  </a:solidFill>
                  <a:latin typeface="Arial"/>
                  <a:ea typeface="Arial"/>
                  <a:cs typeface="Arial"/>
                  <a:sym typeface="Arial"/>
                </a:rPr>
                <a:t>Mating occurs</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dirty="0">
                  <a:solidFill>
                    <a:srgbClr val="800000"/>
                  </a:solidFill>
                  <a:latin typeface="Arial"/>
                  <a:ea typeface="Arial"/>
                  <a:cs typeface="Arial"/>
                  <a:sym typeface="Arial"/>
                </a:rPr>
                <a:t>In the water</a:t>
              </a:r>
            </a:p>
          </p:txBody>
        </p:sp>
        <p:sp>
          <p:nvSpPr>
            <p:cNvPr id="252" name="Shape 252"/>
            <p:cNvSpPr/>
            <p:nvPr/>
          </p:nvSpPr>
          <p:spPr>
            <a:xfrm>
              <a:off x="239078" y="264589"/>
              <a:ext cx="3560441" cy="3560441"/>
            </a:xfrm>
            <a:custGeom>
              <a:avLst/>
              <a:gdLst/>
              <a:ahLst/>
              <a:cxnLst/>
              <a:rect l="0" t="0" r="0" b="0"/>
              <a:pathLst>
                <a:path w="120000" h="120000" extrusionOk="0">
                  <a:moveTo>
                    <a:pt x="32524" y="105798"/>
                  </a:moveTo>
                  <a:lnTo>
                    <a:pt x="32524" y="105798"/>
                  </a:lnTo>
                  <a:cubicBezTo>
                    <a:pt x="19122" y="97758"/>
                    <a:pt x="9914" y="84250"/>
                    <a:pt x="7328" y="68836"/>
                  </a:cubicBezTo>
                  <a:lnTo>
                    <a:pt x="800" y="68930"/>
                  </a:lnTo>
                  <a:lnTo>
                    <a:pt x="11541" y="60699"/>
                  </a:lnTo>
                  <a:lnTo>
                    <a:pt x="23871" y="68597"/>
                  </a:lnTo>
                  <a:lnTo>
                    <a:pt x="17358" y="68691"/>
                  </a:lnTo>
                  <a:lnTo>
                    <a:pt x="17358" y="68691"/>
                  </a:lnTo>
                  <a:cubicBezTo>
                    <a:pt x="19795" y="80651"/>
                    <a:pt x="27144" y="91038"/>
                    <a:pt x="37612" y="97318"/>
                  </a:cubicBezTo>
                  <a:close/>
                </a:path>
              </a:pathLst>
            </a:custGeom>
            <a:solidFill>
              <a:srgbClr val="537756"/>
            </a:solidFill>
            <a:ln w="381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253" name="Shape 253"/>
            <p:cNvSpPr/>
            <p:nvPr/>
          </p:nvSpPr>
          <p:spPr>
            <a:xfrm>
              <a:off x="540" y="561318"/>
              <a:ext cx="1504615" cy="1504615"/>
            </a:xfrm>
            <a:prstGeom prst="rect">
              <a:avLst/>
            </a:prstGeom>
            <a:noFill/>
            <a:ln>
              <a:noFill/>
            </a:ln>
          </p:spPr>
          <p:txBody>
            <a:bodyPr lIns="20300" tIns="20300" rIns="20300" bIns="203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sng" strike="noStrike" cap="none" baseline="0" dirty="0">
                  <a:solidFill>
                    <a:srgbClr val="800000"/>
                  </a:solidFill>
                  <a:latin typeface="Arial"/>
                  <a:ea typeface="Arial"/>
                  <a:cs typeface="Arial"/>
                  <a:sym typeface="Arial"/>
                </a:rPr>
                <a:t>Summer</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dirty="0">
                  <a:solidFill>
                    <a:srgbClr val="800000"/>
                  </a:solidFill>
                  <a:latin typeface="Arial"/>
                  <a:ea typeface="Arial"/>
                  <a:cs typeface="Arial"/>
                  <a:sym typeface="Arial"/>
                </a:rPr>
                <a:t>Females lay eggs</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dirty="0">
                  <a:solidFill>
                    <a:srgbClr val="800000"/>
                  </a:solidFill>
                  <a:latin typeface="Arial"/>
                  <a:ea typeface="Arial"/>
                  <a:cs typeface="Arial"/>
                  <a:sym typeface="Arial"/>
                </a:rPr>
                <a:t>on land and return</a:t>
              </a:r>
            </a:p>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dirty="0">
                  <a:solidFill>
                    <a:srgbClr val="800000"/>
                  </a:solidFill>
                  <a:latin typeface="Arial"/>
                  <a:ea typeface="Arial"/>
                  <a:cs typeface="Arial"/>
                  <a:sym typeface="Arial"/>
                </a:rPr>
                <a:t>to water</a:t>
              </a:r>
            </a:p>
          </p:txBody>
        </p:sp>
        <p:sp>
          <p:nvSpPr>
            <p:cNvPr id="254" name="Shape 254"/>
            <p:cNvSpPr/>
            <p:nvPr/>
          </p:nvSpPr>
          <p:spPr>
            <a:xfrm>
              <a:off x="239078" y="264589"/>
              <a:ext cx="3560441" cy="3560441"/>
            </a:xfrm>
            <a:custGeom>
              <a:avLst/>
              <a:gdLst/>
              <a:ahLst/>
              <a:cxnLst/>
              <a:rect l="0" t="0" r="0" b="0"/>
              <a:pathLst>
                <a:path w="120000" h="120000" extrusionOk="0">
                  <a:moveTo>
                    <a:pt x="41222" y="10001"/>
                  </a:moveTo>
                  <a:lnTo>
                    <a:pt x="41222" y="10001"/>
                  </a:lnTo>
                  <a:cubicBezTo>
                    <a:pt x="50732" y="6430"/>
                    <a:pt x="61062" y="5645"/>
                    <a:pt x="71002" y="7737"/>
                  </a:cubicBezTo>
                  <a:lnTo>
                    <a:pt x="73297" y="1625"/>
                  </a:lnTo>
                  <a:lnTo>
                    <a:pt x="77038" y="14630"/>
                  </a:lnTo>
                  <a:lnTo>
                    <a:pt x="65185" y="23226"/>
                  </a:lnTo>
                  <a:lnTo>
                    <a:pt x="67475" y="17128"/>
                  </a:lnTo>
                  <a:cubicBezTo>
                    <a:pt x="59829" y="15794"/>
                    <a:pt x="51965" y="16530"/>
                    <a:pt x="44699" y="19259"/>
                  </a:cubicBezTo>
                  <a:close/>
                </a:path>
              </a:pathLst>
            </a:custGeom>
            <a:solidFill>
              <a:srgbClr val="537756"/>
            </a:solidFill>
            <a:ln w="381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grpSp>
      <p:grpSp>
        <p:nvGrpSpPr>
          <p:cNvPr id="3" name="Shape 255"/>
          <p:cNvGrpSpPr/>
          <p:nvPr/>
        </p:nvGrpSpPr>
        <p:grpSpPr>
          <a:xfrm>
            <a:off x="4929188" y="2219325"/>
            <a:ext cx="3525166" cy="3612678"/>
            <a:chOff x="3089" y="1381"/>
            <a:chExt cx="2219" cy="2274"/>
          </a:xfrm>
        </p:grpSpPr>
        <p:sp>
          <p:nvSpPr>
            <p:cNvPr id="256" name="Shape 256"/>
            <p:cNvSpPr/>
            <p:nvPr/>
          </p:nvSpPr>
          <p:spPr>
            <a:xfrm>
              <a:off x="3377" y="1381"/>
              <a:ext cx="1643" cy="1643"/>
            </a:xfrm>
            <a:custGeom>
              <a:avLst/>
              <a:gdLst/>
              <a:ahLst/>
              <a:cxnLst/>
              <a:rect l="0" t="0" r="0" b="0"/>
              <a:pathLst>
                <a:path w="21600" h="21600" extrusionOk="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9DBF9F"/>
            </a:solidFill>
            <a:ln w="28575" cap="flat">
              <a:solidFill>
                <a:schemeClr val="lt1"/>
              </a:solidFill>
              <a:prstDash val="solid"/>
              <a:miter/>
              <a:headEnd type="none" w="med" len="med"/>
              <a:tailEnd type="none" w="med" len="med"/>
            </a:ln>
          </p:spPr>
          <p:txBody>
            <a:bodyPr lIns="0" tIns="0" rIns="0" bIns="0" anchor="ctr" anchorCtr="0">
              <a:noAutofit/>
            </a:bodyPr>
            <a:lstStyle/>
            <a:p>
              <a:endParaRPr/>
            </a:p>
          </p:txBody>
        </p:sp>
        <p:sp>
          <p:nvSpPr>
            <p:cNvPr id="257" name="Shape 257"/>
            <p:cNvSpPr/>
            <p:nvPr/>
          </p:nvSpPr>
          <p:spPr>
            <a:xfrm rot="7199998">
              <a:off x="3603" y="1768"/>
              <a:ext cx="1644" cy="1644"/>
            </a:xfrm>
            <a:custGeom>
              <a:avLst/>
              <a:gdLst/>
              <a:ahLst/>
              <a:cxnLst/>
              <a:rect l="0" t="0" r="0" b="0"/>
              <a:pathLst>
                <a:path w="21600" h="21600" extrusionOk="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9DBF9F"/>
            </a:solidFill>
            <a:ln w="28575" cap="flat">
              <a:solidFill>
                <a:schemeClr val="lt1"/>
              </a:solidFill>
              <a:prstDash val="solid"/>
              <a:miter/>
              <a:headEnd type="none" w="med" len="med"/>
              <a:tailEnd type="none" w="med" len="med"/>
            </a:ln>
          </p:spPr>
          <p:txBody>
            <a:bodyPr lIns="0" tIns="0" rIns="0" bIns="0" anchor="ctr" anchorCtr="0">
              <a:noAutofit/>
            </a:bodyPr>
            <a:lstStyle/>
            <a:p>
              <a:endParaRPr/>
            </a:p>
          </p:txBody>
        </p:sp>
        <p:sp>
          <p:nvSpPr>
            <p:cNvPr id="258" name="Shape 258"/>
            <p:cNvSpPr/>
            <p:nvPr/>
          </p:nvSpPr>
          <p:spPr>
            <a:xfrm>
              <a:off x="3320" y="3056"/>
              <a:ext cx="1355" cy="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0" i="0" u="none" strike="noStrike" cap="none" baseline="0" dirty="0">
                  <a:solidFill>
                    <a:schemeClr val="lt1"/>
                  </a:solidFill>
                  <a:latin typeface="Arial"/>
                  <a:ea typeface="Arial"/>
                  <a:cs typeface="Arial"/>
                  <a:sym typeface="Arial"/>
                </a:rPr>
                <a:t>Overwinters</a:t>
              </a:r>
            </a:p>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solidFill>
                    <a:srgbClr val="800000"/>
                  </a:solidFill>
                  <a:latin typeface="Arial"/>
                  <a:ea typeface="Arial"/>
                  <a:cs typeface="Arial"/>
                  <a:sym typeface="Arial"/>
                </a:rPr>
                <a:t>Hatchlings emerge in </a:t>
              </a:r>
            </a:p>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solidFill>
                    <a:srgbClr val="800000"/>
                  </a:solidFill>
                  <a:latin typeface="Arial"/>
                  <a:ea typeface="Arial"/>
                  <a:cs typeface="Arial"/>
                  <a:sym typeface="Arial"/>
                </a:rPr>
                <a:t>spring and enter water</a:t>
              </a:r>
            </a:p>
          </p:txBody>
        </p:sp>
        <p:sp>
          <p:nvSpPr>
            <p:cNvPr id="259" name="Shape 259"/>
            <p:cNvSpPr/>
            <p:nvPr/>
          </p:nvSpPr>
          <p:spPr>
            <a:xfrm>
              <a:off x="3089" y="1681"/>
              <a:ext cx="658" cy="65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1" u="sng" strike="noStrike" cap="none" baseline="0" dirty="0">
                  <a:solidFill>
                    <a:srgbClr val="800000"/>
                  </a:solidFill>
                  <a:latin typeface="Arial"/>
                  <a:ea typeface="Arial"/>
                  <a:cs typeface="Arial"/>
                  <a:sym typeface="Arial"/>
                </a:rPr>
                <a:t>Fall</a:t>
              </a:r>
            </a:p>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solidFill>
                    <a:srgbClr val="800000"/>
                  </a:solidFill>
                  <a:latin typeface="Arial"/>
                  <a:ea typeface="Arial"/>
                  <a:cs typeface="Arial"/>
                  <a:sym typeface="Arial"/>
                </a:rPr>
                <a:t>hatchlings</a:t>
              </a:r>
            </a:p>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solidFill>
                    <a:srgbClr val="800000"/>
                  </a:solidFill>
                  <a:latin typeface="Arial"/>
                  <a:ea typeface="Arial"/>
                  <a:cs typeface="Arial"/>
                  <a:sym typeface="Arial"/>
                </a:rPr>
                <a:t>emerge</a:t>
              </a:r>
            </a:p>
          </p:txBody>
        </p:sp>
        <p:sp>
          <p:nvSpPr>
            <p:cNvPr id="260" name="Shape 260"/>
            <p:cNvSpPr/>
            <p:nvPr/>
          </p:nvSpPr>
          <p:spPr>
            <a:xfrm>
              <a:off x="4516" y="1533"/>
              <a:ext cx="792" cy="80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solidFill>
                    <a:srgbClr val="800000"/>
                  </a:solidFill>
                  <a:latin typeface="Arial"/>
                  <a:ea typeface="Arial"/>
                  <a:cs typeface="Arial"/>
                  <a:sym typeface="Arial"/>
                </a:rPr>
                <a:t>Find </a:t>
              </a:r>
            </a:p>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solidFill>
                    <a:srgbClr val="800000"/>
                  </a:solidFill>
                  <a:latin typeface="Arial"/>
                  <a:ea typeface="Arial"/>
                  <a:cs typeface="Arial"/>
                  <a:sym typeface="Arial"/>
                </a:rPr>
                <a:t>wintering</a:t>
              </a:r>
            </a:p>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solidFill>
                    <a:srgbClr val="800000"/>
                  </a:solidFill>
                  <a:latin typeface="Arial"/>
                  <a:ea typeface="Arial"/>
                  <a:cs typeface="Arial"/>
                  <a:sym typeface="Arial"/>
                </a:rPr>
                <a:t>location on</a:t>
              </a:r>
            </a:p>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solidFill>
                    <a:srgbClr val="800000"/>
                  </a:solidFill>
                  <a:latin typeface="Arial"/>
                  <a:ea typeface="Arial"/>
                  <a:cs typeface="Arial"/>
                  <a:sym typeface="Arial"/>
                </a:rPr>
                <a:t>land or water</a:t>
              </a:r>
            </a:p>
          </p:txBody>
        </p:sp>
      </p:grpSp>
      <p:sp>
        <p:nvSpPr>
          <p:cNvPr id="261" name="Shape 261"/>
          <p:cNvSpPr txBox="1"/>
          <p:nvPr/>
        </p:nvSpPr>
        <p:spPr>
          <a:xfrm>
            <a:off x="1304100" y="1370755"/>
            <a:ext cx="2268600" cy="775799"/>
          </a:xfrm>
          <a:prstGeom prst="rect">
            <a:avLst/>
          </a:prstGeom>
          <a:noFill/>
          <a:ln>
            <a:noFill/>
          </a:ln>
        </p:spPr>
        <p:txBody>
          <a:bodyPr lIns="91425" tIns="45700" rIns="91425" bIns="45700" anchor="t" anchorCtr="0">
            <a:noAutofit/>
          </a:bodyPr>
          <a:lstStyle/>
          <a:p>
            <a:pPr marL="0" marR="0" lvl="0" indent="0" algn="ctr" rtl="0">
              <a:lnSpc>
                <a:spcPct val="100000"/>
              </a:lnSpc>
              <a:spcBef>
                <a:spcPts val="1600"/>
              </a:spcBef>
              <a:spcAft>
                <a:spcPts val="0"/>
              </a:spcAft>
              <a:buClr>
                <a:srgbClr val="000000"/>
              </a:buClr>
              <a:buSzPct val="25000"/>
              <a:buFont typeface="Arial"/>
              <a:buNone/>
            </a:pPr>
            <a:r>
              <a:rPr lang="en-US" sz="3200" b="1" i="0" u="none" strike="noStrike" cap="none" baseline="0" dirty="0">
                <a:solidFill>
                  <a:srgbClr val="800000"/>
                </a:solidFill>
                <a:latin typeface="Arial"/>
                <a:ea typeface="Arial"/>
                <a:cs typeface="Arial"/>
                <a:sym typeface="Arial"/>
              </a:rPr>
              <a:t>Adult </a:t>
            </a:r>
          </a:p>
        </p:txBody>
      </p:sp>
      <p:sp>
        <p:nvSpPr>
          <p:cNvPr id="262" name="Shape 262"/>
          <p:cNvSpPr txBox="1"/>
          <p:nvPr/>
        </p:nvSpPr>
        <p:spPr>
          <a:xfrm>
            <a:off x="5536830" y="1353355"/>
            <a:ext cx="2449500" cy="810600"/>
          </a:xfrm>
          <a:prstGeom prst="rect">
            <a:avLst/>
          </a:prstGeom>
          <a:noFill/>
          <a:ln>
            <a:noFill/>
          </a:ln>
        </p:spPr>
        <p:txBody>
          <a:bodyPr lIns="91425" tIns="45700" rIns="91425" bIns="45700" anchor="t" anchorCtr="0">
            <a:noAutofit/>
          </a:bodyPr>
          <a:lstStyle/>
          <a:p>
            <a:pPr marL="0" marR="0" lvl="0" indent="0" algn="ctr" rtl="0">
              <a:lnSpc>
                <a:spcPct val="100000"/>
              </a:lnSpc>
              <a:spcBef>
                <a:spcPts val="1600"/>
              </a:spcBef>
              <a:spcAft>
                <a:spcPts val="0"/>
              </a:spcAft>
              <a:buClr>
                <a:srgbClr val="000000"/>
              </a:buClr>
              <a:buSzPct val="25000"/>
              <a:buFont typeface="Arial"/>
              <a:buNone/>
            </a:pPr>
            <a:r>
              <a:rPr lang="en-US" sz="3200" b="1" u="none" strike="noStrike" cap="none" baseline="0" dirty="0">
                <a:solidFill>
                  <a:srgbClr val="800000"/>
                </a:solidFill>
                <a:latin typeface="Arial"/>
                <a:ea typeface="Arial"/>
                <a:cs typeface="Arial"/>
                <a:sym typeface="Arial"/>
              </a:rPr>
              <a:t>Hatchling</a:t>
            </a:r>
          </a:p>
        </p:txBody>
      </p:sp>
      <p:sp>
        <p:nvSpPr>
          <p:cNvPr id="263" name="Shape 263"/>
          <p:cNvSpPr txBox="1">
            <a:spLocks noGrp="1"/>
          </p:cNvSpPr>
          <p:nvPr>
            <p:ph type="title"/>
          </p:nvPr>
        </p:nvSpPr>
        <p:spPr>
          <a:xfrm>
            <a:off x="383942" y="6350"/>
            <a:ext cx="8504100" cy="11025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Terrapin</a:t>
            </a:r>
            <a:r>
              <a:rPr lang="en-US" sz="4600" b="1" i="0" u="none" strike="noStrike" cap="none" baseline="0" dirty="0" smtClean="0">
                <a:solidFill>
                  <a:srgbClr val="660000"/>
                </a:solidFill>
                <a:latin typeface="Arial"/>
                <a:ea typeface="Arial"/>
                <a:cs typeface="Arial"/>
                <a:sym typeface="Arial"/>
              </a:rPr>
              <a:t> Life Cycle</a:t>
            </a:r>
            <a:endParaRPr lang="en-US" sz="4600" b="1" i="0" u="none" strike="noStrike" cap="none" baseline="0" dirty="0">
              <a:solidFill>
                <a:srgbClr val="660000"/>
              </a:solidFill>
              <a:latin typeface="Arial"/>
              <a:ea typeface="Arial"/>
              <a:cs typeface="Arial"/>
              <a:sym typeface="Arial"/>
            </a:endParaRPr>
          </a:p>
        </p:txBody>
      </p:sp>
      <p:sp>
        <p:nvSpPr>
          <p:cNvPr id="264" name="Shape 264"/>
          <p:cNvSpPr/>
          <p:nvPr/>
        </p:nvSpPr>
        <p:spPr>
          <a:xfrm>
            <a:off x="3863975" y="5330825"/>
            <a:ext cx="1431924" cy="655638"/>
          </a:xfrm>
          <a:prstGeom prst="leftArrow">
            <a:avLst>
              <a:gd name="adj1" fmla="val 50000"/>
              <a:gd name="adj2" fmla="val 50000"/>
            </a:avLst>
          </a:prstGeom>
          <a:solidFill>
            <a:schemeClr val="accent1"/>
          </a:solidFill>
          <a:ln w="38100" cap="flat">
            <a:solidFill>
              <a:schemeClr val="lt1"/>
            </a:solidFill>
            <a:prstDash val="solid"/>
            <a:round/>
            <a:headEnd type="none" w="med" len="med"/>
            <a:tailEnd type="none" w="med" len="med"/>
          </a:ln>
        </p:spPr>
        <p:txBody>
          <a:bodyPr lIns="91425" tIns="45700" rIns="91425" bIns="45700" anchor="ctr" anchorCtr="0">
            <a:noAutofit/>
          </a:bodyPr>
          <a:lstStyle/>
          <a:p>
            <a:endParaRPr/>
          </a:p>
        </p:txBody>
      </p:sp>
      <p:sp>
        <p:nvSpPr>
          <p:cNvPr id="265" name="Shape 265"/>
          <p:cNvSpPr/>
          <p:nvPr/>
        </p:nvSpPr>
        <p:spPr>
          <a:xfrm>
            <a:off x="1676400" y="3505200"/>
            <a:ext cx="1417637" cy="1179511"/>
          </a:xfrm>
          <a:prstGeom prst="rect">
            <a:avLst/>
          </a:prstGeom>
          <a:blipFill>
            <a:blip r:embed="rId3"/>
            <a:stretch>
              <a:fillRect/>
            </a:stretch>
          </a:blipFill>
        </p:spPr>
      </p:sp>
      <p:sp>
        <p:nvSpPr>
          <p:cNvPr id="266" name="Shape 266"/>
          <p:cNvSpPr/>
          <p:nvPr/>
        </p:nvSpPr>
        <p:spPr>
          <a:xfrm>
            <a:off x="5943600" y="3352800"/>
            <a:ext cx="1447800" cy="1219200"/>
          </a:xfrm>
          <a:prstGeom prst="rect">
            <a:avLst/>
          </a:prstGeom>
          <a:blipFill>
            <a:blip r:embed="rId4"/>
            <a:stretch>
              <a:fillRect/>
            </a:stretch>
          </a:blipFill>
        </p:spPr>
      </p:sp>
    </p:spTree>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TotalTime>
  <Words>1622</Words>
  <Application>Microsoft Office PowerPoint</Application>
  <PresentationFormat>On-screen Show (4:3)</PresentationFormat>
  <Paragraphs>178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Diamondback Terrapin Distribution</vt:lpstr>
      <vt:lpstr>Habitat: Salt Marsh</vt:lpstr>
      <vt:lpstr>Habitat: Salt Marsh</vt:lpstr>
      <vt:lpstr>Estuarine Life History</vt:lpstr>
      <vt:lpstr>Physical Characteristics</vt:lpstr>
      <vt:lpstr>Sexual Dimorphism</vt:lpstr>
      <vt:lpstr>Brumation  </vt:lpstr>
      <vt:lpstr>Terrapin Life Cycle</vt:lpstr>
      <vt:lpstr>Reproduction</vt:lpstr>
      <vt:lpstr>Incubation</vt:lpstr>
      <vt:lpstr>Hatchlings</vt:lpstr>
      <vt:lpstr>Conservation Efforts</vt:lpstr>
      <vt:lpstr>Anthropogenic Threats</vt:lpstr>
      <vt:lpstr>Anthropogenic Threats</vt:lpstr>
      <vt:lpstr>Natural Threats</vt:lpstr>
      <vt:lpstr>Helping Hands!</vt:lpstr>
      <vt:lpstr>QUESTIONS???</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Jillian Smith</dc:creator>
  <cp:lastModifiedBy>Wnek, John</cp:lastModifiedBy>
  <cp:revision>15</cp:revision>
  <dcterms:created xsi:type="dcterms:W3CDTF">2013-10-22T13:23:22Z</dcterms:created>
  <dcterms:modified xsi:type="dcterms:W3CDTF">2013-10-22T17:41:37Z</dcterms:modified>
</cp:coreProperties>
</file>