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32100838" cy="43073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D41E597-5DB3-4CF1-9916-8C74CD7F8376}">
  <a:tblStyle styleId="{3D41E597-5DB3-4CF1-9916-8C74CD7F837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4332" y="325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13910363" cy="2153682"/>
          </a:xfrm>
          <a:prstGeom prst="rect">
            <a:avLst/>
          </a:prstGeom>
          <a:noFill/>
          <a:ln>
            <a:noFill/>
          </a:ln>
        </p:spPr>
        <p:txBody>
          <a:bodyPr spcFirstLastPara="1" wrap="square" lIns="429496" tIns="429496" rIns="429496" bIns="429496" anchor="t" anchorCtr="0"/>
          <a:lstStyle>
            <a:lvl1pPr marR="0" lvl="0" algn="l" rtl="0">
              <a:spcBef>
                <a:spcPts val="0"/>
              </a:spcBef>
              <a:spcAft>
                <a:spcPts val="0"/>
              </a:spcAft>
              <a:buSzPts val="1400"/>
              <a:buNone/>
              <a:defRPr sz="56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8183047" y="0"/>
            <a:ext cx="13910363" cy="2153682"/>
          </a:xfrm>
          <a:prstGeom prst="rect">
            <a:avLst/>
          </a:prstGeom>
          <a:noFill/>
          <a:ln>
            <a:noFill/>
          </a:ln>
        </p:spPr>
        <p:txBody>
          <a:bodyPr spcFirstLastPara="1" wrap="square" lIns="429496" tIns="429496" rIns="429496" bIns="429496" anchor="t" anchorCtr="0"/>
          <a:lstStyle>
            <a:lvl1pPr marR="0" lvl="0" algn="r" rtl="0">
              <a:spcBef>
                <a:spcPts val="0"/>
              </a:spcBef>
              <a:spcAft>
                <a:spcPts val="0"/>
              </a:spcAft>
              <a:buSzPts val="1400"/>
              <a:buNone/>
              <a:defRPr sz="56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5283200" y="3230563"/>
            <a:ext cx="21534438" cy="161528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3210084" y="20459978"/>
            <a:ext cx="25680670" cy="19383137"/>
          </a:xfrm>
          <a:prstGeom prst="rect">
            <a:avLst/>
          </a:prstGeom>
          <a:noFill/>
          <a:ln>
            <a:noFill/>
          </a:ln>
        </p:spPr>
        <p:txBody>
          <a:bodyPr spcFirstLastPara="1" wrap="square" lIns="429496" tIns="429496" rIns="429496" bIns="429496"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40912480"/>
            <a:ext cx="13910363" cy="2153682"/>
          </a:xfrm>
          <a:prstGeom prst="rect">
            <a:avLst/>
          </a:prstGeom>
          <a:noFill/>
          <a:ln>
            <a:noFill/>
          </a:ln>
        </p:spPr>
        <p:txBody>
          <a:bodyPr spcFirstLastPara="1" wrap="square" lIns="429496" tIns="429496" rIns="429496" bIns="429496" anchor="b" anchorCtr="0"/>
          <a:lstStyle>
            <a:lvl1pPr marR="0" lvl="0" algn="l" rtl="0">
              <a:spcBef>
                <a:spcPts val="0"/>
              </a:spcBef>
              <a:spcAft>
                <a:spcPts val="0"/>
              </a:spcAft>
              <a:buSzPts val="1400"/>
              <a:buNone/>
              <a:defRPr sz="56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8183047" y="40912480"/>
            <a:ext cx="13910363" cy="2153682"/>
          </a:xfrm>
          <a:prstGeom prst="rect">
            <a:avLst/>
          </a:prstGeom>
          <a:noFill/>
          <a:ln>
            <a:noFill/>
          </a:ln>
        </p:spPr>
        <p:txBody>
          <a:bodyPr spcFirstLastPara="1" wrap="square" lIns="429496" tIns="214689" rIns="429496" bIns="214689" anchor="b" anchorCtr="0">
            <a:noAutofit/>
          </a:bodyPr>
          <a:lstStyle/>
          <a:p>
            <a:pPr algn="r"/>
            <a:fld id="{00000000-1234-1234-1234-123412341234}" type="slidenum">
              <a:rPr lang="en-US" sz="5600" smtClean="0">
                <a:solidFill>
                  <a:schemeClr val="dk1"/>
                </a:solidFill>
                <a:latin typeface="Calibri"/>
                <a:ea typeface="Calibri"/>
                <a:cs typeface="Calibri"/>
                <a:sym typeface="Calibri"/>
              </a:rPr>
              <a:pPr algn="r"/>
              <a:t>‹#›</a:t>
            </a:fld>
            <a:endParaRPr lang="en-US" sz="56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58591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5283200" y="3230563"/>
            <a:ext cx="21534438" cy="161528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3210084" y="20459978"/>
            <a:ext cx="25680670" cy="19383137"/>
          </a:xfrm>
          <a:prstGeom prst="rect">
            <a:avLst/>
          </a:prstGeom>
          <a:noFill/>
          <a:ln>
            <a:noFill/>
          </a:ln>
        </p:spPr>
        <p:txBody>
          <a:bodyPr spcFirstLastPara="1" wrap="square" lIns="429496" tIns="214689" rIns="429496" bIns="214689" anchor="t" anchorCtr="0">
            <a:noAutofit/>
          </a:bodyPr>
          <a:lstStyle/>
          <a:p>
            <a:pPr marL="0" indent="0"/>
            <a:endParaRPr sz="5600"/>
          </a:p>
        </p:txBody>
      </p:sp>
      <p:sp>
        <p:nvSpPr>
          <p:cNvPr id="87" name="Google Shape;87;p3:notes"/>
          <p:cNvSpPr txBox="1">
            <a:spLocks noGrp="1"/>
          </p:cNvSpPr>
          <p:nvPr>
            <p:ph type="sldNum" idx="12"/>
          </p:nvPr>
        </p:nvSpPr>
        <p:spPr>
          <a:xfrm>
            <a:off x="18183047" y="40912480"/>
            <a:ext cx="13910363" cy="2153682"/>
          </a:xfrm>
          <a:prstGeom prst="rect">
            <a:avLst/>
          </a:prstGeom>
          <a:noFill/>
          <a:ln>
            <a:noFill/>
          </a:ln>
        </p:spPr>
        <p:txBody>
          <a:bodyPr spcFirstLastPara="1" wrap="square" lIns="429496" tIns="214689" rIns="429496" bIns="214689" anchor="b" anchorCtr="0">
            <a:noAutofit/>
          </a:bodyPr>
          <a:lstStyle/>
          <a:p>
            <a:pPr algn="r"/>
            <a:fld id="{00000000-1234-1234-1234-123412341234}" type="slidenum">
              <a:rPr lang="en-US" sz="5600">
                <a:solidFill>
                  <a:schemeClr val="dk1"/>
                </a:solidFill>
                <a:latin typeface="Calibri"/>
                <a:ea typeface="Calibri"/>
                <a:cs typeface="Calibri"/>
                <a:sym typeface="Calibri"/>
              </a:rPr>
              <a:pPr algn="r"/>
              <a:t>1</a:t>
            </a:fld>
            <a:endParaRPr sz="56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291840" y="5387342"/>
            <a:ext cx="37307519" cy="1146048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28800"/>
              <a:buFont typeface="Calibri"/>
              <a:buNone/>
              <a:defRPr sz="2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5486400" y="17289781"/>
            <a:ext cx="32918401" cy="7947658"/>
          </a:xfrm>
          <a:prstGeom prst="rect">
            <a:avLst/>
          </a:prstGeom>
          <a:noFill/>
          <a:ln>
            <a:noFill/>
          </a:ln>
        </p:spPr>
        <p:txBody>
          <a:bodyPr spcFirstLastPara="1" wrap="square" lIns="91425" tIns="91425" rIns="91425" bIns="91425" anchor="t" anchorCtr="0"/>
          <a:lstStyle>
            <a:lvl1pPr marR="0" lvl="0" algn="ctr" rtl="0">
              <a:lnSpc>
                <a:spcPct val="90000"/>
              </a:lnSpc>
              <a:spcBef>
                <a:spcPts val="48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1pPr>
            <a:lvl2pPr marR="0" lvl="1" algn="ctr"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2pPr>
            <a:lvl3pPr marR="0" lvl="2" algn="ctr"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3pPr>
            <a:lvl4pPr marR="0" lvl="3" algn="ctr" rtl="0">
              <a:lnSpc>
                <a:spcPct val="90000"/>
              </a:lnSpc>
              <a:spcBef>
                <a:spcPts val="24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4pPr>
            <a:lvl5pPr marR="0" lvl="4" algn="ctr" rtl="0">
              <a:lnSpc>
                <a:spcPct val="90000"/>
              </a:lnSpc>
              <a:spcBef>
                <a:spcPts val="24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5pPr>
            <a:lvl6pPr marR="0" lvl="5" algn="ctr" rtl="0">
              <a:lnSpc>
                <a:spcPct val="90000"/>
              </a:lnSpc>
              <a:spcBef>
                <a:spcPts val="24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6pPr>
            <a:lvl7pPr marR="0" lvl="6" algn="ctr" rtl="0">
              <a:lnSpc>
                <a:spcPct val="90000"/>
              </a:lnSpc>
              <a:spcBef>
                <a:spcPts val="24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7pPr>
            <a:lvl8pPr marR="0" lvl="7" algn="ctr" rtl="0">
              <a:lnSpc>
                <a:spcPct val="90000"/>
              </a:lnSpc>
              <a:spcBef>
                <a:spcPts val="24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8pPr>
            <a:lvl9pPr marR="0" lvl="8" algn="ctr" rtl="0">
              <a:lnSpc>
                <a:spcPct val="90000"/>
              </a:lnSpc>
              <a:spcBef>
                <a:spcPts val="24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3017520" y="1752607"/>
            <a:ext cx="37856160" cy="6362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11502390" y="278131"/>
            <a:ext cx="20886422" cy="37856160"/>
          </a:xfrm>
          <a:prstGeom prst="rect">
            <a:avLst/>
          </a:prstGeom>
          <a:noFill/>
          <a:ln>
            <a:noFill/>
          </a:ln>
        </p:spPr>
        <p:txBody>
          <a:bodyPr spcFirstLastPara="1" wrap="square" lIns="91425" tIns="91425" rIns="91425" bIns="91425"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2193250" y="10968991"/>
            <a:ext cx="27896822" cy="946404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2990852" y="1779270"/>
            <a:ext cx="27896822" cy="27843481"/>
          </a:xfrm>
          <a:prstGeom prst="rect">
            <a:avLst/>
          </a:prstGeom>
          <a:noFill/>
          <a:ln>
            <a:noFill/>
          </a:ln>
        </p:spPr>
        <p:txBody>
          <a:bodyPr spcFirstLastPara="1" wrap="square" lIns="91425" tIns="91425" rIns="91425" bIns="91425"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017520" y="1752607"/>
            <a:ext cx="37856160" cy="6362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3017520" y="8763000"/>
            <a:ext cx="37856160" cy="20886422"/>
          </a:xfrm>
          <a:prstGeom prst="rect">
            <a:avLst/>
          </a:prstGeom>
          <a:noFill/>
          <a:ln>
            <a:noFill/>
          </a:ln>
        </p:spPr>
        <p:txBody>
          <a:bodyPr spcFirstLastPara="1" wrap="square" lIns="91425" tIns="91425" rIns="91425" bIns="91425"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994662" y="8206749"/>
            <a:ext cx="37856160" cy="13693138"/>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8800"/>
              <a:buFont typeface="Calibri"/>
              <a:buNone/>
              <a:defRPr sz="2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2994662" y="22029430"/>
            <a:ext cx="37856160" cy="72008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2400"/>
              </a:spcBef>
              <a:spcAft>
                <a:spcPts val="0"/>
              </a:spcAft>
              <a:buClr>
                <a:srgbClr val="888888"/>
              </a:buClr>
              <a:buSzPts val="8640"/>
              <a:buFont typeface="Arial"/>
              <a:buNone/>
              <a:defRPr sz="864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2400"/>
              </a:spcBef>
              <a:spcAft>
                <a:spcPts val="0"/>
              </a:spcAft>
              <a:buClr>
                <a:srgbClr val="888888"/>
              </a:buClr>
              <a:buSzPts val="7680"/>
              <a:buFont typeface="Arial"/>
              <a:buNone/>
              <a:defRPr sz="768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2400"/>
              </a:spcBef>
              <a:spcAft>
                <a:spcPts val="0"/>
              </a:spcAft>
              <a:buClr>
                <a:srgbClr val="888888"/>
              </a:buClr>
              <a:buSzPts val="7680"/>
              <a:buFont typeface="Arial"/>
              <a:buNone/>
              <a:defRPr sz="768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2400"/>
              </a:spcBef>
              <a:spcAft>
                <a:spcPts val="0"/>
              </a:spcAft>
              <a:buClr>
                <a:srgbClr val="888888"/>
              </a:buClr>
              <a:buSzPts val="7680"/>
              <a:buFont typeface="Arial"/>
              <a:buNone/>
              <a:defRPr sz="768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2400"/>
              </a:spcBef>
              <a:spcAft>
                <a:spcPts val="0"/>
              </a:spcAft>
              <a:buClr>
                <a:srgbClr val="888888"/>
              </a:buClr>
              <a:buSzPts val="7680"/>
              <a:buFont typeface="Arial"/>
              <a:buNone/>
              <a:defRPr sz="768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2400"/>
              </a:spcBef>
              <a:spcAft>
                <a:spcPts val="0"/>
              </a:spcAft>
              <a:buClr>
                <a:srgbClr val="888888"/>
              </a:buClr>
              <a:buSzPts val="7680"/>
              <a:buFont typeface="Arial"/>
              <a:buNone/>
              <a:defRPr sz="768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2400"/>
              </a:spcBef>
              <a:spcAft>
                <a:spcPts val="0"/>
              </a:spcAft>
              <a:buClr>
                <a:srgbClr val="888888"/>
              </a:buClr>
              <a:buSzPts val="7680"/>
              <a:buFont typeface="Arial"/>
              <a:buNone/>
              <a:defRPr sz="768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017520" y="1752607"/>
            <a:ext cx="37856160" cy="6362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3017520" y="8763000"/>
            <a:ext cx="18653759" cy="20886422"/>
          </a:xfrm>
          <a:prstGeom prst="rect">
            <a:avLst/>
          </a:prstGeom>
          <a:noFill/>
          <a:ln>
            <a:noFill/>
          </a:ln>
        </p:spPr>
        <p:txBody>
          <a:bodyPr spcFirstLastPara="1" wrap="square" lIns="91425" tIns="91425" rIns="91425" bIns="91425"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22219920" y="8763000"/>
            <a:ext cx="18653759" cy="20886422"/>
          </a:xfrm>
          <a:prstGeom prst="rect">
            <a:avLst/>
          </a:prstGeom>
          <a:noFill/>
          <a:ln>
            <a:noFill/>
          </a:ln>
        </p:spPr>
        <p:txBody>
          <a:bodyPr spcFirstLastPara="1" wrap="square" lIns="91425" tIns="91425" rIns="91425" bIns="91425"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023237" y="1752607"/>
            <a:ext cx="37856160" cy="6362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3023242" y="8069582"/>
            <a:ext cx="18568032" cy="395477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4800"/>
              </a:spcBef>
              <a:spcAft>
                <a:spcPts val="0"/>
              </a:spcAft>
              <a:buClr>
                <a:schemeClr val="dk1"/>
              </a:buClr>
              <a:buSzPts val="11520"/>
              <a:buFont typeface="Arial"/>
              <a:buNone/>
              <a:defRPr sz="1152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8640"/>
              <a:buFont typeface="Arial"/>
              <a:buNone/>
              <a:defRPr sz="864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3023242" y="12024360"/>
            <a:ext cx="18568032" cy="17686021"/>
          </a:xfrm>
          <a:prstGeom prst="rect">
            <a:avLst/>
          </a:prstGeom>
          <a:noFill/>
          <a:ln>
            <a:noFill/>
          </a:ln>
        </p:spPr>
        <p:txBody>
          <a:bodyPr spcFirstLastPara="1" wrap="square" lIns="91425" tIns="91425" rIns="91425" bIns="91425"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22219922" y="8069582"/>
            <a:ext cx="18659477" cy="395477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4800"/>
              </a:spcBef>
              <a:spcAft>
                <a:spcPts val="0"/>
              </a:spcAft>
              <a:buClr>
                <a:schemeClr val="dk1"/>
              </a:buClr>
              <a:buSzPts val="11520"/>
              <a:buFont typeface="Arial"/>
              <a:buNone/>
              <a:defRPr sz="1152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8640"/>
              <a:buFont typeface="Arial"/>
              <a:buNone/>
              <a:defRPr sz="864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4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22219922" y="12024360"/>
            <a:ext cx="18659477" cy="17686021"/>
          </a:xfrm>
          <a:prstGeom prst="rect">
            <a:avLst/>
          </a:prstGeom>
          <a:noFill/>
          <a:ln>
            <a:noFill/>
          </a:ln>
        </p:spPr>
        <p:txBody>
          <a:bodyPr spcFirstLastPara="1" wrap="square" lIns="91425" tIns="91425" rIns="91425" bIns="91425"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3017520" y="1752607"/>
            <a:ext cx="37856160" cy="6362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023237" y="2194560"/>
            <a:ext cx="14156054" cy="768096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15360"/>
              <a:buFont typeface="Calibri"/>
              <a:buNone/>
              <a:defRPr sz="1536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18659477" y="4739647"/>
            <a:ext cx="22219920" cy="23393400"/>
          </a:xfrm>
          <a:prstGeom prst="rect">
            <a:avLst/>
          </a:prstGeom>
          <a:noFill/>
          <a:ln>
            <a:noFill/>
          </a:ln>
        </p:spPr>
        <p:txBody>
          <a:bodyPr spcFirstLastPara="1" wrap="square" lIns="91425" tIns="91425" rIns="91425" bIns="91425" anchor="t" anchorCtr="0"/>
          <a:lstStyle>
            <a:lvl1pPr marL="457200" marR="0" lvl="0" indent="-1203960" algn="l" rtl="0">
              <a:lnSpc>
                <a:spcPct val="90000"/>
              </a:lnSpc>
              <a:spcBef>
                <a:spcPts val="4800"/>
              </a:spcBef>
              <a:spcAft>
                <a:spcPts val="0"/>
              </a:spcAft>
              <a:buClr>
                <a:schemeClr val="dk1"/>
              </a:buClr>
              <a:buSzPts val="15360"/>
              <a:buFont typeface="Arial"/>
              <a:buChar char="•"/>
              <a:defRPr sz="15360" b="0" i="0" u="none" strike="noStrike" cap="none">
                <a:solidFill>
                  <a:schemeClr val="dk1"/>
                </a:solidFill>
                <a:latin typeface="Calibri"/>
                <a:ea typeface="Calibri"/>
                <a:cs typeface="Calibri"/>
                <a:sym typeface="Calibri"/>
              </a:defRPr>
            </a:lvl1pPr>
            <a:lvl2pPr marL="914400" marR="0" lvl="1" indent="-1082040" algn="l" rtl="0">
              <a:lnSpc>
                <a:spcPct val="90000"/>
              </a:lnSpc>
              <a:spcBef>
                <a:spcPts val="24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2pPr>
            <a:lvl3pPr marL="1371600" marR="0" lvl="2"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3pPr>
            <a:lvl4pPr marL="1828800" marR="0" lvl="3"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3023237" y="9875520"/>
            <a:ext cx="14156054" cy="1829562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6720"/>
              <a:buFont typeface="Arial"/>
              <a:buNone/>
              <a:defRPr sz="6719"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5760"/>
              <a:buFont typeface="Arial"/>
              <a:buNone/>
              <a:defRPr sz="576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3023237" y="2194560"/>
            <a:ext cx="14156054" cy="768096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15360"/>
              <a:buFont typeface="Calibri"/>
              <a:buNone/>
              <a:defRPr sz="1536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8659477" y="4739647"/>
            <a:ext cx="22219920" cy="23393400"/>
          </a:xfrm>
          <a:prstGeom prst="rect">
            <a:avLst/>
          </a:prstGeom>
          <a:noFill/>
          <a:ln>
            <a:noFill/>
          </a:ln>
        </p:spPr>
        <p:txBody>
          <a:bodyPr spcFirstLastPara="1" wrap="square" lIns="91425" tIns="91425" rIns="91425" bIns="91425" anchor="t" anchorCtr="0"/>
          <a:lstStyle>
            <a:lvl1pPr marR="0" lvl="0" algn="l" rtl="0">
              <a:lnSpc>
                <a:spcPct val="90000"/>
              </a:lnSpc>
              <a:spcBef>
                <a:spcPts val="4800"/>
              </a:spcBef>
              <a:spcAft>
                <a:spcPts val="0"/>
              </a:spcAft>
              <a:buClr>
                <a:schemeClr val="dk1"/>
              </a:buClr>
              <a:buSzPts val="15360"/>
              <a:buFont typeface="Arial"/>
              <a:buNone/>
              <a:defRPr sz="15360" b="0" i="0" u="none" strike="noStrike" cap="none">
                <a:solidFill>
                  <a:schemeClr val="dk1"/>
                </a:solidFill>
                <a:latin typeface="Calibri"/>
                <a:ea typeface="Calibri"/>
                <a:cs typeface="Calibri"/>
                <a:sym typeface="Calibri"/>
              </a:defRPr>
            </a:lvl1pPr>
            <a:lvl2pPr marR="0" lvl="1" algn="l" rtl="0">
              <a:lnSpc>
                <a:spcPct val="90000"/>
              </a:lnSpc>
              <a:spcBef>
                <a:spcPts val="2400"/>
              </a:spcBef>
              <a:spcAft>
                <a:spcPts val="0"/>
              </a:spcAft>
              <a:buClr>
                <a:schemeClr val="dk1"/>
              </a:buClr>
              <a:buSzPts val="13440"/>
              <a:buFont typeface="Arial"/>
              <a:buNone/>
              <a:defRPr sz="13439" b="0" i="0" u="none" strike="noStrike" cap="none">
                <a:solidFill>
                  <a:schemeClr val="dk1"/>
                </a:solidFill>
                <a:latin typeface="Calibri"/>
                <a:ea typeface="Calibri"/>
                <a:cs typeface="Calibri"/>
                <a:sym typeface="Calibri"/>
              </a:defRPr>
            </a:lvl2pPr>
            <a:lvl3pPr marR="0" lvl="2"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3pPr>
            <a:lvl4pPr marR="0" lvl="3"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3023237" y="9875520"/>
            <a:ext cx="14156054" cy="1829562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6720"/>
              <a:buFont typeface="Arial"/>
              <a:buNone/>
              <a:defRPr sz="6719"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5760"/>
              <a:buFont typeface="Arial"/>
              <a:buNone/>
              <a:defRPr sz="576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4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6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a:solidFill>
                  <a:srgbClr val="888888"/>
                </a:solidFill>
                <a:latin typeface="Calibri"/>
                <a:ea typeface="Calibri"/>
                <a:cs typeface="Calibri"/>
                <a:sym typeface="Calibri"/>
              </a:defRPr>
            </a:lvl1pPr>
            <a:lvl2pPr marL="0" marR="0" lvl="1" indent="0" algn="r" rtl="0">
              <a:spcBef>
                <a:spcPts val="0"/>
              </a:spcBef>
              <a:buNone/>
              <a:defRPr sz="5760">
                <a:solidFill>
                  <a:srgbClr val="888888"/>
                </a:solidFill>
                <a:latin typeface="Calibri"/>
                <a:ea typeface="Calibri"/>
                <a:cs typeface="Calibri"/>
                <a:sym typeface="Calibri"/>
              </a:defRPr>
            </a:lvl2pPr>
            <a:lvl3pPr marL="0" marR="0" lvl="2" indent="0" algn="r" rtl="0">
              <a:spcBef>
                <a:spcPts val="0"/>
              </a:spcBef>
              <a:buNone/>
              <a:defRPr sz="5760">
                <a:solidFill>
                  <a:srgbClr val="888888"/>
                </a:solidFill>
                <a:latin typeface="Calibri"/>
                <a:ea typeface="Calibri"/>
                <a:cs typeface="Calibri"/>
                <a:sym typeface="Calibri"/>
              </a:defRPr>
            </a:lvl3pPr>
            <a:lvl4pPr marL="0" marR="0" lvl="3" indent="0" algn="r" rtl="0">
              <a:spcBef>
                <a:spcPts val="0"/>
              </a:spcBef>
              <a:buNone/>
              <a:defRPr sz="5760">
                <a:solidFill>
                  <a:srgbClr val="888888"/>
                </a:solidFill>
                <a:latin typeface="Calibri"/>
                <a:ea typeface="Calibri"/>
                <a:cs typeface="Calibri"/>
                <a:sym typeface="Calibri"/>
              </a:defRPr>
            </a:lvl4pPr>
            <a:lvl5pPr marL="0" marR="0" lvl="4" indent="0" algn="r" rtl="0">
              <a:spcBef>
                <a:spcPts val="0"/>
              </a:spcBef>
              <a:buNone/>
              <a:defRPr sz="5760">
                <a:solidFill>
                  <a:srgbClr val="888888"/>
                </a:solidFill>
                <a:latin typeface="Calibri"/>
                <a:ea typeface="Calibri"/>
                <a:cs typeface="Calibri"/>
                <a:sym typeface="Calibri"/>
              </a:defRPr>
            </a:lvl5pPr>
            <a:lvl6pPr marL="0" marR="0" lvl="5" indent="0" algn="r" rtl="0">
              <a:spcBef>
                <a:spcPts val="0"/>
              </a:spcBef>
              <a:buNone/>
              <a:defRPr sz="5760">
                <a:solidFill>
                  <a:srgbClr val="888888"/>
                </a:solidFill>
                <a:latin typeface="Calibri"/>
                <a:ea typeface="Calibri"/>
                <a:cs typeface="Calibri"/>
                <a:sym typeface="Calibri"/>
              </a:defRPr>
            </a:lvl6pPr>
            <a:lvl7pPr marL="0" marR="0" lvl="6" indent="0" algn="r" rtl="0">
              <a:spcBef>
                <a:spcPts val="0"/>
              </a:spcBef>
              <a:buNone/>
              <a:defRPr sz="5760">
                <a:solidFill>
                  <a:srgbClr val="888888"/>
                </a:solidFill>
                <a:latin typeface="Calibri"/>
                <a:ea typeface="Calibri"/>
                <a:cs typeface="Calibri"/>
                <a:sym typeface="Calibri"/>
              </a:defRPr>
            </a:lvl7pPr>
            <a:lvl8pPr marL="0" marR="0" lvl="7" indent="0" algn="r" rtl="0">
              <a:spcBef>
                <a:spcPts val="0"/>
              </a:spcBef>
              <a:buNone/>
              <a:defRPr sz="5760">
                <a:solidFill>
                  <a:srgbClr val="888888"/>
                </a:solidFill>
                <a:latin typeface="Calibri"/>
                <a:ea typeface="Calibri"/>
                <a:cs typeface="Calibri"/>
                <a:sym typeface="Calibri"/>
              </a:defRPr>
            </a:lvl8pPr>
            <a:lvl9pPr marL="0" marR="0" lvl="8" indent="0" algn="r" rtl="0">
              <a:spcBef>
                <a:spcPts val="0"/>
              </a:spcBef>
              <a:buNone/>
              <a:defRPr sz="576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17520" y="1752607"/>
            <a:ext cx="37856160" cy="6362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017520" y="8763000"/>
            <a:ext cx="37856160" cy="20886422"/>
          </a:xfrm>
          <a:prstGeom prst="rect">
            <a:avLst/>
          </a:prstGeom>
          <a:noFill/>
          <a:ln>
            <a:noFill/>
          </a:ln>
        </p:spPr>
        <p:txBody>
          <a:bodyPr spcFirstLastPara="1" wrap="square" lIns="91425" tIns="91425" rIns="91425" bIns="91425" anchor="t" anchorCtr="0"/>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3017520" y="30510488"/>
            <a:ext cx="987552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4538959" y="30510488"/>
            <a:ext cx="148132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jpg"/><Relationship Id="rId18" Type="http://schemas.openxmlformats.org/officeDocument/2006/relationships/image" Target="../media/image15.gif"/><Relationship Id="rId26" Type="http://schemas.openxmlformats.org/officeDocument/2006/relationships/image" Target="../media/image23.jp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jpg"/><Relationship Id="rId12" Type="http://schemas.openxmlformats.org/officeDocument/2006/relationships/image" Target="../media/image9.jpg"/><Relationship Id="rId17" Type="http://schemas.openxmlformats.org/officeDocument/2006/relationships/image" Target="../media/image14.jpg"/><Relationship Id="rId25" Type="http://schemas.openxmlformats.org/officeDocument/2006/relationships/image" Target="../media/image22.jpg"/><Relationship Id="rId2" Type="http://schemas.openxmlformats.org/officeDocument/2006/relationships/notesSlide" Target="../notesSlides/notesSlide1.xml"/><Relationship Id="rId16" Type="http://schemas.openxmlformats.org/officeDocument/2006/relationships/image" Target="../media/image13.jpg"/><Relationship Id="rId20"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jpg"/><Relationship Id="rId10" Type="http://schemas.openxmlformats.org/officeDocument/2006/relationships/image" Target="../media/image7.jpg"/><Relationship Id="rId19" Type="http://schemas.openxmlformats.org/officeDocument/2006/relationships/image" Target="../media/image16.jpg"/><Relationship Id="rId4" Type="http://schemas.openxmlformats.org/officeDocument/2006/relationships/hyperlink" Target="https://www.britannica.com/science/titration" TargetMode="External"/><Relationship Id="rId9" Type="http://schemas.openxmlformats.org/officeDocument/2006/relationships/image" Target="../media/image6.jp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74000">
              <a:srgbClr val="B3D1EC"/>
            </a:gs>
            <a:gs pos="83000">
              <a:srgbClr val="B3D1EC"/>
            </a:gs>
            <a:gs pos="100000">
              <a:srgbClr val="CCE0F2"/>
            </a:gs>
          </a:gsLst>
          <a:lin ang="5400000" scaled="0"/>
        </a:gra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l="23448" t="16022" r="31750" b="13080"/>
          <a:stretch/>
        </p:blipFill>
        <p:spPr>
          <a:xfrm>
            <a:off x="1357923" y="11690700"/>
            <a:ext cx="6112477" cy="4817150"/>
          </a:xfrm>
          <a:prstGeom prst="rect">
            <a:avLst/>
          </a:prstGeom>
          <a:noFill/>
          <a:ln w="19050" cap="flat" cmpd="sng">
            <a:solidFill>
              <a:srgbClr val="000000"/>
            </a:solidFill>
            <a:prstDash val="solid"/>
            <a:round/>
            <a:headEnd type="none" w="sm" len="sm"/>
            <a:tailEnd type="none" w="sm" len="sm"/>
          </a:ln>
        </p:spPr>
      </p:pic>
      <p:sp>
        <p:nvSpPr>
          <p:cNvPr id="90" name="Google Shape;90;p13"/>
          <p:cNvSpPr/>
          <p:nvPr/>
        </p:nvSpPr>
        <p:spPr>
          <a:xfrm>
            <a:off x="-103800" y="-1"/>
            <a:ext cx="43995000" cy="2514601"/>
          </a:xfrm>
          <a:prstGeom prst="rect">
            <a:avLst/>
          </a:prstGeom>
          <a:solidFill>
            <a:schemeClr val="accent6">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1" name="Google Shape;91;p13"/>
          <p:cNvSpPr txBox="1"/>
          <p:nvPr/>
        </p:nvSpPr>
        <p:spPr>
          <a:xfrm>
            <a:off x="1301713" y="535925"/>
            <a:ext cx="41071500" cy="15699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100"/>
              <a:buNone/>
            </a:pPr>
            <a:r>
              <a:rPr lang="en-US" sz="9000" b="1" dirty="0">
                <a:solidFill>
                  <a:schemeClr val="dk1"/>
                </a:solidFill>
                <a:latin typeface="Calibri"/>
                <a:ea typeface="Calibri"/>
                <a:cs typeface="Calibri"/>
                <a:sym typeface="Calibri"/>
              </a:rPr>
              <a:t>Calcium presence based on life stages and dietary habits of </a:t>
            </a:r>
            <a:r>
              <a:rPr lang="en-US" sz="9000" b="1" i="1" dirty="0" err="1">
                <a:solidFill>
                  <a:schemeClr val="dk1"/>
                </a:solidFill>
                <a:latin typeface="Calibri"/>
                <a:ea typeface="Calibri"/>
                <a:cs typeface="Calibri"/>
                <a:sym typeface="Calibri"/>
              </a:rPr>
              <a:t>Malaclemys</a:t>
            </a:r>
            <a:r>
              <a:rPr lang="en-US" sz="9000" b="1" i="1" dirty="0">
                <a:solidFill>
                  <a:schemeClr val="dk1"/>
                </a:solidFill>
                <a:latin typeface="Calibri"/>
                <a:ea typeface="Calibri"/>
                <a:cs typeface="Calibri"/>
                <a:sym typeface="Calibri"/>
              </a:rPr>
              <a:t> terrapin</a:t>
            </a:r>
            <a:endParaRPr sz="9000" b="1" i="1"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endParaRPr sz="2000" b="1" i="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Belle Weimer</a:t>
            </a:r>
            <a:endParaRPr sz="5400" b="1"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5400" i="1" dirty="0">
                <a:solidFill>
                  <a:schemeClr val="dk1"/>
                </a:solidFill>
                <a:latin typeface="Calibri"/>
                <a:ea typeface="Calibri"/>
                <a:cs typeface="Calibri"/>
                <a:sym typeface="Calibri"/>
              </a:rPr>
              <a:t>Marine Academy of Technology and Environmental Science</a:t>
            </a:r>
            <a:br>
              <a:rPr lang="en-US" sz="5400" i="1" dirty="0">
                <a:solidFill>
                  <a:schemeClr val="dk1"/>
                </a:solidFill>
                <a:latin typeface="Calibri"/>
                <a:ea typeface="Calibri"/>
                <a:cs typeface="Calibri"/>
                <a:sym typeface="Calibri"/>
              </a:rPr>
            </a:br>
            <a:r>
              <a:rPr lang="en-US" sz="5400" i="1" dirty="0">
                <a:solidFill>
                  <a:schemeClr val="dk1"/>
                </a:solidFill>
                <a:latin typeface="Calibri"/>
                <a:ea typeface="Calibri"/>
                <a:cs typeface="Calibri"/>
                <a:sym typeface="Calibri"/>
              </a:rPr>
              <a:t>Manahawkin, NJ</a:t>
            </a:r>
            <a:endParaRPr sz="5400" i="1" dirty="0">
              <a:solidFill>
                <a:schemeClr val="dk1"/>
              </a:solidFill>
              <a:latin typeface="Calibri"/>
              <a:ea typeface="Calibri"/>
              <a:cs typeface="Calibri"/>
              <a:sym typeface="Calibri"/>
            </a:endParaRPr>
          </a:p>
        </p:txBody>
      </p:sp>
      <p:grpSp>
        <p:nvGrpSpPr>
          <p:cNvPr id="92" name="Google Shape;92;p13"/>
          <p:cNvGrpSpPr/>
          <p:nvPr/>
        </p:nvGrpSpPr>
        <p:grpSpPr>
          <a:xfrm>
            <a:off x="13376290" y="4886589"/>
            <a:ext cx="17307567" cy="1908192"/>
            <a:chOff x="9339943" y="5725501"/>
            <a:chExt cx="25211314" cy="2846349"/>
          </a:xfrm>
        </p:grpSpPr>
        <p:sp>
          <p:nvSpPr>
            <p:cNvPr id="93" name="Google Shape;93;p13"/>
            <p:cNvSpPr txBox="1"/>
            <p:nvPr/>
          </p:nvSpPr>
          <p:spPr>
            <a:xfrm>
              <a:off x="9339943" y="5725501"/>
              <a:ext cx="25211314" cy="1055946"/>
            </a:xfrm>
            <a:prstGeom prst="rect">
              <a:avLst/>
            </a:prstGeom>
            <a:solidFill>
              <a:schemeClr val="accent6">
                <a:alpha val="64705"/>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0" i="0" u="sng" strike="noStrike" cap="none">
                  <a:solidFill>
                    <a:schemeClr val="dk1"/>
                  </a:solidFill>
                  <a:latin typeface="Calibri"/>
                  <a:ea typeface="Calibri"/>
                  <a:cs typeface="Calibri"/>
                  <a:sym typeface="Calibri"/>
                </a:rPr>
                <a:t>Objective</a:t>
              </a:r>
              <a:endParaRPr/>
            </a:p>
          </p:txBody>
        </p:sp>
        <p:sp>
          <p:nvSpPr>
            <p:cNvPr id="94" name="Google Shape;94;p13"/>
            <p:cNvSpPr txBox="1"/>
            <p:nvPr/>
          </p:nvSpPr>
          <p:spPr>
            <a:xfrm>
              <a:off x="9339943" y="6781332"/>
              <a:ext cx="25211314" cy="1790518"/>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0" i="0" u="none" strike="noStrike" cap="none">
                  <a:solidFill>
                    <a:schemeClr val="dk1"/>
                  </a:solidFill>
                  <a:latin typeface="Calibri"/>
                  <a:ea typeface="Calibri"/>
                  <a:cs typeface="Calibri"/>
                  <a:sym typeface="Calibri"/>
                </a:rPr>
                <a:t>To determine </a:t>
              </a:r>
              <a:r>
                <a:rPr lang="en-US" sz="3600">
                  <a:solidFill>
                    <a:schemeClr val="dk1"/>
                  </a:solidFill>
                  <a:latin typeface="Calibri"/>
                  <a:ea typeface="Calibri"/>
                  <a:cs typeface="Calibri"/>
                  <a:sym typeface="Calibri"/>
                </a:rPr>
                <a:t>dietary changes in Diamondback terrapins based on calcium presence at different life stages.</a:t>
              </a:r>
              <a:endParaRPr/>
            </a:p>
          </p:txBody>
        </p:sp>
      </p:grpSp>
      <p:grpSp>
        <p:nvGrpSpPr>
          <p:cNvPr id="95" name="Google Shape;95;p13"/>
          <p:cNvGrpSpPr/>
          <p:nvPr/>
        </p:nvGrpSpPr>
        <p:grpSpPr>
          <a:xfrm>
            <a:off x="511795" y="25002141"/>
            <a:ext cx="7344450" cy="7323425"/>
            <a:chOff x="592483" y="25172055"/>
            <a:chExt cx="7344450" cy="4777809"/>
          </a:xfrm>
        </p:grpSpPr>
        <p:sp>
          <p:nvSpPr>
            <p:cNvPr id="96" name="Google Shape;96;p13"/>
            <p:cNvSpPr txBox="1"/>
            <p:nvPr/>
          </p:nvSpPr>
          <p:spPr>
            <a:xfrm>
              <a:off x="612763" y="25687163"/>
              <a:ext cx="7288800" cy="42627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1800"/>
                <a:buFont typeface="Arial"/>
                <a:buChar char="•"/>
              </a:pPr>
              <a:r>
                <a:rPr lang="en-US" sz="1800" b="0" i="1" u="none" strike="noStrike" cap="none">
                  <a:solidFill>
                    <a:schemeClr val="dk1"/>
                  </a:solidFill>
                  <a:latin typeface="Calibri"/>
                  <a:ea typeface="Calibri"/>
                  <a:cs typeface="Calibri"/>
                  <a:sym typeface="Calibri"/>
                </a:rPr>
                <a:t>Malaclemys terrapin terrapin – </a:t>
              </a:r>
              <a:r>
                <a:rPr lang="en-US" sz="1800" b="0" i="0" u="none" strike="noStrike" cap="none">
                  <a:solidFill>
                    <a:schemeClr val="dk1"/>
                  </a:solidFill>
                  <a:latin typeface="Calibri"/>
                  <a:ea typeface="Calibri"/>
                  <a:cs typeface="Calibri"/>
                  <a:sym typeface="Calibri"/>
                </a:rPr>
                <a:t>Northern Diamondback Terrapin</a:t>
              </a:r>
              <a:endParaRPr/>
            </a:p>
            <a:p>
              <a:pPr marL="742950" marR="0" lvl="1" indent="-28575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Efficient indicator species of POPs (persistant organic pollutants) (figure  2) in their ecosystem (Basile et al. 2011).</a:t>
              </a:r>
              <a:endParaRPr/>
            </a:p>
            <a:p>
              <a:pPr marL="742950" marR="0" lvl="1" indent="-28575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Protected in some states.</a:t>
              </a:r>
              <a:endParaRPr/>
            </a:p>
            <a:p>
              <a:pPr marL="742950" marR="0" lvl="1" indent="-28575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Comsumes small crustaceans, fish, and other small invertebrates (Park 2000). </a:t>
              </a:r>
              <a:endParaRPr/>
            </a:p>
            <a:p>
              <a:pPr marL="285750" marR="0" lvl="0" indent="-28575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Calcium  - responsible for shell strength and health</a:t>
              </a:r>
              <a:endParaRPr/>
            </a:p>
            <a:p>
              <a:pPr marL="742950" marR="0" lvl="1" indent="-28575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Calcium deficiencies can cause hatchling  carapaces to be weak and cause them to be easier prey.</a:t>
              </a:r>
              <a:endParaRPr sz="1800" b="0" i="0" u="none" strike="noStrike" cap="none">
                <a:solidFill>
                  <a:schemeClr val="dk1"/>
                </a:solidFill>
                <a:latin typeface="Calibri"/>
                <a:ea typeface="Calibri"/>
                <a:cs typeface="Calibri"/>
                <a:sym typeface="Calibri"/>
              </a:endParaRPr>
            </a:p>
            <a:p>
              <a:pPr marL="742950" marR="0" lvl="1" indent="-285750" algn="just"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Calcium levels are mainly determined by dietary habits and nutritional intake.</a:t>
              </a:r>
              <a:endParaRPr sz="1800">
                <a:solidFill>
                  <a:schemeClr val="dk1"/>
                </a:solidFill>
                <a:latin typeface="Calibri"/>
                <a:ea typeface="Calibri"/>
                <a:cs typeface="Calibri"/>
                <a:sym typeface="Calibri"/>
              </a:endParaRPr>
            </a:p>
            <a:p>
              <a:pPr marL="742950" marR="0" lvl="1" indent="-28575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Low calcium can also cause a terrapin to become lethargic or egg bound (Hopson 1999).</a:t>
              </a:r>
              <a:endParaRPr/>
            </a:p>
            <a:p>
              <a:pPr marL="285750" marR="0" lvl="0" indent="-28575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Titration – process by which indicators and used to complete a quantitative chemical analysis to determine the concentration of an unknown substance.</a:t>
              </a:r>
              <a:endParaRPr/>
            </a:p>
            <a:p>
              <a:pPr marL="742950" marR="0" lvl="1" indent="-28575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 base can be added to an acid in order reach a solution’s equivalence point where acid and base measurements are equal (Titration 2018) (figure  8).</a:t>
              </a:r>
              <a:endParaRPr/>
            </a:p>
            <a:p>
              <a:pPr marL="285750" marR="0" lvl="0" indent="-28575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This study is intended to analyze the change in calcium through a Diamondback terrapin’s life stages. </a:t>
              </a:r>
              <a:endParaRPr/>
            </a:p>
            <a:p>
              <a:pPr marL="285750" marR="0" lvl="0" indent="-28575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It hypothesized that the data collected </a:t>
              </a:r>
              <a:r>
                <a:rPr lang="en-US" sz="1800">
                  <a:solidFill>
                    <a:schemeClr val="dk1"/>
                  </a:solidFill>
                  <a:latin typeface="Calibri"/>
                  <a:ea typeface="Calibri"/>
                  <a:cs typeface="Calibri"/>
                  <a:sym typeface="Calibri"/>
                </a:rPr>
                <a:t>will indicate dietary changes through a terrapins lifecycle. </a:t>
              </a:r>
              <a:endParaRPr sz="1800">
                <a:solidFill>
                  <a:schemeClr val="dk1"/>
                </a:solidFill>
                <a:latin typeface="Calibri"/>
                <a:ea typeface="Calibri"/>
                <a:cs typeface="Calibri"/>
                <a:sym typeface="Calibri"/>
              </a:endParaRPr>
            </a:p>
          </p:txBody>
        </p:sp>
        <p:sp>
          <p:nvSpPr>
            <p:cNvPr id="97" name="Google Shape;97;p13"/>
            <p:cNvSpPr txBox="1"/>
            <p:nvPr/>
          </p:nvSpPr>
          <p:spPr>
            <a:xfrm>
              <a:off x="592483" y="25172055"/>
              <a:ext cx="7344450" cy="501984"/>
            </a:xfrm>
            <a:prstGeom prst="rect">
              <a:avLst/>
            </a:prstGeom>
            <a:solidFill>
              <a:schemeClr val="accent6">
                <a:alpha val="64705"/>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0" i="0" u="sng" strike="noStrike" cap="none">
                  <a:solidFill>
                    <a:schemeClr val="dk1"/>
                  </a:solidFill>
                  <a:latin typeface="Calibri"/>
                  <a:ea typeface="Calibri"/>
                  <a:cs typeface="Calibri"/>
                  <a:sym typeface="Calibri"/>
                </a:rPr>
                <a:t>Introduction</a:t>
              </a:r>
              <a:endParaRPr/>
            </a:p>
          </p:txBody>
        </p:sp>
      </p:grpSp>
      <p:grpSp>
        <p:nvGrpSpPr>
          <p:cNvPr id="98" name="Google Shape;98;p13"/>
          <p:cNvGrpSpPr/>
          <p:nvPr/>
        </p:nvGrpSpPr>
        <p:grpSpPr>
          <a:xfrm>
            <a:off x="35822338" y="6479456"/>
            <a:ext cx="7576500" cy="6173543"/>
            <a:chOff x="718457" y="9797143"/>
            <a:chExt cx="7576500" cy="5511108"/>
          </a:xfrm>
        </p:grpSpPr>
        <p:sp>
          <p:nvSpPr>
            <p:cNvPr id="99" name="Google Shape;99;p13"/>
            <p:cNvSpPr txBox="1"/>
            <p:nvPr/>
          </p:nvSpPr>
          <p:spPr>
            <a:xfrm>
              <a:off x="718457" y="9797143"/>
              <a:ext cx="7576500" cy="687000"/>
            </a:xfrm>
            <a:prstGeom prst="rect">
              <a:avLst/>
            </a:prstGeom>
            <a:solidFill>
              <a:schemeClr val="accent6">
                <a:alpha val="64705"/>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0" i="0" u="sng" strike="noStrike" cap="none">
                  <a:solidFill>
                    <a:schemeClr val="dk1"/>
                  </a:solidFill>
                  <a:latin typeface="Calibri"/>
                  <a:ea typeface="Calibri"/>
                  <a:cs typeface="Calibri"/>
                  <a:sym typeface="Calibri"/>
                </a:rPr>
                <a:t>Discussion</a:t>
              </a:r>
              <a:endParaRPr/>
            </a:p>
          </p:txBody>
        </p:sp>
        <p:sp>
          <p:nvSpPr>
            <p:cNvPr id="100" name="Google Shape;100;p13"/>
            <p:cNvSpPr txBox="1"/>
            <p:nvPr/>
          </p:nvSpPr>
          <p:spPr>
            <a:xfrm>
              <a:off x="718457" y="10481554"/>
              <a:ext cx="7576500" cy="4826697"/>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85750" marR="0" lvl="0" indent="-2730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Average amounts of calcium in adult and juvenile Terrapin carapaces and eggs ranged from 0.0080161g to 0.008366g, from 0.003209917g to 0.003350023g, and from 0.001286g to 0.001299g respectively (Figure 4). </a:t>
              </a:r>
              <a:endParaRPr sz="1800" dirty="0"/>
            </a:p>
            <a:p>
              <a:pPr marL="285750" marR="0" lvl="0" indent="-2730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Variances in the amount of calcium present in the adults, juveniles, and eggs were calculated and found to be 5.59053099432829E-09g, 1.12990296373887E-06g, and 2.20326746771922E-07 respectively (Figure 5 ).</a:t>
              </a:r>
              <a:endParaRPr sz="1800" dirty="0"/>
            </a:p>
            <a:p>
              <a:pPr marL="285750" marR="0" lvl="0" indent="-2730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ANOVA: single factor testing determined that there was no significant difference between calcium levels in the juvenile terrapins and eggs. It was also found that there was a significant difference between the adult and juvenile and the adult and egg sample groups (figure 4 ). </a:t>
              </a:r>
              <a:endParaRPr sz="1800" dirty="0"/>
            </a:p>
            <a:p>
              <a:pPr marL="285750" marR="0" lvl="0" indent="-2730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Calcium levels in the terrapins’ carapaces are fixed as juveniles and eggs and then slowly increase until maturity is reached around 2190 days (Park 2000).</a:t>
              </a:r>
              <a:endParaRPr sz="1800" b="0" i="0" u="none" strike="noStrike" cap="none" dirty="0">
                <a:solidFill>
                  <a:schemeClr val="dk1"/>
                </a:solidFill>
                <a:latin typeface="Calibri"/>
                <a:ea typeface="Calibri"/>
                <a:cs typeface="Calibri"/>
                <a:sym typeface="Calibri"/>
              </a:endParaRPr>
            </a:p>
            <a:p>
              <a:pPr marL="285750" marR="0" lvl="0" indent="-27305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Cedar Run dietary analysis showed mainly crustaceans, mollusks, and algae.</a:t>
              </a:r>
              <a:endParaRPr sz="1800" dirty="0">
                <a:solidFill>
                  <a:schemeClr val="dk1"/>
                </a:solidFill>
                <a:latin typeface="Calibri"/>
                <a:ea typeface="Calibri"/>
                <a:cs typeface="Calibri"/>
                <a:sym typeface="Calibri"/>
              </a:endParaRPr>
            </a:p>
            <a:p>
              <a:pPr marL="285750" marR="0" lvl="0" indent="-27305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Great Bay Blvd dietary analysis showed mainly eggs, fish, crustaceans, mollusks, and algae. </a:t>
              </a:r>
              <a:endParaRPr sz="1800" dirty="0">
                <a:solidFill>
                  <a:schemeClr val="dk1"/>
                </a:solidFill>
                <a:latin typeface="Calibri"/>
                <a:ea typeface="Calibri"/>
                <a:cs typeface="Calibri"/>
                <a:sym typeface="Calibri"/>
              </a:endParaRPr>
            </a:p>
            <a:p>
              <a:pPr marL="285750" marR="0" lvl="0" indent="-27305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Findings suggest a dietary change between the nutrients in the fetal  and juvenile stages, and adulthood but not between fetal and juvenile stages.</a:t>
              </a:r>
              <a:endParaRPr sz="1800" dirty="0">
                <a:solidFill>
                  <a:schemeClr val="dk1"/>
                </a:solidFill>
                <a:latin typeface="Calibri"/>
                <a:ea typeface="Calibri"/>
                <a:cs typeface="Calibri"/>
                <a:sym typeface="Calibri"/>
              </a:endParaRPr>
            </a:p>
          </p:txBody>
        </p:sp>
      </p:grpSp>
      <p:grpSp>
        <p:nvGrpSpPr>
          <p:cNvPr id="101" name="Google Shape;101;p13"/>
          <p:cNvGrpSpPr/>
          <p:nvPr/>
        </p:nvGrpSpPr>
        <p:grpSpPr>
          <a:xfrm>
            <a:off x="35839003" y="13020554"/>
            <a:ext cx="7576458" cy="3972046"/>
            <a:chOff x="718456" y="9797143"/>
            <a:chExt cx="7576458" cy="4180221"/>
          </a:xfrm>
        </p:grpSpPr>
        <p:sp>
          <p:nvSpPr>
            <p:cNvPr id="102" name="Google Shape;102;p13"/>
            <p:cNvSpPr txBox="1"/>
            <p:nvPr/>
          </p:nvSpPr>
          <p:spPr>
            <a:xfrm>
              <a:off x="718457" y="9797143"/>
              <a:ext cx="7576457" cy="769441"/>
            </a:xfrm>
            <a:prstGeom prst="rect">
              <a:avLst/>
            </a:prstGeom>
            <a:solidFill>
              <a:schemeClr val="accent6">
                <a:alpha val="64705"/>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0" i="0" u="sng" strike="noStrike" cap="none">
                  <a:solidFill>
                    <a:schemeClr val="dk1"/>
                  </a:solidFill>
                  <a:latin typeface="Calibri"/>
                  <a:ea typeface="Calibri"/>
                  <a:cs typeface="Calibri"/>
                  <a:sym typeface="Calibri"/>
                </a:rPr>
                <a:t>Real-World Application</a:t>
              </a:r>
              <a:endParaRPr/>
            </a:p>
          </p:txBody>
        </p:sp>
        <p:sp>
          <p:nvSpPr>
            <p:cNvPr id="103" name="Google Shape;103;p13"/>
            <p:cNvSpPr txBox="1"/>
            <p:nvPr/>
          </p:nvSpPr>
          <p:spPr>
            <a:xfrm>
              <a:off x="718456" y="10566584"/>
              <a:ext cx="7576457" cy="341078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4" name="Google Shape;104;p13"/>
          <p:cNvGrpSpPr/>
          <p:nvPr/>
        </p:nvGrpSpPr>
        <p:grpSpPr>
          <a:xfrm>
            <a:off x="35813644" y="28042101"/>
            <a:ext cx="7575757" cy="2216011"/>
            <a:chOff x="683817" y="7728754"/>
            <a:chExt cx="7569701" cy="8225729"/>
          </a:xfrm>
        </p:grpSpPr>
        <p:sp>
          <p:nvSpPr>
            <p:cNvPr id="105" name="Google Shape;105;p13"/>
            <p:cNvSpPr txBox="1"/>
            <p:nvPr/>
          </p:nvSpPr>
          <p:spPr>
            <a:xfrm>
              <a:off x="683817" y="7728754"/>
              <a:ext cx="7569701" cy="2399172"/>
            </a:xfrm>
            <a:prstGeom prst="rect">
              <a:avLst/>
            </a:prstGeom>
            <a:solidFill>
              <a:schemeClr val="accent6">
                <a:alpha val="64705"/>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rPr>
                <a:t>Acknowledgements</a:t>
              </a:r>
              <a:endParaRPr/>
            </a:p>
          </p:txBody>
        </p:sp>
        <p:sp>
          <p:nvSpPr>
            <p:cNvPr id="106" name="Google Shape;106;p13"/>
            <p:cNvSpPr txBox="1"/>
            <p:nvPr/>
          </p:nvSpPr>
          <p:spPr>
            <a:xfrm>
              <a:off x="683817" y="10127926"/>
              <a:ext cx="7562943" cy="5826557"/>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I would like to express my thanks to my advisors for providing me with the materials needed to complete this study and for assisting me in the writing and creation of this poster. I would also like to acknowledge the many students of the 2018 MATES research class for assisting me in completing the necessary lab procedures. A third and final group I would like to thank are the Great Bay Blvd. volunteers who helped me to collect the samples I did. </a:t>
              </a:r>
              <a:endParaRPr/>
            </a:p>
          </p:txBody>
        </p:sp>
      </p:grpSp>
      <p:grpSp>
        <p:nvGrpSpPr>
          <p:cNvPr id="107" name="Google Shape;107;p13"/>
          <p:cNvGrpSpPr/>
          <p:nvPr/>
        </p:nvGrpSpPr>
        <p:grpSpPr>
          <a:xfrm>
            <a:off x="35809894" y="25244076"/>
            <a:ext cx="7583262" cy="2316963"/>
            <a:chOff x="718450" y="12064468"/>
            <a:chExt cx="7583262" cy="4626523"/>
          </a:xfrm>
        </p:grpSpPr>
        <p:sp>
          <p:nvSpPr>
            <p:cNvPr id="108" name="Google Shape;108;p13"/>
            <p:cNvSpPr txBox="1"/>
            <p:nvPr/>
          </p:nvSpPr>
          <p:spPr>
            <a:xfrm>
              <a:off x="718450" y="12064468"/>
              <a:ext cx="7576457" cy="1132883"/>
            </a:xfrm>
            <a:prstGeom prst="rect">
              <a:avLst/>
            </a:prstGeom>
            <a:solidFill>
              <a:schemeClr val="accent6">
                <a:alpha val="64705"/>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rPr>
                <a:t>Conclusion</a:t>
              </a:r>
              <a:endParaRPr/>
            </a:p>
          </p:txBody>
        </p:sp>
        <p:sp>
          <p:nvSpPr>
            <p:cNvPr id="109" name="Google Shape;109;p13"/>
            <p:cNvSpPr txBox="1"/>
            <p:nvPr/>
          </p:nvSpPr>
          <p:spPr>
            <a:xfrm>
              <a:off x="725212" y="13187891"/>
              <a:ext cx="7576500" cy="35031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Based on data collected the amount of calcium in a juvenile terrapin’s carapace remains approximately the same and then increases dramatically until adulthood when it evens out again.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 the future, a larger sample size could be benefited from.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It may also be of interest to compare calcium to age, size, and that of their food sources. </a:t>
              </a:r>
              <a:endParaRPr/>
            </a:p>
          </p:txBody>
        </p:sp>
      </p:grpSp>
      <p:grpSp>
        <p:nvGrpSpPr>
          <p:cNvPr id="110" name="Google Shape;110;p13"/>
          <p:cNvGrpSpPr/>
          <p:nvPr/>
        </p:nvGrpSpPr>
        <p:grpSpPr>
          <a:xfrm>
            <a:off x="35808746" y="30755753"/>
            <a:ext cx="7585549" cy="1569829"/>
            <a:chOff x="711701" y="9675558"/>
            <a:chExt cx="7576457" cy="5060701"/>
          </a:xfrm>
        </p:grpSpPr>
        <p:sp>
          <p:nvSpPr>
            <p:cNvPr id="111" name="Google Shape;111;p13"/>
            <p:cNvSpPr txBox="1"/>
            <p:nvPr/>
          </p:nvSpPr>
          <p:spPr>
            <a:xfrm>
              <a:off x="718457" y="9675558"/>
              <a:ext cx="7569600" cy="2083800"/>
            </a:xfrm>
            <a:prstGeom prst="rect">
              <a:avLst/>
            </a:prstGeom>
            <a:solidFill>
              <a:schemeClr val="accent6">
                <a:alpha val="64705"/>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rPr>
                <a:t>References</a:t>
              </a:r>
              <a:endParaRPr/>
            </a:p>
          </p:txBody>
        </p:sp>
        <p:sp>
          <p:nvSpPr>
            <p:cNvPr id="112" name="Google Shape;112;p13"/>
            <p:cNvSpPr txBox="1"/>
            <p:nvPr/>
          </p:nvSpPr>
          <p:spPr>
            <a:xfrm>
              <a:off x="711701" y="11759376"/>
              <a:ext cx="7576457" cy="2976883"/>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Basile, E. R., Avery, H. W., Bien, W. F., &amp; Keller, J. M. (2011). Diamondback terrapins as indicator species of persistent organic pollutants: Using Barnegat Bay, 	New Jersey as a case study. </a:t>
              </a:r>
              <a:r>
                <a:rPr lang="en-US" sz="900" i="1">
                  <a:solidFill>
                    <a:schemeClr val="dk1"/>
                  </a:solidFill>
                  <a:latin typeface="Calibri"/>
                  <a:ea typeface="Calibri"/>
                  <a:cs typeface="Calibri"/>
                  <a:sym typeface="Calibri"/>
                </a:rPr>
                <a:t>Chemosphere,</a:t>
              </a:r>
              <a:r>
                <a:rPr lang="en-US" sz="900">
                  <a:solidFill>
                    <a:schemeClr val="dk1"/>
                  </a:solidFill>
                  <a:latin typeface="Calibri"/>
                  <a:ea typeface="Calibri"/>
                  <a:cs typeface="Calibri"/>
                  <a:sym typeface="Calibri"/>
                </a:rPr>
                <a:t> </a:t>
              </a:r>
              <a:r>
                <a:rPr lang="en-US" sz="900" i="1">
                  <a:solidFill>
                    <a:schemeClr val="dk1"/>
                  </a:solidFill>
                  <a:latin typeface="Calibri"/>
                  <a:ea typeface="Calibri"/>
                  <a:cs typeface="Calibri"/>
                  <a:sym typeface="Calibri"/>
                </a:rPr>
                <a:t>83</a:t>
              </a:r>
              <a:r>
                <a:rPr lang="en-US" sz="900">
                  <a:solidFill>
                    <a:schemeClr val="dk1"/>
                  </a:solidFill>
                  <a:latin typeface="Calibri"/>
                  <a:ea typeface="Calibri"/>
                  <a:cs typeface="Calibri"/>
                  <a:sym typeface="Calibri"/>
                </a:rPr>
                <a:t>(2), 208-209. Retrieved February 20, 2018.</a:t>
              </a:r>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Mary Hopson. (1999). Metabolic Bone Disease "Soft-shell syndrome". Retrieved February 20, 2018, from https://www.turtlepuddle.org/health/mbd.html</a:t>
              </a:r>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Park, I. 2000. "Malaclemys terrapin" (On-line), Animal Diversity Web. Accessed March 14, 2018 </a:t>
              </a:r>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Titration. (2018). Retrieved February 20, 2018, from </a:t>
              </a:r>
              <a:r>
                <a:rPr lang="en-US" sz="900" u="sng">
                  <a:solidFill>
                    <a:schemeClr val="hlink"/>
                  </a:solidFill>
                  <a:latin typeface="Calibri"/>
                  <a:ea typeface="Calibri"/>
                  <a:cs typeface="Calibri"/>
                  <a:sym typeface="Calibri"/>
                  <a:hlinkClick r:id="rId4"/>
                </a:rPr>
                <a:t>https://www.britannica.com/science/titration</a:t>
              </a:r>
              <a:endParaRPr sz="900">
                <a:solidFill>
                  <a:schemeClr val="dk1"/>
                </a:solidFill>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3" name="Google Shape;113;p13"/>
          <p:cNvGrpSpPr/>
          <p:nvPr/>
        </p:nvGrpSpPr>
        <p:grpSpPr>
          <a:xfrm>
            <a:off x="661300" y="6225700"/>
            <a:ext cx="7576500" cy="4595338"/>
            <a:chOff x="718451" y="9797143"/>
            <a:chExt cx="7576500" cy="4595338"/>
          </a:xfrm>
        </p:grpSpPr>
        <p:sp>
          <p:nvSpPr>
            <p:cNvPr id="114" name="Google Shape;114;p13"/>
            <p:cNvSpPr txBox="1"/>
            <p:nvPr/>
          </p:nvSpPr>
          <p:spPr>
            <a:xfrm>
              <a:off x="718457" y="9797143"/>
              <a:ext cx="7576457" cy="769441"/>
            </a:xfrm>
            <a:prstGeom prst="rect">
              <a:avLst/>
            </a:prstGeom>
            <a:solidFill>
              <a:schemeClr val="accent6">
                <a:alpha val="64705"/>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u="sng">
                  <a:solidFill>
                    <a:schemeClr val="dk1"/>
                  </a:solidFill>
                  <a:latin typeface="Calibri"/>
                  <a:ea typeface="Calibri"/>
                  <a:cs typeface="Calibri"/>
                  <a:sym typeface="Calibri"/>
                </a:rPr>
                <a:t>Abstract</a:t>
              </a:r>
              <a:endParaRPr/>
            </a:p>
          </p:txBody>
        </p:sp>
        <p:sp>
          <p:nvSpPr>
            <p:cNvPr id="115" name="Google Shape;115;p13"/>
            <p:cNvSpPr txBox="1"/>
            <p:nvPr/>
          </p:nvSpPr>
          <p:spPr>
            <a:xfrm>
              <a:off x="718451" y="10566581"/>
              <a:ext cx="7576500" cy="38259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As the growth cycle of diamondback terrapins progress, the percent of calcium in a terrapin carapaces remain the same if not affected by other factors such as organ disease, growth defects, and varied diet. Due to this and the fact that terrapins are keystone species, it can be hypothesized that by comparing the percentage of calcium in the terrapin’s carapace, at multiple life stages, possible dietary changes can be discerned.  In order to test this hypothesis, carapace samples were collected over summer and fall 2017 from terrapins captured along Great Bay Blvd in Tuckerton, NJ. As an addition to this study dietary samples were also collected summer 2018, from the same location as well as from Cedar Run Dock Road in Manahawkin, NJ, through a non-invasive purge of their systems using freshwater. ANOVA tests were used to determine the significance of calcium levels at different life stages.   The results from the tests run showed that the adults and juvenile and the adult and egg sample groups were significantly different. Results from the testing displayed a significant difference between adult terrapins, and juveniles and eggs. It was also found that, once in the adult phase, diets of terrapins varied greatly across locations. </a:t>
              </a:r>
              <a:endParaRPr sz="1600">
                <a:latin typeface="Calibri"/>
                <a:ea typeface="Calibri"/>
                <a:cs typeface="Calibri"/>
                <a:sym typeface="Calibri"/>
              </a:endParaRPr>
            </a:p>
          </p:txBody>
        </p:sp>
      </p:grpSp>
      <p:grpSp>
        <p:nvGrpSpPr>
          <p:cNvPr id="116" name="Google Shape;116;p13"/>
          <p:cNvGrpSpPr/>
          <p:nvPr/>
        </p:nvGrpSpPr>
        <p:grpSpPr>
          <a:xfrm>
            <a:off x="10028456" y="7022579"/>
            <a:ext cx="11382438" cy="5203326"/>
            <a:chOff x="10218739" y="28567225"/>
            <a:chExt cx="11183374" cy="3331408"/>
          </a:xfrm>
        </p:grpSpPr>
        <p:pic>
          <p:nvPicPr>
            <p:cNvPr id="117" name="Google Shape;117;p13"/>
            <p:cNvPicPr preferRelativeResize="0"/>
            <p:nvPr/>
          </p:nvPicPr>
          <p:blipFill rotWithShape="1">
            <a:blip r:embed="rId5">
              <a:alphaModFix/>
            </a:blip>
            <a:srcRect/>
            <a:stretch/>
          </p:blipFill>
          <p:spPr>
            <a:xfrm>
              <a:off x="10218739" y="28608002"/>
              <a:ext cx="4854396" cy="3290630"/>
            </a:xfrm>
            <a:prstGeom prst="rect">
              <a:avLst/>
            </a:prstGeom>
            <a:noFill/>
            <a:ln w="19050" cap="flat" cmpd="sng">
              <a:solidFill>
                <a:schemeClr val="dk1"/>
              </a:solidFill>
              <a:prstDash val="solid"/>
              <a:round/>
              <a:headEnd type="none" w="sm" len="sm"/>
              <a:tailEnd type="none" w="sm" len="sm"/>
            </a:ln>
          </p:spPr>
        </p:pic>
        <p:pic>
          <p:nvPicPr>
            <p:cNvPr id="118" name="Google Shape;118;p13"/>
            <p:cNvPicPr preferRelativeResize="0"/>
            <p:nvPr/>
          </p:nvPicPr>
          <p:blipFill rotWithShape="1">
            <a:blip r:embed="rId6">
              <a:alphaModFix/>
            </a:blip>
            <a:srcRect/>
            <a:stretch/>
          </p:blipFill>
          <p:spPr>
            <a:xfrm>
              <a:off x="16354887" y="28567225"/>
              <a:ext cx="5047226" cy="3316301"/>
            </a:xfrm>
            <a:prstGeom prst="rect">
              <a:avLst/>
            </a:prstGeom>
            <a:noFill/>
            <a:ln w="19050" cap="flat" cmpd="sng">
              <a:solidFill>
                <a:schemeClr val="dk1"/>
              </a:solidFill>
              <a:prstDash val="solid"/>
              <a:round/>
              <a:headEnd type="none" w="sm" len="sm"/>
              <a:tailEnd type="none" w="sm" len="sm"/>
            </a:ln>
          </p:spPr>
        </p:pic>
      </p:grpSp>
      <p:sp>
        <p:nvSpPr>
          <p:cNvPr id="119" name="Google Shape;119;p13"/>
          <p:cNvSpPr txBox="1"/>
          <p:nvPr/>
        </p:nvSpPr>
        <p:spPr>
          <a:xfrm>
            <a:off x="24906100" y="22292125"/>
            <a:ext cx="10102800" cy="1048800"/>
          </a:xfrm>
          <a:prstGeom prst="rect">
            <a:avLst/>
          </a:prstGeom>
          <a:solidFill>
            <a:srgbClr val="F2F2F2">
              <a:alpha val="49803"/>
            </a:srgbClr>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Figure</a:t>
            </a:r>
            <a:r>
              <a:rPr lang="en-US" sz="18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5</a:t>
            </a:r>
            <a:r>
              <a:rPr lang="en-US" sz="1800">
                <a:solidFill>
                  <a:schemeClr val="dk1"/>
                </a:solidFill>
                <a:latin typeface="Calibri"/>
                <a:ea typeface="Calibri"/>
                <a:cs typeface="Calibri"/>
                <a:sym typeface="Calibri"/>
              </a:rPr>
              <a:t>. A Comparison between the variances determined for each sample group. Variance for egg sample group was shown to be 2.14E-11 although not visible on the chart. A sample size of 20 was used for the adult and juvenile groups and a sample size of 8 was used for the egg group.  </a:t>
            </a:r>
            <a:endParaRPr/>
          </a:p>
        </p:txBody>
      </p:sp>
      <p:sp>
        <p:nvSpPr>
          <p:cNvPr id="120" name="Google Shape;120;p13"/>
          <p:cNvSpPr txBox="1"/>
          <p:nvPr/>
        </p:nvSpPr>
        <p:spPr>
          <a:xfrm>
            <a:off x="8802950" y="22292125"/>
            <a:ext cx="10102800" cy="1048800"/>
          </a:xfrm>
          <a:prstGeom prst="rect">
            <a:avLst/>
          </a:prstGeom>
          <a:solidFill>
            <a:srgbClr val="F2F2F2">
              <a:alpha val="49803"/>
            </a:srgbClr>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Figure 4.</a:t>
            </a:r>
            <a:r>
              <a:rPr lang="en-US" sz="1800">
                <a:solidFill>
                  <a:schemeClr val="dk1"/>
                </a:solidFill>
                <a:latin typeface="Calibri"/>
                <a:ea typeface="Calibri"/>
                <a:cs typeface="Calibri"/>
                <a:sym typeface="Calibri"/>
              </a:rPr>
              <a:t>  A comparison displaying the amounts of calcium present in the sample data collected. Error bars display standard error of 5%. A significant difference is shown here between the adult and juvenile  and adult and egg samples. Juvenile and  egg samples did not display a significant difference. </a:t>
            </a:r>
            <a:endParaRPr/>
          </a:p>
        </p:txBody>
      </p:sp>
      <p:sp>
        <p:nvSpPr>
          <p:cNvPr id="121" name="Google Shape;121;p13"/>
          <p:cNvSpPr txBox="1"/>
          <p:nvPr/>
        </p:nvSpPr>
        <p:spPr>
          <a:xfrm>
            <a:off x="1301725" y="16583850"/>
            <a:ext cx="6242100" cy="646200"/>
          </a:xfrm>
          <a:prstGeom prst="rect">
            <a:avLst/>
          </a:prstGeom>
          <a:solidFill>
            <a:srgbClr val="F2F2F2">
              <a:alpha val="49803"/>
            </a:srgbClr>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Figure 1.</a:t>
            </a:r>
            <a:r>
              <a:rPr lang="en-US" sz="1800">
                <a:solidFill>
                  <a:schemeClr val="dk1"/>
                </a:solidFill>
                <a:latin typeface="Calibri"/>
                <a:ea typeface="Calibri"/>
                <a:cs typeface="Calibri"/>
                <a:sym typeface="Calibri"/>
              </a:rPr>
              <a:t> Samples were collected on Great Bay Boulevard and Cedar Run Dock Rd, summers of 2018 and 2019.</a:t>
            </a:r>
            <a:endParaRPr/>
          </a:p>
        </p:txBody>
      </p:sp>
      <p:sp>
        <p:nvSpPr>
          <p:cNvPr id="122" name="Google Shape;122;p13"/>
          <p:cNvSpPr txBox="1"/>
          <p:nvPr/>
        </p:nvSpPr>
        <p:spPr>
          <a:xfrm>
            <a:off x="15262494" y="18251448"/>
            <a:ext cx="50492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C.</a:t>
            </a:r>
            <a:endParaRPr/>
          </a:p>
        </p:txBody>
      </p:sp>
      <p:sp>
        <p:nvSpPr>
          <p:cNvPr id="123" name="Google Shape;123;p13"/>
          <p:cNvSpPr/>
          <p:nvPr/>
        </p:nvSpPr>
        <p:spPr>
          <a:xfrm>
            <a:off x="35839063" y="13784232"/>
            <a:ext cx="7524900" cy="2585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Diamondback Terrapins are an indicator species in the ecosystem meaning they can be monitored in order to determine if and when a pollutant enters the environment. </a:t>
            </a:r>
            <a:endParaRPr dirty="0"/>
          </a:p>
          <a:p>
            <a:pPr marL="0" marR="0" lvl="0" indent="0" algn="just"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They can be used to detect P.O.Ps (persistent organic pollutants) if they are present.</a:t>
            </a:r>
            <a:endParaRPr dirty="0"/>
          </a:p>
          <a:p>
            <a:pPr marL="0" marR="0" lvl="0" indent="0" algn="just"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These traits as well as the their role as keystone species makes the monitoring and care of these reptiles very important.</a:t>
            </a:r>
            <a:endParaRPr dirty="0"/>
          </a:p>
          <a:p>
            <a:pPr marL="0" marR="0" lvl="0" indent="0" algn="just"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The data gained in this study could be used to monitor their population and to gain more information about them. </a:t>
            </a:r>
            <a:endParaRPr sz="1800" dirty="0">
              <a:solidFill>
                <a:srgbClr val="000000"/>
              </a:solidFill>
              <a:latin typeface="Calibri"/>
              <a:ea typeface="Calibri"/>
              <a:cs typeface="Calibri"/>
              <a:sym typeface="Calibri"/>
            </a:endParaRPr>
          </a:p>
          <a:p>
            <a:pPr marL="0" marR="0" lvl="0" indent="0" algn="just" rtl="0">
              <a:spcBef>
                <a:spcPts val="0"/>
              </a:spcBef>
              <a:spcAft>
                <a:spcPts val="0"/>
              </a:spcAft>
              <a:buClr>
                <a:schemeClr val="dk1"/>
              </a:buClr>
              <a:buSzPts val="1800"/>
              <a:buFont typeface="Calibri"/>
              <a:buChar char="•"/>
            </a:pPr>
            <a:r>
              <a:rPr lang="en-US" sz="1800" dirty="0">
                <a:latin typeface="Calibri"/>
                <a:ea typeface="Calibri"/>
                <a:cs typeface="Calibri"/>
                <a:sym typeface="Calibri"/>
              </a:rPr>
              <a:t>Dietary data can give a better understanding of how habits of  terrapins of different locations can vary. </a:t>
            </a:r>
            <a:endParaRPr sz="1800" dirty="0">
              <a:latin typeface="Calibri"/>
              <a:ea typeface="Calibri"/>
              <a:cs typeface="Calibri"/>
              <a:sym typeface="Calibri"/>
            </a:endParaRPr>
          </a:p>
        </p:txBody>
      </p:sp>
      <p:sp>
        <p:nvSpPr>
          <p:cNvPr id="124" name="Google Shape;124;p13"/>
          <p:cNvSpPr txBox="1"/>
          <p:nvPr/>
        </p:nvSpPr>
        <p:spPr>
          <a:xfrm>
            <a:off x="9032456" y="31835406"/>
            <a:ext cx="25647394" cy="646331"/>
          </a:xfrm>
          <a:prstGeom prst="rect">
            <a:avLst/>
          </a:prstGeom>
          <a:solidFill>
            <a:srgbClr val="F2F2F2">
              <a:alpha val="49803"/>
            </a:srgbClr>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dirty="0">
                <a:solidFill>
                  <a:schemeClr val="dk1"/>
                </a:solidFill>
                <a:latin typeface="Calibri"/>
                <a:ea typeface="Calibri"/>
                <a:cs typeface="Calibri"/>
                <a:sym typeface="Calibri"/>
              </a:rPr>
              <a:t>Figure   10.</a:t>
            </a:r>
            <a:r>
              <a:rPr lang="en-US" sz="1800" dirty="0">
                <a:solidFill>
                  <a:schemeClr val="dk1"/>
                </a:solidFill>
                <a:latin typeface="Calibri"/>
                <a:ea typeface="Calibri"/>
                <a:cs typeface="Calibri"/>
                <a:sym typeface="Calibri"/>
              </a:rPr>
              <a:t> Back-titration procedure. A) A sample being massed on a scale. B) 6ml of 1 molar hydrochloric acid being measured to add to sample. C) 2 drops of </a:t>
            </a:r>
            <a:r>
              <a:rPr lang="en-US" sz="1800" dirty="0" err="1">
                <a:solidFill>
                  <a:schemeClr val="dk1"/>
                </a:solidFill>
                <a:latin typeface="Calibri"/>
                <a:ea typeface="Calibri"/>
                <a:cs typeface="Calibri"/>
                <a:sym typeface="Calibri"/>
              </a:rPr>
              <a:t>phenophaelin</a:t>
            </a:r>
            <a:r>
              <a:rPr lang="en-US" sz="1800" dirty="0">
                <a:solidFill>
                  <a:schemeClr val="dk1"/>
                </a:solidFill>
                <a:latin typeface="Calibri"/>
                <a:ea typeface="Calibri"/>
                <a:cs typeface="Calibri"/>
                <a:sym typeface="Calibri"/>
              </a:rPr>
              <a:t> being added to sample and </a:t>
            </a:r>
            <a:r>
              <a:rPr lang="en-US" sz="1800" dirty="0" err="1">
                <a:solidFill>
                  <a:schemeClr val="dk1"/>
                </a:solidFill>
                <a:latin typeface="Calibri"/>
                <a:ea typeface="Calibri"/>
                <a:cs typeface="Calibri"/>
                <a:sym typeface="Calibri"/>
              </a:rPr>
              <a:t>HCl</a:t>
            </a:r>
            <a:r>
              <a:rPr lang="en-US" sz="1800" dirty="0">
                <a:solidFill>
                  <a:schemeClr val="dk1"/>
                </a:solidFill>
                <a:latin typeface="Calibri"/>
                <a:ea typeface="Calibri"/>
                <a:cs typeface="Calibri"/>
                <a:sym typeface="Calibri"/>
              </a:rPr>
              <a:t> mixture. D) 40ml of distilled water is measured and added to sample, </a:t>
            </a:r>
            <a:r>
              <a:rPr lang="en-US" sz="1800" dirty="0" err="1">
                <a:solidFill>
                  <a:schemeClr val="dk1"/>
                </a:solidFill>
                <a:latin typeface="Calibri"/>
                <a:ea typeface="Calibri"/>
                <a:cs typeface="Calibri"/>
                <a:sym typeface="Calibri"/>
              </a:rPr>
              <a:t>HCl</a:t>
            </a:r>
            <a:r>
              <a:rPr lang="en-US" sz="1800" dirty="0">
                <a:solidFill>
                  <a:schemeClr val="dk1"/>
                </a:solidFill>
                <a:latin typeface="Calibri"/>
                <a:ea typeface="Calibri"/>
                <a:cs typeface="Calibri"/>
                <a:sym typeface="Calibri"/>
              </a:rPr>
              <a:t>, and </a:t>
            </a:r>
            <a:r>
              <a:rPr lang="en-US" sz="1800" dirty="0" err="1">
                <a:solidFill>
                  <a:schemeClr val="dk1"/>
                </a:solidFill>
                <a:latin typeface="Calibri"/>
                <a:ea typeface="Calibri"/>
                <a:cs typeface="Calibri"/>
                <a:sym typeface="Calibri"/>
              </a:rPr>
              <a:t>phenophaelin</a:t>
            </a:r>
            <a:r>
              <a:rPr lang="en-US" sz="1800" dirty="0">
                <a:solidFill>
                  <a:schemeClr val="dk1"/>
                </a:solidFill>
                <a:latin typeface="Calibri"/>
                <a:ea typeface="Calibri"/>
                <a:cs typeface="Calibri"/>
                <a:sym typeface="Calibri"/>
              </a:rPr>
              <a:t>. E) 25ml of .75molar sodium hydroxide added to </a:t>
            </a:r>
            <a:r>
              <a:rPr lang="en-US" sz="1800" dirty="0" err="1">
                <a:solidFill>
                  <a:schemeClr val="dk1"/>
                </a:solidFill>
                <a:latin typeface="Calibri"/>
                <a:ea typeface="Calibri"/>
                <a:cs typeface="Calibri"/>
                <a:sym typeface="Calibri"/>
              </a:rPr>
              <a:t>titrator</a:t>
            </a:r>
            <a:r>
              <a:rPr lang="en-US" sz="1800" dirty="0">
                <a:solidFill>
                  <a:schemeClr val="dk1"/>
                </a:solidFill>
                <a:latin typeface="Calibri"/>
                <a:ea typeface="Calibri"/>
                <a:cs typeface="Calibri"/>
                <a:sym typeface="Calibri"/>
              </a:rPr>
              <a:t>. F) Beginning of titration process. G) End of titration process. </a:t>
            </a:r>
            <a:endParaRPr dirty="0"/>
          </a:p>
        </p:txBody>
      </p:sp>
      <p:pic>
        <p:nvPicPr>
          <p:cNvPr id="125" name="Google Shape;125;p13"/>
          <p:cNvPicPr preferRelativeResize="0"/>
          <p:nvPr/>
        </p:nvPicPr>
        <p:blipFill rotWithShape="1">
          <a:blip r:embed="rId7">
            <a:alphaModFix/>
          </a:blip>
          <a:srcRect/>
          <a:stretch/>
        </p:blipFill>
        <p:spPr>
          <a:xfrm rot="5400000">
            <a:off x="8593312" y="28225816"/>
            <a:ext cx="4064000" cy="3048000"/>
          </a:xfrm>
          <a:prstGeom prst="rect">
            <a:avLst/>
          </a:prstGeom>
          <a:noFill/>
          <a:ln>
            <a:noFill/>
          </a:ln>
        </p:spPr>
      </p:pic>
      <p:pic>
        <p:nvPicPr>
          <p:cNvPr id="126" name="Google Shape;126;p13"/>
          <p:cNvPicPr preferRelativeResize="0"/>
          <p:nvPr/>
        </p:nvPicPr>
        <p:blipFill rotWithShape="1">
          <a:blip r:embed="rId8">
            <a:alphaModFix/>
          </a:blip>
          <a:srcRect/>
          <a:stretch/>
        </p:blipFill>
        <p:spPr>
          <a:xfrm rot="5400000">
            <a:off x="12348083" y="28225816"/>
            <a:ext cx="4064000" cy="3048000"/>
          </a:xfrm>
          <a:prstGeom prst="rect">
            <a:avLst/>
          </a:prstGeom>
          <a:noFill/>
          <a:ln>
            <a:noFill/>
          </a:ln>
        </p:spPr>
      </p:pic>
      <p:pic>
        <p:nvPicPr>
          <p:cNvPr id="127" name="Google Shape;127;p13"/>
          <p:cNvPicPr preferRelativeResize="0"/>
          <p:nvPr/>
        </p:nvPicPr>
        <p:blipFill rotWithShape="1">
          <a:blip r:embed="rId9">
            <a:alphaModFix/>
          </a:blip>
          <a:srcRect/>
          <a:stretch/>
        </p:blipFill>
        <p:spPr>
          <a:xfrm rot="5400000">
            <a:off x="16104891" y="28225816"/>
            <a:ext cx="4064000" cy="3048000"/>
          </a:xfrm>
          <a:prstGeom prst="rect">
            <a:avLst/>
          </a:prstGeom>
          <a:noFill/>
          <a:ln>
            <a:noFill/>
          </a:ln>
        </p:spPr>
      </p:pic>
      <p:pic>
        <p:nvPicPr>
          <p:cNvPr id="128" name="Google Shape;128;p13"/>
          <p:cNvPicPr preferRelativeResize="0"/>
          <p:nvPr/>
        </p:nvPicPr>
        <p:blipFill rotWithShape="1">
          <a:blip r:embed="rId10">
            <a:alphaModFix/>
          </a:blip>
          <a:srcRect/>
          <a:stretch/>
        </p:blipFill>
        <p:spPr>
          <a:xfrm rot="5400000">
            <a:off x="19861700" y="28225816"/>
            <a:ext cx="4064000" cy="3048000"/>
          </a:xfrm>
          <a:prstGeom prst="rect">
            <a:avLst/>
          </a:prstGeom>
          <a:noFill/>
          <a:ln>
            <a:noFill/>
          </a:ln>
        </p:spPr>
      </p:pic>
      <p:pic>
        <p:nvPicPr>
          <p:cNvPr id="129" name="Google Shape;129;p13"/>
          <p:cNvPicPr preferRelativeResize="0"/>
          <p:nvPr/>
        </p:nvPicPr>
        <p:blipFill rotWithShape="1">
          <a:blip r:embed="rId11">
            <a:alphaModFix/>
          </a:blip>
          <a:srcRect/>
          <a:stretch/>
        </p:blipFill>
        <p:spPr>
          <a:xfrm>
            <a:off x="24215650" y="27830150"/>
            <a:ext cx="2979037" cy="3972050"/>
          </a:xfrm>
          <a:prstGeom prst="rect">
            <a:avLst/>
          </a:prstGeom>
          <a:noFill/>
          <a:ln>
            <a:noFill/>
          </a:ln>
        </p:spPr>
      </p:pic>
      <p:pic>
        <p:nvPicPr>
          <p:cNvPr id="130" name="Google Shape;130;p13"/>
          <p:cNvPicPr preferRelativeResize="0"/>
          <p:nvPr/>
        </p:nvPicPr>
        <p:blipFill rotWithShape="1">
          <a:blip r:embed="rId12">
            <a:alphaModFix/>
          </a:blip>
          <a:srcRect/>
          <a:stretch/>
        </p:blipFill>
        <p:spPr>
          <a:xfrm rot="5400000">
            <a:off x="27363094" y="28225816"/>
            <a:ext cx="4064000" cy="3048000"/>
          </a:xfrm>
          <a:prstGeom prst="rect">
            <a:avLst/>
          </a:prstGeom>
          <a:noFill/>
          <a:ln>
            <a:noFill/>
          </a:ln>
        </p:spPr>
      </p:pic>
      <p:pic>
        <p:nvPicPr>
          <p:cNvPr id="131" name="Google Shape;131;p13"/>
          <p:cNvPicPr preferRelativeResize="0"/>
          <p:nvPr/>
        </p:nvPicPr>
        <p:blipFill rotWithShape="1">
          <a:blip r:embed="rId13">
            <a:alphaModFix/>
          </a:blip>
          <a:srcRect/>
          <a:stretch/>
        </p:blipFill>
        <p:spPr>
          <a:xfrm rot="5400000">
            <a:off x="31123850" y="28225816"/>
            <a:ext cx="4064000" cy="3048000"/>
          </a:xfrm>
          <a:prstGeom prst="rect">
            <a:avLst/>
          </a:prstGeom>
          <a:noFill/>
          <a:ln>
            <a:noFill/>
          </a:ln>
        </p:spPr>
      </p:pic>
      <p:sp>
        <p:nvSpPr>
          <p:cNvPr id="132" name="Google Shape;132;p13"/>
          <p:cNvSpPr txBox="1"/>
          <p:nvPr/>
        </p:nvSpPr>
        <p:spPr>
          <a:xfrm>
            <a:off x="9572100" y="10898536"/>
            <a:ext cx="456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133" name="Google Shape;133;p13"/>
          <p:cNvSpPr txBox="1"/>
          <p:nvPr/>
        </p:nvSpPr>
        <p:spPr>
          <a:xfrm>
            <a:off x="8719924" y="29770003"/>
            <a:ext cx="62506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134" name="Google Shape;134;p13"/>
          <p:cNvSpPr txBox="1"/>
          <p:nvPr/>
        </p:nvSpPr>
        <p:spPr>
          <a:xfrm>
            <a:off x="22138695" y="10898536"/>
            <a:ext cx="417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135" name="Google Shape;135;p13"/>
          <p:cNvSpPr txBox="1"/>
          <p:nvPr/>
        </p:nvSpPr>
        <p:spPr>
          <a:xfrm>
            <a:off x="28525968" y="10898536"/>
            <a:ext cx="420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136" name="Google Shape;136;p13"/>
          <p:cNvSpPr txBox="1"/>
          <p:nvPr/>
        </p:nvSpPr>
        <p:spPr>
          <a:xfrm>
            <a:off x="15764614" y="10898536"/>
            <a:ext cx="462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137" name="Google Shape;137;p13"/>
          <p:cNvSpPr txBox="1"/>
          <p:nvPr/>
        </p:nvSpPr>
        <p:spPr>
          <a:xfrm>
            <a:off x="23741888" y="29778109"/>
            <a:ext cx="62506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a:t>
            </a:r>
            <a:endParaRPr/>
          </a:p>
        </p:txBody>
      </p:sp>
      <p:sp>
        <p:nvSpPr>
          <p:cNvPr id="138" name="Google Shape;138;p13"/>
          <p:cNvSpPr txBox="1"/>
          <p:nvPr/>
        </p:nvSpPr>
        <p:spPr>
          <a:xfrm>
            <a:off x="19987169" y="29770003"/>
            <a:ext cx="62506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139" name="Google Shape;139;p13"/>
          <p:cNvSpPr txBox="1"/>
          <p:nvPr/>
        </p:nvSpPr>
        <p:spPr>
          <a:xfrm>
            <a:off x="16221292" y="29776238"/>
            <a:ext cx="62506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140" name="Google Shape;140;p13"/>
          <p:cNvSpPr txBox="1"/>
          <p:nvPr/>
        </p:nvSpPr>
        <p:spPr>
          <a:xfrm>
            <a:off x="12488232" y="29749816"/>
            <a:ext cx="62506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141" name="Google Shape;141;p13"/>
          <p:cNvSpPr txBox="1"/>
          <p:nvPr/>
        </p:nvSpPr>
        <p:spPr>
          <a:xfrm>
            <a:off x="27496797" y="29778022"/>
            <a:ext cx="62506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a:t>
            </a:r>
            <a:endParaRPr/>
          </a:p>
        </p:txBody>
      </p:sp>
      <p:sp>
        <p:nvSpPr>
          <p:cNvPr id="142" name="Google Shape;142;p13"/>
          <p:cNvSpPr txBox="1"/>
          <p:nvPr/>
        </p:nvSpPr>
        <p:spPr>
          <a:xfrm>
            <a:off x="31262484" y="29778022"/>
            <a:ext cx="62506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a:t>
            </a:r>
            <a:endParaRPr/>
          </a:p>
        </p:txBody>
      </p:sp>
      <p:pic>
        <p:nvPicPr>
          <p:cNvPr id="143" name="Google Shape;143;p13"/>
          <p:cNvPicPr preferRelativeResize="0"/>
          <p:nvPr/>
        </p:nvPicPr>
        <p:blipFill rotWithShape="1">
          <a:blip r:embed="rId14">
            <a:alphaModFix/>
          </a:blip>
          <a:srcRect/>
          <a:stretch/>
        </p:blipFill>
        <p:spPr>
          <a:xfrm>
            <a:off x="24906100" y="16521772"/>
            <a:ext cx="10065507" cy="565242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44" name="Google Shape;144;p13"/>
          <p:cNvPicPr preferRelativeResize="0"/>
          <p:nvPr/>
        </p:nvPicPr>
        <p:blipFill rotWithShape="1">
          <a:blip r:embed="rId15">
            <a:alphaModFix/>
          </a:blip>
          <a:srcRect/>
          <a:stretch/>
        </p:blipFill>
        <p:spPr>
          <a:xfrm>
            <a:off x="8889954" y="16501445"/>
            <a:ext cx="9928807" cy="565242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graphicFrame>
        <p:nvGraphicFramePr>
          <p:cNvPr id="145" name="Google Shape;145;p13"/>
          <p:cNvGraphicFramePr/>
          <p:nvPr/>
        </p:nvGraphicFramePr>
        <p:xfrm>
          <a:off x="19735788" y="17058480"/>
          <a:ext cx="4340250" cy="9720705"/>
        </p:xfrm>
        <a:graphic>
          <a:graphicData uri="http://schemas.openxmlformats.org/drawingml/2006/table">
            <a:tbl>
              <a:tblPr>
                <a:noFill/>
                <a:tableStyleId>{3D41E597-5DB3-4CF1-9916-8C74CD7F8376}</a:tableStyleId>
              </a:tblPr>
              <a:tblGrid>
                <a:gridCol w="1395425"/>
                <a:gridCol w="1703400"/>
                <a:gridCol w="1241425"/>
              </a:tblGrid>
              <a:tr h="461175">
                <a:tc>
                  <a:txBody>
                    <a:bodyPr/>
                    <a:lstStyle/>
                    <a:p>
                      <a:pPr marL="0" marR="0" lvl="0" indent="0" algn="l" rtl="0">
                        <a:spcBef>
                          <a:spcPts val="0"/>
                        </a:spcBef>
                        <a:spcAft>
                          <a:spcPts val="0"/>
                        </a:spcAft>
                        <a:buNone/>
                      </a:pPr>
                      <a:r>
                        <a:rPr lang="en-US" sz="3200" u="none" strike="noStrike" cap="none"/>
                        <a:t>Adult</a:t>
                      </a:r>
                      <a:endParaRPr sz="3200" b="1"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l" rtl="0">
                        <a:spcBef>
                          <a:spcPts val="0"/>
                        </a:spcBef>
                        <a:spcAft>
                          <a:spcPts val="0"/>
                        </a:spcAft>
                        <a:buNone/>
                      </a:pPr>
                      <a:r>
                        <a:rPr lang="en-US" sz="3200" u="none" strike="noStrike" cap="none"/>
                        <a:t>Juvenile</a:t>
                      </a:r>
                      <a:endParaRPr sz="3200" b="1"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l" rtl="0">
                        <a:spcBef>
                          <a:spcPts val="0"/>
                        </a:spcBef>
                        <a:spcAft>
                          <a:spcPts val="0"/>
                        </a:spcAft>
                        <a:buNone/>
                      </a:pPr>
                      <a:r>
                        <a:rPr lang="en-US" sz="3200" u="none" strike="noStrike" cap="none"/>
                        <a:t>Egg</a:t>
                      </a:r>
                      <a:endParaRPr sz="3200" b="1"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0.0080934</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0.003240849</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r" rtl="0">
                        <a:spcBef>
                          <a:spcPts val="0"/>
                        </a:spcBef>
                        <a:spcAft>
                          <a:spcPts val="0"/>
                        </a:spcAft>
                        <a:buNone/>
                      </a:pPr>
                      <a:r>
                        <a:rPr lang="en-US" sz="2400" u="none" strike="noStrike" cap="none"/>
                        <a:t>0.001298</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0.0080782</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0.003234784</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r" rtl="0">
                        <a:spcBef>
                          <a:spcPts val="0"/>
                        </a:spcBef>
                        <a:spcAft>
                          <a:spcPts val="0"/>
                        </a:spcAft>
                        <a:buNone/>
                      </a:pPr>
                      <a:r>
                        <a:rPr lang="en-US" sz="2400" u="none" strike="noStrike" cap="none"/>
                        <a:t>0.001295</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0.008101</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0.003243882</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r" rtl="0">
                        <a:spcBef>
                          <a:spcPts val="0"/>
                        </a:spcBef>
                        <a:spcAft>
                          <a:spcPts val="0"/>
                        </a:spcAft>
                        <a:buNone/>
                      </a:pPr>
                      <a:r>
                        <a:rPr lang="en-US" sz="2400" u="none" strike="noStrike" cap="none"/>
                        <a:t>0.001299</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0.0080782</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0.003234784</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r" rtl="0">
                        <a:spcBef>
                          <a:spcPts val="0"/>
                        </a:spcBef>
                        <a:spcAft>
                          <a:spcPts val="0"/>
                        </a:spcAft>
                        <a:buNone/>
                      </a:pPr>
                      <a:r>
                        <a:rPr lang="en-US" sz="2400" u="none" strike="noStrike" cap="none"/>
                        <a:t>0.001295</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0.0080934</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0.003240849</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r" rtl="0">
                        <a:spcBef>
                          <a:spcPts val="0"/>
                        </a:spcBef>
                        <a:spcAft>
                          <a:spcPts val="0"/>
                        </a:spcAft>
                        <a:buNone/>
                      </a:pPr>
                      <a:r>
                        <a:rPr lang="en-US" sz="2400" u="none" strike="noStrike" cap="none"/>
                        <a:t>0.001298</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0.0080934</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0.003240849</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r" rtl="0">
                        <a:spcBef>
                          <a:spcPts val="0"/>
                        </a:spcBef>
                        <a:spcAft>
                          <a:spcPts val="0"/>
                        </a:spcAft>
                        <a:buNone/>
                      </a:pPr>
                      <a:r>
                        <a:rPr lang="en-US" sz="2400" u="none" strike="noStrike" cap="none"/>
                        <a:t>0.001298</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0.0080192</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0.003211129</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r" rtl="0">
                        <a:spcBef>
                          <a:spcPts val="0"/>
                        </a:spcBef>
                        <a:spcAft>
                          <a:spcPts val="0"/>
                        </a:spcAft>
                        <a:buNone/>
                      </a:pPr>
                      <a:r>
                        <a:rPr lang="en-US" sz="2400" u="none" strike="noStrike" cap="none"/>
                        <a:t>0.001286</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0.0080434</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0.003220834</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r" rtl="0">
                        <a:spcBef>
                          <a:spcPts val="0"/>
                        </a:spcBef>
                        <a:spcAft>
                          <a:spcPts val="0"/>
                        </a:spcAft>
                        <a:buNone/>
                      </a:pPr>
                      <a:r>
                        <a:rPr lang="en-US" sz="2400" u="none" strike="noStrike" cap="none"/>
                        <a:t>0.00129</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0.0081085</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0.003246914</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l" rtl="0">
                        <a:spcBef>
                          <a:spcPts val="0"/>
                        </a:spcBef>
                        <a:spcAft>
                          <a:spcPts val="0"/>
                        </a:spcAft>
                        <a:buNone/>
                      </a:pPr>
                      <a:r>
                        <a:rPr lang="en-US" sz="2400" u="none" strike="noStrike" cap="none"/>
                        <a:t> </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0.0081085</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0.003246914</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l" rtl="0">
                        <a:spcBef>
                          <a:spcPts val="0"/>
                        </a:spcBef>
                        <a:spcAft>
                          <a:spcPts val="0"/>
                        </a:spcAft>
                        <a:buNone/>
                      </a:pPr>
                      <a:r>
                        <a:rPr lang="en-US" sz="2400" u="none" strike="noStrike" cap="none"/>
                        <a:t> </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0.0081918</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0.003280273</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l" rtl="0">
                        <a:spcBef>
                          <a:spcPts val="0"/>
                        </a:spcBef>
                        <a:spcAft>
                          <a:spcPts val="0"/>
                        </a:spcAft>
                        <a:buNone/>
                      </a:pPr>
                      <a:r>
                        <a:rPr lang="en-US" sz="2400" u="none" strike="noStrike" cap="none"/>
                        <a:t> </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0.008366</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0.003350023</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l" rtl="0">
                        <a:spcBef>
                          <a:spcPts val="0"/>
                        </a:spcBef>
                        <a:spcAft>
                          <a:spcPts val="0"/>
                        </a:spcAft>
                        <a:buNone/>
                      </a:pPr>
                      <a:r>
                        <a:rPr lang="en-US" sz="2400" u="none" strike="noStrike" cap="none"/>
                        <a:t> </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0.008154</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0.00326511</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l" rtl="0">
                        <a:spcBef>
                          <a:spcPts val="0"/>
                        </a:spcBef>
                        <a:spcAft>
                          <a:spcPts val="0"/>
                        </a:spcAft>
                        <a:buNone/>
                      </a:pPr>
                      <a:r>
                        <a:rPr lang="en-US" sz="2400" u="none" strike="noStrike" cap="none"/>
                        <a:t> </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0.0081555</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0.003265716</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l" rtl="0">
                        <a:spcBef>
                          <a:spcPts val="0"/>
                        </a:spcBef>
                        <a:spcAft>
                          <a:spcPts val="0"/>
                        </a:spcAft>
                        <a:buNone/>
                      </a:pPr>
                      <a:r>
                        <a:rPr lang="en-US" sz="2400" u="none" strike="noStrike" cap="none"/>
                        <a:t> </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0.0080782</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0.003234784</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l" rtl="0">
                        <a:spcBef>
                          <a:spcPts val="0"/>
                        </a:spcBef>
                        <a:spcAft>
                          <a:spcPts val="0"/>
                        </a:spcAft>
                        <a:buNone/>
                      </a:pPr>
                      <a:r>
                        <a:rPr lang="en-US" sz="2400" u="none" strike="noStrike" cap="none"/>
                        <a:t> </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0.0081085</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0.003246914</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l" rtl="0">
                        <a:spcBef>
                          <a:spcPts val="0"/>
                        </a:spcBef>
                        <a:spcAft>
                          <a:spcPts val="0"/>
                        </a:spcAft>
                        <a:buNone/>
                      </a:pPr>
                      <a:r>
                        <a:rPr lang="en-US" sz="2400" u="none" strike="noStrike" cap="none"/>
                        <a:t> </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0.0080934</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0.003240849</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l" rtl="0">
                        <a:spcBef>
                          <a:spcPts val="0"/>
                        </a:spcBef>
                        <a:spcAft>
                          <a:spcPts val="0"/>
                        </a:spcAft>
                        <a:buNone/>
                      </a:pPr>
                      <a:r>
                        <a:rPr lang="en-US" sz="2400" u="none" strike="noStrike" cap="none"/>
                        <a:t> </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0.0081767</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0.003274208</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l" rtl="0">
                        <a:spcBef>
                          <a:spcPts val="0"/>
                        </a:spcBef>
                        <a:spcAft>
                          <a:spcPts val="0"/>
                        </a:spcAft>
                        <a:buNone/>
                      </a:pPr>
                      <a:r>
                        <a:rPr lang="en-US" sz="2400" u="none" strike="noStrike" cap="none"/>
                        <a:t> </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0.0081206</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0.003251767</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l" rtl="0">
                        <a:spcBef>
                          <a:spcPts val="0"/>
                        </a:spcBef>
                        <a:spcAft>
                          <a:spcPts val="0"/>
                        </a:spcAft>
                        <a:buNone/>
                      </a:pPr>
                      <a:r>
                        <a:rPr lang="en-US" sz="2400" u="none" strike="noStrike" cap="none"/>
                        <a:t> </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r h="461175">
                <a:tc>
                  <a:txBody>
                    <a:bodyPr/>
                    <a:lstStyle/>
                    <a:p>
                      <a:pPr marL="0" marR="0" lvl="0" indent="0" algn="r" rtl="0">
                        <a:spcBef>
                          <a:spcPts val="0"/>
                        </a:spcBef>
                        <a:spcAft>
                          <a:spcPts val="0"/>
                        </a:spcAft>
                        <a:buNone/>
                      </a:pPr>
                      <a:r>
                        <a:rPr lang="en-US" sz="2400" u="none" strike="noStrike" cap="none"/>
                        <a:t>0.0080161</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0" marR="0" lvl="0" indent="0" algn="r" rtl="0">
                        <a:spcBef>
                          <a:spcPts val="0"/>
                        </a:spcBef>
                        <a:spcAft>
                          <a:spcPts val="0"/>
                        </a:spcAft>
                        <a:buNone/>
                      </a:pPr>
                      <a:r>
                        <a:rPr lang="en-US" sz="2400" u="none" strike="noStrike" cap="none"/>
                        <a:t>0.003209917</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E2F3"/>
                    </a:solidFill>
                  </a:tcPr>
                </a:tc>
                <a:tc>
                  <a:txBody>
                    <a:bodyPr/>
                    <a:lstStyle/>
                    <a:p>
                      <a:pPr marL="0" marR="0" lvl="0" indent="0" algn="l" rtl="0">
                        <a:spcBef>
                          <a:spcPts val="0"/>
                        </a:spcBef>
                        <a:spcAft>
                          <a:spcPts val="0"/>
                        </a:spcAft>
                        <a:buNone/>
                      </a:pPr>
                      <a:r>
                        <a:rPr lang="en-US" sz="2400" u="none" strike="noStrike" cap="none"/>
                        <a:t> </a:t>
                      </a:r>
                      <a:endParaRPr sz="2400" b="0" i="0" u="none" strike="noStrike" cap="none">
                        <a:solidFill>
                          <a:srgbClr val="000000"/>
                        </a:solidFill>
                        <a:latin typeface="Calibri"/>
                        <a:ea typeface="Calibri"/>
                        <a:cs typeface="Calibri"/>
                        <a:sym typeface="Calibri"/>
                      </a:endParaRPr>
                    </a:p>
                  </a:txBody>
                  <a:tcPr marL="9525" marR="9525" marT="95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r>
            </a:tbl>
          </a:graphicData>
        </a:graphic>
      </p:graphicFrame>
      <p:sp>
        <p:nvSpPr>
          <p:cNvPr id="146" name="Google Shape;146;p13"/>
          <p:cNvSpPr txBox="1"/>
          <p:nvPr/>
        </p:nvSpPr>
        <p:spPr>
          <a:xfrm>
            <a:off x="19735850" y="15564761"/>
            <a:ext cx="4340100" cy="1200300"/>
          </a:xfrm>
          <a:prstGeom prst="rect">
            <a:avLst/>
          </a:prstGeom>
          <a:solidFill>
            <a:srgbClr val="F2F2F2">
              <a:alpha val="49803"/>
            </a:srgbClr>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Table  1. </a:t>
            </a:r>
            <a:r>
              <a:rPr lang="en-US" sz="1800">
                <a:solidFill>
                  <a:schemeClr val="dk1"/>
                </a:solidFill>
                <a:latin typeface="Calibri"/>
                <a:ea typeface="Calibri"/>
                <a:cs typeface="Calibri"/>
                <a:sym typeface="Calibri"/>
              </a:rPr>
              <a:t>Data collected for each of the varying age groups after calculations to determine amount of calcium present in carapace sample.</a:t>
            </a:r>
            <a:endParaRPr/>
          </a:p>
        </p:txBody>
      </p:sp>
      <p:grpSp>
        <p:nvGrpSpPr>
          <p:cNvPr id="147" name="Google Shape;147;p13"/>
          <p:cNvGrpSpPr/>
          <p:nvPr/>
        </p:nvGrpSpPr>
        <p:grpSpPr>
          <a:xfrm>
            <a:off x="26742588" y="12898920"/>
            <a:ext cx="7576500" cy="2400706"/>
            <a:chOff x="870850" y="12064468"/>
            <a:chExt cx="7576500" cy="4793743"/>
          </a:xfrm>
        </p:grpSpPr>
        <p:sp>
          <p:nvSpPr>
            <p:cNvPr id="148" name="Google Shape;148;p13"/>
            <p:cNvSpPr txBox="1"/>
            <p:nvPr/>
          </p:nvSpPr>
          <p:spPr>
            <a:xfrm>
              <a:off x="870850" y="12064468"/>
              <a:ext cx="7576500" cy="1290600"/>
            </a:xfrm>
            <a:prstGeom prst="rect">
              <a:avLst/>
            </a:prstGeom>
            <a:solidFill>
              <a:schemeClr val="accent6">
                <a:alpha val="64705"/>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rPr>
                <a:t>Statistical Analysis</a:t>
              </a:r>
              <a:endParaRPr/>
            </a:p>
          </p:txBody>
        </p:sp>
        <p:sp>
          <p:nvSpPr>
            <p:cNvPr id="149" name="Google Shape;149;p13"/>
            <p:cNvSpPr txBox="1"/>
            <p:nvPr/>
          </p:nvSpPr>
          <p:spPr>
            <a:xfrm>
              <a:off x="877612" y="13355111"/>
              <a:ext cx="7569600" cy="35031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An ANOVA: single factor test was run on the data as a nonparametric test to determine significance.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Average amounts of grams of calcium present in the adult, juvenile, and egg sample groups were compared using a bar graph and 5% error.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Variances in grams of calcium present in the adult, juvenile, and egg sample groups were compared using a bar graph. </a:t>
              </a:r>
              <a:endParaRPr/>
            </a:p>
          </p:txBody>
        </p:sp>
      </p:grpSp>
      <p:grpSp>
        <p:nvGrpSpPr>
          <p:cNvPr id="150" name="Google Shape;150;p13"/>
          <p:cNvGrpSpPr/>
          <p:nvPr/>
        </p:nvGrpSpPr>
        <p:grpSpPr>
          <a:xfrm>
            <a:off x="9572100" y="12880790"/>
            <a:ext cx="7576500" cy="3162159"/>
            <a:chOff x="718442" y="12064468"/>
            <a:chExt cx="7576500" cy="6986652"/>
          </a:xfrm>
        </p:grpSpPr>
        <p:sp>
          <p:nvSpPr>
            <p:cNvPr id="151" name="Google Shape;151;p13"/>
            <p:cNvSpPr txBox="1"/>
            <p:nvPr/>
          </p:nvSpPr>
          <p:spPr>
            <a:xfrm>
              <a:off x="718450" y="12064468"/>
              <a:ext cx="7576457" cy="1290613"/>
            </a:xfrm>
            <a:prstGeom prst="rect">
              <a:avLst/>
            </a:prstGeom>
            <a:solidFill>
              <a:schemeClr val="accent6">
                <a:alpha val="64705"/>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rPr>
                <a:t>Procedure</a:t>
              </a:r>
              <a:endParaRPr/>
            </a:p>
          </p:txBody>
        </p:sp>
        <p:sp>
          <p:nvSpPr>
            <p:cNvPr id="152" name="Google Shape;152;p13"/>
            <p:cNvSpPr txBox="1"/>
            <p:nvPr/>
          </p:nvSpPr>
          <p:spPr>
            <a:xfrm>
              <a:off x="718442" y="13338520"/>
              <a:ext cx="7576500" cy="5712600"/>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20 adult and juvenile samples were collected as well as 8 egg samples. </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Each sample was placed in a freezer to ensure they had not been altered or affected in any way that would induce error until testing. </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Samples from juveniles were collected from deceased hatchlings as well as from notching process. </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Samples from adult terrapins were collected by obtaining scute samples off of the carapace. </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Dietary samples were collected through a noninvasive 24 hour freshwater purge and were analyzed using a vacuum filter and dissecting scope. </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grpSp>
      <p:grpSp>
        <p:nvGrpSpPr>
          <p:cNvPr id="153" name="Google Shape;153;p13"/>
          <p:cNvGrpSpPr/>
          <p:nvPr/>
        </p:nvGrpSpPr>
        <p:grpSpPr>
          <a:xfrm>
            <a:off x="18153991" y="13013844"/>
            <a:ext cx="7583219" cy="1762954"/>
            <a:chOff x="718450" y="12064468"/>
            <a:chExt cx="7583219" cy="3520275"/>
          </a:xfrm>
        </p:grpSpPr>
        <p:sp>
          <p:nvSpPr>
            <p:cNvPr id="154" name="Google Shape;154;p13"/>
            <p:cNvSpPr txBox="1"/>
            <p:nvPr/>
          </p:nvSpPr>
          <p:spPr>
            <a:xfrm>
              <a:off x="718450" y="12064468"/>
              <a:ext cx="7576457" cy="1290613"/>
            </a:xfrm>
            <a:prstGeom prst="rect">
              <a:avLst/>
            </a:prstGeom>
            <a:solidFill>
              <a:schemeClr val="accent6">
                <a:alpha val="64705"/>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rPr>
                <a:t>Study Site</a:t>
              </a:r>
              <a:endParaRPr/>
            </a:p>
          </p:txBody>
        </p:sp>
        <p:sp>
          <p:nvSpPr>
            <p:cNvPr id="155" name="Google Shape;155;p13"/>
            <p:cNvSpPr txBox="1"/>
            <p:nvPr/>
          </p:nvSpPr>
          <p:spPr>
            <a:xfrm>
              <a:off x="718450" y="13187891"/>
              <a:ext cx="7583219" cy="2396852"/>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Samples were collected from Great Bay Boulevard in Little Egg Township, New Jersey and Cedar Run Doc Road in Manahawkin, NJ.</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Testing was completed in school research lab in Manahawkin, NJ.</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grpSp>
      <p:sp>
        <p:nvSpPr>
          <p:cNvPr id="156" name="Google Shape;156;p13"/>
          <p:cNvSpPr txBox="1"/>
          <p:nvPr/>
        </p:nvSpPr>
        <p:spPr>
          <a:xfrm>
            <a:off x="9572100" y="12283700"/>
            <a:ext cx="24763200" cy="369300"/>
          </a:xfrm>
          <a:prstGeom prst="rect">
            <a:avLst/>
          </a:prstGeom>
          <a:solidFill>
            <a:srgbClr val="F2F2F2">
              <a:alpha val="49803"/>
            </a:srgbClr>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Figure 3. A,B) Images of various sites where samples were collected on Great Bay Boulevard, Little Egg Harbor Township, New Jersey, during the summer of 2017.   C,D) Various sample sites on Cedar Run Dock Rd, Manahawkin, NJ, during summer 2018.</a:t>
            </a:r>
            <a:endParaRPr/>
          </a:p>
        </p:txBody>
      </p:sp>
      <p:pic>
        <p:nvPicPr>
          <p:cNvPr id="157" name="Google Shape;157;p13" descr="Image result for diamondback terrapin"/>
          <p:cNvPicPr preferRelativeResize="0"/>
          <p:nvPr/>
        </p:nvPicPr>
        <p:blipFill rotWithShape="1">
          <a:blip r:embed="rId16">
            <a:alphaModFix/>
          </a:blip>
          <a:srcRect/>
          <a:stretch/>
        </p:blipFill>
        <p:spPr>
          <a:xfrm>
            <a:off x="8315788" y="23548976"/>
            <a:ext cx="5110685" cy="3404275"/>
          </a:xfrm>
          <a:prstGeom prst="rect">
            <a:avLst/>
          </a:prstGeom>
          <a:noFill/>
          <a:ln w="38100" cap="sq" cmpd="sng">
            <a:solidFill>
              <a:srgbClr val="000000"/>
            </a:solidFill>
            <a:prstDash val="solid"/>
            <a:miter lim="800000"/>
            <a:headEnd type="none" w="sm" len="sm"/>
            <a:tailEnd type="none" w="sm" len="sm"/>
          </a:ln>
        </p:spPr>
      </p:pic>
      <p:pic>
        <p:nvPicPr>
          <p:cNvPr id="158" name="Google Shape;158;p13" descr="Image result for diamondback terrapin hatchlings eggs"/>
          <p:cNvPicPr preferRelativeResize="0"/>
          <p:nvPr/>
        </p:nvPicPr>
        <p:blipFill rotWithShape="1">
          <a:blip r:embed="rId17">
            <a:alphaModFix/>
          </a:blip>
          <a:srcRect/>
          <a:stretch/>
        </p:blipFill>
        <p:spPr>
          <a:xfrm>
            <a:off x="14025788" y="23551756"/>
            <a:ext cx="5110675" cy="3398732"/>
          </a:xfrm>
          <a:prstGeom prst="rect">
            <a:avLst/>
          </a:prstGeom>
          <a:noFill/>
          <a:ln w="38100" cap="sq" cmpd="sng">
            <a:solidFill>
              <a:srgbClr val="000000"/>
            </a:solidFill>
            <a:prstDash val="solid"/>
            <a:miter lim="800000"/>
            <a:headEnd type="none" w="sm" len="sm"/>
            <a:tailEnd type="none" w="sm" len="sm"/>
          </a:ln>
        </p:spPr>
      </p:pic>
      <p:sp>
        <p:nvSpPr>
          <p:cNvPr id="159" name="Google Shape;159;p13"/>
          <p:cNvSpPr txBox="1"/>
          <p:nvPr/>
        </p:nvSpPr>
        <p:spPr>
          <a:xfrm>
            <a:off x="8315788" y="27045824"/>
            <a:ext cx="5110685" cy="369325"/>
          </a:xfrm>
          <a:prstGeom prst="rect">
            <a:avLst/>
          </a:prstGeom>
          <a:solidFill>
            <a:srgbClr val="F2F2F2">
              <a:alpha val="49803"/>
            </a:srgbClr>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dirty="0">
                <a:solidFill>
                  <a:schemeClr val="dk1"/>
                </a:solidFill>
                <a:latin typeface="Calibri"/>
                <a:ea typeface="Calibri"/>
                <a:cs typeface="Calibri"/>
                <a:sym typeface="Calibri"/>
              </a:rPr>
              <a:t>Figure     6 . </a:t>
            </a:r>
            <a:r>
              <a:rPr lang="en-US" sz="1800" dirty="0">
                <a:solidFill>
                  <a:schemeClr val="dk1"/>
                </a:solidFill>
                <a:latin typeface="Calibri"/>
                <a:ea typeface="Calibri"/>
                <a:cs typeface="Calibri"/>
                <a:sym typeface="Calibri"/>
              </a:rPr>
              <a:t>Adult terrapin carapace and </a:t>
            </a:r>
            <a:r>
              <a:rPr lang="en-US" sz="1800" dirty="0" err="1">
                <a:solidFill>
                  <a:schemeClr val="dk1"/>
                </a:solidFill>
                <a:latin typeface="Calibri"/>
                <a:ea typeface="Calibri"/>
                <a:cs typeface="Calibri"/>
                <a:sym typeface="Calibri"/>
              </a:rPr>
              <a:t>scutes</a:t>
            </a:r>
            <a:r>
              <a:rPr lang="en-US" sz="1800" dirty="0">
                <a:solidFill>
                  <a:schemeClr val="dk1"/>
                </a:solidFill>
                <a:latin typeface="Calibri"/>
                <a:ea typeface="Calibri"/>
                <a:cs typeface="Calibri"/>
                <a:sym typeface="Calibri"/>
              </a:rPr>
              <a:t>. </a:t>
            </a:r>
            <a:endParaRPr sz="1800" b="1" dirty="0">
              <a:solidFill>
                <a:schemeClr val="dk1"/>
              </a:solidFill>
              <a:latin typeface="Calibri"/>
              <a:ea typeface="Calibri"/>
              <a:cs typeface="Calibri"/>
              <a:sym typeface="Calibri"/>
            </a:endParaRPr>
          </a:p>
        </p:txBody>
      </p:sp>
      <p:sp>
        <p:nvSpPr>
          <p:cNvPr id="160" name="Google Shape;160;p13"/>
          <p:cNvSpPr txBox="1"/>
          <p:nvPr/>
        </p:nvSpPr>
        <p:spPr>
          <a:xfrm>
            <a:off x="14025787" y="27045850"/>
            <a:ext cx="5204337" cy="334375"/>
          </a:xfrm>
          <a:prstGeom prst="rect">
            <a:avLst/>
          </a:prstGeom>
          <a:solidFill>
            <a:srgbClr val="F2F2F2">
              <a:alpha val="49803"/>
            </a:srgbClr>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dirty="0">
                <a:solidFill>
                  <a:schemeClr val="dk1"/>
                </a:solidFill>
                <a:latin typeface="Calibri"/>
                <a:ea typeface="Calibri"/>
                <a:cs typeface="Calibri"/>
                <a:sym typeface="Calibri"/>
              </a:rPr>
              <a:t>Figure   7. </a:t>
            </a:r>
            <a:r>
              <a:rPr lang="en-US" sz="1800" dirty="0">
                <a:solidFill>
                  <a:schemeClr val="dk1"/>
                </a:solidFill>
                <a:latin typeface="Calibri"/>
                <a:ea typeface="Calibri"/>
                <a:cs typeface="Calibri"/>
                <a:sym typeface="Calibri"/>
              </a:rPr>
              <a:t>Adult female terrapin nesting. </a:t>
            </a:r>
            <a:endParaRPr sz="1800" b="1" dirty="0">
              <a:solidFill>
                <a:schemeClr val="dk1"/>
              </a:solidFill>
              <a:latin typeface="Calibri"/>
              <a:ea typeface="Calibri"/>
              <a:cs typeface="Calibri"/>
              <a:sym typeface="Calibri"/>
            </a:endParaRPr>
          </a:p>
        </p:txBody>
      </p:sp>
      <p:pic>
        <p:nvPicPr>
          <p:cNvPr id="161" name="Google Shape;161;p13" descr="Image result for new jersey"/>
          <p:cNvPicPr preferRelativeResize="0"/>
          <p:nvPr/>
        </p:nvPicPr>
        <p:blipFill rotWithShape="1">
          <a:blip r:embed="rId18">
            <a:alphaModFix/>
          </a:blip>
          <a:srcRect/>
          <a:stretch/>
        </p:blipFill>
        <p:spPr>
          <a:xfrm>
            <a:off x="885974" y="13369373"/>
            <a:ext cx="2857500" cy="2857500"/>
          </a:xfrm>
          <a:prstGeom prst="rect">
            <a:avLst/>
          </a:prstGeom>
          <a:noFill/>
          <a:ln>
            <a:noFill/>
          </a:ln>
        </p:spPr>
      </p:pic>
      <p:sp>
        <p:nvSpPr>
          <p:cNvPr id="162" name="Google Shape;162;p13"/>
          <p:cNvSpPr/>
          <p:nvPr/>
        </p:nvSpPr>
        <p:spPr>
          <a:xfrm>
            <a:off x="2608561" y="15575950"/>
            <a:ext cx="141900" cy="126600"/>
          </a:xfrm>
          <a:prstGeom prst="star5">
            <a:avLst>
              <a:gd name="adj" fmla="val 19098"/>
              <a:gd name="hf" fmla="val 105146"/>
              <a:gd name="vf" fmla="val 11055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3" name="Google Shape;163;p13" descr="Image result for diamondback baby turtle"/>
          <p:cNvPicPr preferRelativeResize="0"/>
          <p:nvPr/>
        </p:nvPicPr>
        <p:blipFill rotWithShape="1">
          <a:blip r:embed="rId19">
            <a:alphaModFix/>
          </a:blip>
          <a:srcRect t="12060" b="16330"/>
          <a:stretch/>
        </p:blipFill>
        <p:spPr>
          <a:xfrm>
            <a:off x="36952600" y="20655075"/>
            <a:ext cx="5297875" cy="3398700"/>
          </a:xfrm>
          <a:prstGeom prst="rect">
            <a:avLst/>
          </a:prstGeom>
          <a:noFill/>
          <a:ln w="38100" cap="sq" cmpd="sng">
            <a:solidFill>
              <a:srgbClr val="000000"/>
            </a:solidFill>
            <a:prstDash val="solid"/>
            <a:miter lim="800000"/>
            <a:headEnd type="none" w="sm" len="sm"/>
            <a:tailEnd type="none" w="sm" len="sm"/>
          </a:ln>
        </p:spPr>
      </p:pic>
      <p:sp>
        <p:nvSpPr>
          <p:cNvPr id="164" name="Google Shape;164;p13" descr="Image result for northern diamondback terrapin egg"/>
          <p:cNvSpPr/>
          <p:nvPr/>
        </p:nvSpPr>
        <p:spPr>
          <a:xfrm>
            <a:off x="21793200" y="163068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13"/>
          <p:cNvSpPr txBox="1"/>
          <p:nvPr/>
        </p:nvSpPr>
        <p:spPr>
          <a:xfrm>
            <a:off x="36872725" y="24116825"/>
            <a:ext cx="5457600" cy="646200"/>
          </a:xfrm>
          <a:prstGeom prst="rect">
            <a:avLst/>
          </a:prstGeom>
          <a:solidFill>
            <a:srgbClr val="F2F2F2">
              <a:alpha val="49803"/>
            </a:srgbClr>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Figure    11. </a:t>
            </a:r>
            <a:r>
              <a:rPr lang="en-US" sz="1800">
                <a:solidFill>
                  <a:schemeClr val="dk1"/>
                </a:solidFill>
                <a:latin typeface="Calibri"/>
                <a:ea typeface="Calibri"/>
                <a:cs typeface="Calibri"/>
                <a:sym typeface="Calibri"/>
              </a:rPr>
              <a:t>Top) Juvenile Diamondback Terrapin. Below) Adult Northern Diamondback Terrapin with eggs</a:t>
            </a:r>
            <a:endParaRPr b="1"/>
          </a:p>
        </p:txBody>
      </p:sp>
      <p:pic>
        <p:nvPicPr>
          <p:cNvPr id="166" name="Google Shape;166;p13"/>
          <p:cNvPicPr preferRelativeResize="0"/>
          <p:nvPr/>
        </p:nvPicPr>
        <p:blipFill rotWithShape="1">
          <a:blip r:embed="rId20">
            <a:alphaModFix/>
          </a:blip>
          <a:srcRect/>
          <a:stretch/>
        </p:blipFill>
        <p:spPr>
          <a:xfrm>
            <a:off x="683000" y="17721600"/>
            <a:ext cx="7173249" cy="622085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67" name="Google Shape;167;p13"/>
          <p:cNvSpPr txBox="1"/>
          <p:nvPr/>
        </p:nvSpPr>
        <p:spPr>
          <a:xfrm>
            <a:off x="597325" y="24047225"/>
            <a:ext cx="7344600" cy="646200"/>
          </a:xfrm>
          <a:prstGeom prst="rect">
            <a:avLst/>
          </a:prstGeom>
          <a:solidFill>
            <a:srgbClr val="F2F2F2">
              <a:alpha val="49803"/>
            </a:srgbClr>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Figure  2</a:t>
            </a:r>
            <a:r>
              <a:rPr lang="en-US" sz="1800">
                <a:solidFill>
                  <a:schemeClr val="dk1"/>
                </a:solidFill>
                <a:latin typeface="Calibri"/>
                <a:ea typeface="Calibri"/>
                <a:cs typeface="Calibri"/>
                <a:sym typeface="Calibri"/>
              </a:rPr>
              <a:t>. Process through which persistent organic pollutants enter, remain, and biomagnify through the environment. </a:t>
            </a:r>
            <a:endParaRPr/>
          </a:p>
        </p:txBody>
      </p:sp>
      <p:pic>
        <p:nvPicPr>
          <p:cNvPr id="168" name="Google Shape;168;p13"/>
          <p:cNvPicPr preferRelativeResize="0"/>
          <p:nvPr/>
        </p:nvPicPr>
        <p:blipFill>
          <a:blip r:embed="rId21">
            <a:alphaModFix/>
          </a:blip>
          <a:stretch>
            <a:fillRect/>
          </a:stretch>
        </p:blipFill>
        <p:spPr>
          <a:xfrm>
            <a:off x="-257025" y="2749775"/>
            <a:ext cx="12146255" cy="3793800"/>
          </a:xfrm>
          <a:prstGeom prst="rect">
            <a:avLst/>
          </a:prstGeom>
          <a:noFill/>
          <a:ln>
            <a:noFill/>
          </a:ln>
        </p:spPr>
      </p:pic>
      <p:pic>
        <p:nvPicPr>
          <p:cNvPr id="169" name="Google Shape;169;p13"/>
          <p:cNvPicPr preferRelativeResize="0"/>
          <p:nvPr/>
        </p:nvPicPr>
        <p:blipFill>
          <a:blip r:embed="rId22">
            <a:alphaModFix/>
          </a:blip>
          <a:stretch>
            <a:fillRect/>
          </a:stretch>
        </p:blipFill>
        <p:spPr>
          <a:xfrm>
            <a:off x="39423075" y="2879425"/>
            <a:ext cx="3821375" cy="3398700"/>
          </a:xfrm>
          <a:prstGeom prst="rect">
            <a:avLst/>
          </a:prstGeom>
          <a:noFill/>
          <a:ln>
            <a:noFill/>
          </a:ln>
        </p:spPr>
      </p:pic>
      <p:pic>
        <p:nvPicPr>
          <p:cNvPr id="170" name="Google Shape;170;p13"/>
          <p:cNvPicPr preferRelativeResize="0"/>
          <p:nvPr/>
        </p:nvPicPr>
        <p:blipFill>
          <a:blip r:embed="rId23">
            <a:alphaModFix/>
          </a:blip>
          <a:stretch>
            <a:fillRect/>
          </a:stretch>
        </p:blipFill>
        <p:spPr>
          <a:xfrm>
            <a:off x="22731372" y="7022575"/>
            <a:ext cx="5145685" cy="5203325"/>
          </a:xfrm>
          <a:prstGeom prst="rect">
            <a:avLst/>
          </a:prstGeom>
          <a:noFill/>
          <a:ln w="19050" cap="flat" cmpd="sng">
            <a:solidFill>
              <a:srgbClr val="000000"/>
            </a:solidFill>
            <a:prstDash val="solid"/>
            <a:round/>
            <a:headEnd type="none" w="sm" len="sm"/>
            <a:tailEnd type="none" w="sm" len="sm"/>
          </a:ln>
        </p:spPr>
      </p:pic>
      <p:pic>
        <p:nvPicPr>
          <p:cNvPr id="171" name="Google Shape;171;p13"/>
          <p:cNvPicPr preferRelativeResize="0"/>
          <p:nvPr/>
        </p:nvPicPr>
        <p:blipFill>
          <a:blip r:embed="rId24">
            <a:alphaModFix/>
          </a:blip>
          <a:stretch>
            <a:fillRect/>
          </a:stretch>
        </p:blipFill>
        <p:spPr>
          <a:xfrm>
            <a:off x="29136597" y="7022575"/>
            <a:ext cx="5145685" cy="5203325"/>
          </a:xfrm>
          <a:prstGeom prst="rect">
            <a:avLst/>
          </a:prstGeom>
          <a:noFill/>
          <a:ln w="19050" cap="flat" cmpd="sng">
            <a:solidFill>
              <a:srgbClr val="000000"/>
            </a:solidFill>
            <a:prstDash val="solid"/>
            <a:round/>
            <a:headEnd type="none" w="sm" len="sm"/>
            <a:tailEnd type="none" w="sm" len="sm"/>
          </a:ln>
        </p:spPr>
      </p:pic>
      <p:pic>
        <p:nvPicPr>
          <p:cNvPr id="172" name="Google Shape;172;p13"/>
          <p:cNvPicPr preferRelativeResize="0"/>
          <p:nvPr/>
        </p:nvPicPr>
        <p:blipFill>
          <a:blip r:embed="rId25">
            <a:alphaModFix/>
          </a:blip>
          <a:stretch>
            <a:fillRect/>
          </a:stretch>
        </p:blipFill>
        <p:spPr>
          <a:xfrm>
            <a:off x="24675350" y="23514125"/>
            <a:ext cx="5110675" cy="3404275"/>
          </a:xfrm>
          <a:prstGeom prst="rect">
            <a:avLst/>
          </a:prstGeom>
          <a:noFill/>
          <a:ln w="38100" cap="flat" cmpd="sng">
            <a:solidFill>
              <a:srgbClr val="000000"/>
            </a:solidFill>
            <a:prstDash val="solid"/>
            <a:round/>
            <a:headEnd type="none" w="sm" len="sm"/>
            <a:tailEnd type="none" w="sm" len="sm"/>
          </a:ln>
        </p:spPr>
      </p:pic>
      <p:pic>
        <p:nvPicPr>
          <p:cNvPr id="173" name="Google Shape;173;p13"/>
          <p:cNvPicPr preferRelativeResize="0"/>
          <p:nvPr/>
        </p:nvPicPr>
        <p:blipFill rotWithShape="1">
          <a:blip r:embed="rId26">
            <a:alphaModFix/>
          </a:blip>
          <a:srcRect t="13562" b="16385"/>
          <a:stretch/>
        </p:blipFill>
        <p:spPr>
          <a:xfrm>
            <a:off x="30143500" y="23514124"/>
            <a:ext cx="5149050" cy="3398701"/>
          </a:xfrm>
          <a:prstGeom prst="rect">
            <a:avLst/>
          </a:prstGeom>
          <a:noFill/>
          <a:ln w="38100" cap="flat" cmpd="sng">
            <a:solidFill>
              <a:srgbClr val="000000"/>
            </a:solidFill>
            <a:prstDash val="solid"/>
            <a:round/>
            <a:headEnd type="none" w="sm" len="sm"/>
            <a:tailEnd type="none" w="sm" len="sm"/>
          </a:ln>
        </p:spPr>
      </p:pic>
      <p:sp>
        <p:nvSpPr>
          <p:cNvPr id="174" name="Google Shape;174;p13"/>
          <p:cNvSpPr txBox="1"/>
          <p:nvPr/>
        </p:nvSpPr>
        <p:spPr>
          <a:xfrm>
            <a:off x="24581687" y="27016500"/>
            <a:ext cx="5298000" cy="369300"/>
          </a:xfrm>
          <a:prstGeom prst="rect">
            <a:avLst/>
          </a:prstGeom>
          <a:solidFill>
            <a:srgbClr val="F2F2F2">
              <a:alpha val="49800"/>
            </a:srgbClr>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Figure     8 . </a:t>
            </a:r>
            <a:r>
              <a:rPr lang="en-US" sz="1800">
                <a:solidFill>
                  <a:schemeClr val="dk1"/>
                </a:solidFill>
                <a:latin typeface="Calibri"/>
                <a:ea typeface="Calibri"/>
                <a:cs typeface="Calibri"/>
                <a:sym typeface="Calibri"/>
              </a:rPr>
              <a:t>Female being examined at Jaques Costeau.</a:t>
            </a:r>
            <a:endParaRPr sz="1800" b="1">
              <a:solidFill>
                <a:schemeClr val="dk1"/>
              </a:solidFill>
              <a:latin typeface="Calibri"/>
              <a:ea typeface="Calibri"/>
              <a:cs typeface="Calibri"/>
              <a:sym typeface="Calibri"/>
            </a:endParaRPr>
          </a:p>
        </p:txBody>
      </p:sp>
      <p:sp>
        <p:nvSpPr>
          <p:cNvPr id="175" name="Google Shape;175;p13"/>
          <p:cNvSpPr txBox="1"/>
          <p:nvPr/>
        </p:nvSpPr>
        <p:spPr>
          <a:xfrm>
            <a:off x="30069037" y="27010925"/>
            <a:ext cx="5298000" cy="369300"/>
          </a:xfrm>
          <a:prstGeom prst="rect">
            <a:avLst/>
          </a:prstGeom>
          <a:solidFill>
            <a:srgbClr val="F2F2F2">
              <a:alpha val="49800"/>
            </a:srgbClr>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Figure     9 . </a:t>
            </a:r>
            <a:r>
              <a:rPr lang="en-US" sz="1800">
                <a:solidFill>
                  <a:schemeClr val="dk1"/>
                </a:solidFill>
                <a:latin typeface="Calibri"/>
                <a:ea typeface="Calibri"/>
                <a:cs typeface="Calibri"/>
                <a:sym typeface="Calibri"/>
              </a:rPr>
              <a:t>Example of purge sample after filtration.. </a:t>
            </a:r>
            <a:endParaRPr sz="1800" b="1">
              <a:solidFill>
                <a:schemeClr val="dk1"/>
              </a:solidFill>
              <a:latin typeface="Calibri"/>
              <a:ea typeface="Calibri"/>
              <a:cs typeface="Calibri"/>
              <a:sym typeface="Calibri"/>
            </a:endParaRPr>
          </a:p>
        </p:txBody>
      </p:sp>
      <p:pic>
        <p:nvPicPr>
          <p:cNvPr id="176" name="Google Shape;176;p13"/>
          <p:cNvPicPr preferRelativeResize="0"/>
          <p:nvPr/>
        </p:nvPicPr>
        <p:blipFill>
          <a:blip r:embed="rId27">
            <a:alphaModFix/>
          </a:blip>
          <a:stretch>
            <a:fillRect/>
          </a:stretch>
        </p:blipFill>
        <p:spPr>
          <a:xfrm>
            <a:off x="32470050" y="3013983"/>
            <a:ext cx="6112474" cy="3054215"/>
          </a:xfrm>
          <a:prstGeom prst="rect">
            <a:avLst/>
          </a:prstGeom>
          <a:noFill/>
          <a:ln>
            <a:noFill/>
          </a:ln>
        </p:spPr>
      </p:pic>
      <p:pic>
        <p:nvPicPr>
          <p:cNvPr id="177" name="Google Shape;177;p13"/>
          <p:cNvPicPr preferRelativeResize="0"/>
          <p:nvPr/>
        </p:nvPicPr>
        <p:blipFill rotWithShape="1">
          <a:blip r:embed="rId28">
            <a:alphaModFix/>
          </a:blip>
          <a:srcRect/>
          <a:stretch/>
        </p:blipFill>
        <p:spPr>
          <a:xfrm>
            <a:off x="36952600" y="17333401"/>
            <a:ext cx="5297850" cy="3323374"/>
          </a:xfrm>
          <a:prstGeom prst="rect">
            <a:avLst/>
          </a:prstGeom>
          <a:noFill/>
          <a:ln w="38100" cap="sq" cmpd="sng">
            <a:solidFill>
              <a:srgbClr val="000000"/>
            </a:solidFill>
            <a:prstDash val="solid"/>
            <a:miter lim="800000"/>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TotalTime>
  <Words>1549</Words>
  <Application>Microsoft Office PowerPoint</Application>
  <PresentationFormat>Custom</PresentationFormat>
  <Paragraphs>157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Wnek, John</dc:creator>
  <cp:lastModifiedBy>Wnek, John</cp:lastModifiedBy>
  <cp:revision>5</cp:revision>
  <dcterms:modified xsi:type="dcterms:W3CDTF">2020-09-07T03:12:49Z</dcterms:modified>
</cp:coreProperties>
</file>